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60" r:id="rId2"/>
    <p:sldMasterId id="2147483772" r:id="rId3"/>
  </p:sldMasterIdLst>
  <p:notesMasterIdLst>
    <p:notesMasterId r:id="rId30"/>
  </p:notesMasterIdLst>
  <p:sldIdLst>
    <p:sldId id="755" r:id="rId4"/>
    <p:sldId id="780" r:id="rId5"/>
    <p:sldId id="847" r:id="rId6"/>
    <p:sldId id="262" r:id="rId7"/>
    <p:sldId id="859" r:id="rId8"/>
    <p:sldId id="853" r:id="rId9"/>
    <p:sldId id="751" r:id="rId10"/>
    <p:sldId id="858" r:id="rId11"/>
    <p:sldId id="767" r:id="rId12"/>
    <p:sldId id="867" r:id="rId13"/>
    <p:sldId id="850" r:id="rId14"/>
    <p:sldId id="874" r:id="rId15"/>
    <p:sldId id="872" r:id="rId16"/>
    <p:sldId id="873" r:id="rId17"/>
    <p:sldId id="875" r:id="rId18"/>
    <p:sldId id="808" r:id="rId19"/>
    <p:sldId id="811" r:id="rId20"/>
    <p:sldId id="837" r:id="rId21"/>
    <p:sldId id="865" r:id="rId22"/>
    <p:sldId id="860" r:id="rId23"/>
    <p:sldId id="746" r:id="rId24"/>
    <p:sldId id="817" r:id="rId25"/>
    <p:sldId id="878" r:id="rId26"/>
    <p:sldId id="863" r:id="rId27"/>
    <p:sldId id="864" r:id="rId28"/>
    <p:sldId id="816"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 id="1" name="Chernyakhovskiy, Ilya" initials="CI"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000000"/>
    <a:srgbClr val="007E39"/>
    <a:srgbClr val="009644"/>
    <a:srgbClr val="00629E"/>
    <a:srgbClr val="0079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31" autoAdjust="0"/>
  </p:normalViewPr>
  <p:slideViewPr>
    <p:cSldViewPr snapToGrid="0" snapToObjects="1">
      <p:cViewPr varScale="1">
        <p:scale>
          <a:sx n="135" d="100"/>
          <a:sy n="135" d="100"/>
        </p:scale>
        <p:origin x="448" y="192"/>
      </p:cViewPr>
      <p:guideLst>
        <p:guide orient="horz" pos="1620"/>
        <p:guide pos="2880"/>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7/14/20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dirty="0"/>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4</a:t>
            </a:fld>
            <a:endParaRPr lang="en-US" dirty="0"/>
          </a:p>
        </p:txBody>
      </p:sp>
    </p:spTree>
    <p:extLst>
      <p:ext uri="{BB962C8B-B14F-4D97-AF65-F5344CB8AC3E}">
        <p14:creationId xmlns:p14="http://schemas.microsoft.com/office/powerpoint/2010/main" val="410083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latin typeface="+mj-lt"/>
              </a:rPr>
              <a:t>As of 9/2019</a:t>
            </a:r>
          </a:p>
          <a:p>
            <a:endParaRPr lang="en-US" sz="900" b="1" dirty="0">
              <a:latin typeface="+mj-lt"/>
            </a:endParaRPr>
          </a:p>
          <a:p>
            <a:r>
              <a:rPr lang="en-US" sz="900" b="1" dirty="0">
                <a:latin typeface="+mj-lt"/>
              </a:rPr>
              <a:t>HELCO</a:t>
            </a:r>
          </a:p>
          <a:p>
            <a:r>
              <a:rPr lang="en-US" sz="900" dirty="0">
                <a:latin typeface="+mj-lt"/>
              </a:rPr>
              <a:t>101 MW</a:t>
            </a:r>
            <a:r>
              <a:rPr lang="en-US" sz="900" baseline="0" dirty="0">
                <a:latin typeface="+mj-lt"/>
              </a:rPr>
              <a:t> DG</a:t>
            </a:r>
          </a:p>
          <a:p>
            <a:endParaRPr lang="en-US" sz="900" baseline="0" dirty="0">
              <a:latin typeface="+mj-lt"/>
            </a:endParaRPr>
          </a:p>
          <a:p>
            <a:r>
              <a:rPr lang="en-US" sz="900" baseline="0" dirty="0">
                <a:latin typeface="+mj-lt"/>
              </a:rPr>
              <a:t>Wind</a:t>
            </a:r>
          </a:p>
          <a:p>
            <a:r>
              <a:rPr lang="en-US" sz="900" baseline="0" dirty="0">
                <a:latin typeface="+mj-lt"/>
              </a:rPr>
              <a:t>10.5 MW - HRD</a:t>
            </a:r>
          </a:p>
          <a:p>
            <a:r>
              <a:rPr lang="en-US" sz="900" u="sng" baseline="0" dirty="0">
                <a:latin typeface="+mj-lt"/>
              </a:rPr>
              <a:t>20.5 MW - Pakini Nui</a:t>
            </a:r>
          </a:p>
          <a:p>
            <a:r>
              <a:rPr lang="en-US" sz="900" baseline="0" dirty="0">
                <a:latin typeface="+mj-lt"/>
              </a:rPr>
              <a:t>31 MW</a:t>
            </a:r>
          </a:p>
          <a:p>
            <a:endParaRPr lang="en-US" sz="900" baseline="0" dirty="0">
              <a:latin typeface="+mj-lt"/>
            </a:endParaRPr>
          </a:p>
          <a:p>
            <a:r>
              <a:rPr lang="en-US" sz="900" baseline="0" dirty="0">
                <a:latin typeface="+mj-lt"/>
              </a:rPr>
              <a:t>RR Hydro</a:t>
            </a:r>
          </a:p>
          <a:p>
            <a:r>
              <a:rPr lang="en-US" sz="900" baseline="0" dirty="0">
                <a:latin typeface="+mj-lt"/>
              </a:rPr>
              <a:t>12.1 MW – Wailuku River</a:t>
            </a:r>
          </a:p>
          <a:p>
            <a:r>
              <a:rPr lang="en-US" sz="900" baseline="0" dirty="0">
                <a:latin typeface="+mj-lt"/>
              </a:rPr>
              <a:t>1.1 MW – Waiau </a:t>
            </a:r>
          </a:p>
          <a:p>
            <a:r>
              <a:rPr lang="en-US" sz="900" u="sng" baseline="0" dirty="0">
                <a:latin typeface="+mj-lt"/>
              </a:rPr>
              <a:t>3.4 MW – Puueo</a:t>
            </a:r>
          </a:p>
          <a:p>
            <a:r>
              <a:rPr lang="en-US" sz="900" baseline="0" dirty="0">
                <a:latin typeface="+mj-lt"/>
              </a:rPr>
              <a:t>16.6 MW</a:t>
            </a:r>
          </a:p>
          <a:p>
            <a:endParaRPr lang="en-US" sz="900" baseline="0" dirty="0">
              <a:latin typeface="+mj-lt"/>
            </a:endParaRPr>
          </a:p>
          <a:p>
            <a:r>
              <a:rPr lang="en-US" sz="900" baseline="0" dirty="0">
                <a:latin typeface="+mj-lt"/>
              </a:rPr>
              <a:t>Geothermal</a:t>
            </a:r>
          </a:p>
          <a:p>
            <a:r>
              <a:rPr lang="en-US" sz="900" baseline="0" dirty="0">
                <a:latin typeface="+mj-lt"/>
              </a:rPr>
              <a:t>38 MW – PGV</a:t>
            </a:r>
          </a:p>
          <a:p>
            <a:endParaRPr lang="en-US" sz="900" baseline="0" dirty="0">
              <a:latin typeface="+mj-lt"/>
            </a:endParaRPr>
          </a:p>
          <a:p>
            <a:r>
              <a:rPr lang="en-US" sz="900" baseline="0" dirty="0">
                <a:latin typeface="+mj-lt"/>
              </a:rPr>
              <a:t>Biomass</a:t>
            </a:r>
          </a:p>
          <a:p>
            <a:r>
              <a:rPr lang="en-US" sz="900" baseline="0" dirty="0">
                <a:latin typeface="+mj-lt"/>
              </a:rPr>
              <a:t>21.5 - Honua Ola (Under Construction)</a:t>
            </a:r>
          </a:p>
          <a:p>
            <a:endParaRPr lang="en-US" sz="900" baseline="0" dirty="0">
              <a:latin typeface="+mj-lt"/>
            </a:endParaRPr>
          </a:p>
          <a:p>
            <a:r>
              <a:rPr lang="en-US" sz="900" b="1" baseline="0" dirty="0">
                <a:latin typeface="+mj-lt"/>
              </a:rPr>
              <a:t>MECO (See Maui Island slide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u="sng" baseline="0" dirty="0">
                <a:latin typeface="+mj-lt"/>
              </a:rPr>
              <a:t>Solar</a:t>
            </a:r>
          </a:p>
          <a:p>
            <a:r>
              <a:rPr lang="en-US" sz="900" baseline="0" dirty="0">
                <a:latin typeface="+mj-lt"/>
              </a:rPr>
              <a:t>2.2 MW DG – Molokai</a:t>
            </a:r>
          </a:p>
          <a:p>
            <a:endParaRPr lang="en-US" sz="900" baseline="0" dirty="0">
              <a:latin typeface="+mj-lt"/>
            </a:endParaRPr>
          </a:p>
          <a:p>
            <a:r>
              <a:rPr lang="en-US" sz="900" baseline="0" dirty="0">
                <a:latin typeface="+mj-lt"/>
              </a:rPr>
              <a:t>1.6 MW DG – Lanai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u="sng" baseline="0" dirty="0">
                <a:latin typeface="+mj-lt"/>
              </a:rPr>
              <a:t>1.2 MW Central – Lanai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latin typeface="+mj-lt"/>
              </a:rPr>
              <a:t>3.8 MW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latin typeface="+mj-lt"/>
            </a:endParaRPr>
          </a:p>
          <a:p>
            <a:r>
              <a:rPr lang="en-US" sz="900" baseline="0" dirty="0">
                <a:latin typeface="+mj-lt"/>
              </a:rPr>
              <a:t>111.54 MW DG – Maui</a:t>
            </a:r>
          </a:p>
          <a:p>
            <a:r>
              <a:rPr lang="en-US" sz="900" baseline="0" dirty="0">
                <a:latin typeface="+mj-lt"/>
              </a:rPr>
              <a:t>2.87 MW – Kula Solar</a:t>
            </a:r>
          </a:p>
          <a:p>
            <a:r>
              <a:rPr lang="en-US" sz="900" u="sng" baseline="0" dirty="0">
                <a:latin typeface="+mj-lt"/>
              </a:rPr>
              <a:t>2.87 MW – SMRR </a:t>
            </a:r>
          </a:p>
          <a:p>
            <a:r>
              <a:rPr lang="en-US" sz="900" baseline="0" dirty="0">
                <a:latin typeface="+mj-lt"/>
              </a:rPr>
              <a:t>117.28 MW</a:t>
            </a:r>
          </a:p>
          <a:p>
            <a:endParaRPr lang="en-US" sz="900" baseline="0" dirty="0">
              <a:latin typeface="+mj-lt"/>
            </a:endParaRPr>
          </a:p>
          <a:p>
            <a:r>
              <a:rPr lang="en-US" sz="900" baseline="0" dirty="0">
                <a:latin typeface="+mj-lt"/>
              </a:rPr>
              <a:t>Wind</a:t>
            </a:r>
          </a:p>
          <a:p>
            <a:r>
              <a:rPr lang="en-US" sz="900" baseline="0" dirty="0">
                <a:latin typeface="+mj-lt"/>
              </a:rPr>
              <a:t>30 MW – KWP</a:t>
            </a:r>
          </a:p>
          <a:p>
            <a:r>
              <a:rPr lang="en-US" sz="900" baseline="0" dirty="0">
                <a:latin typeface="+mj-lt"/>
              </a:rPr>
              <a:t>21 MW – Auwhi</a:t>
            </a:r>
          </a:p>
          <a:p>
            <a:r>
              <a:rPr lang="en-US" sz="900" u="sng" baseline="0" dirty="0">
                <a:latin typeface="+mj-lt"/>
              </a:rPr>
              <a:t>21 MW – KWP 2</a:t>
            </a:r>
          </a:p>
          <a:p>
            <a:r>
              <a:rPr lang="en-US" sz="900" baseline="0" dirty="0">
                <a:latin typeface="+mj-lt"/>
              </a:rPr>
              <a:t>72 MW</a:t>
            </a:r>
          </a:p>
          <a:p>
            <a:endParaRPr lang="en-US" sz="900" baseline="0" dirty="0">
              <a:latin typeface="+mj-lt"/>
            </a:endParaRPr>
          </a:p>
          <a:p>
            <a:r>
              <a:rPr lang="en-US" sz="900" b="1" baseline="0" dirty="0">
                <a:latin typeface="+mj-lt"/>
              </a:rPr>
              <a:t>HECO</a:t>
            </a:r>
          </a:p>
          <a:p>
            <a:r>
              <a:rPr lang="en-US" sz="900" u="sng" baseline="0" dirty="0">
                <a:latin typeface="+mj-lt"/>
              </a:rPr>
              <a:t>Wind</a:t>
            </a:r>
          </a:p>
          <a:p>
            <a:r>
              <a:rPr lang="en-US" sz="900" kern="1200" dirty="0">
                <a:solidFill>
                  <a:schemeClr val="tx1"/>
                </a:solidFill>
                <a:effectLst/>
                <a:latin typeface="+mj-lt"/>
                <a:ea typeface="+mn-ea"/>
                <a:cs typeface="+mn-cs"/>
              </a:rPr>
              <a:t>30 MW - Kahuku Wind</a:t>
            </a:r>
          </a:p>
          <a:p>
            <a:r>
              <a:rPr lang="en-US" sz="900" u="sng" kern="1200" dirty="0">
                <a:solidFill>
                  <a:schemeClr val="tx1"/>
                </a:solidFill>
                <a:effectLst/>
                <a:latin typeface="+mj-lt"/>
                <a:ea typeface="+mn-ea"/>
                <a:cs typeface="+mn-cs"/>
              </a:rPr>
              <a:t>69 MW - Kawailoa Wind</a:t>
            </a:r>
          </a:p>
          <a:p>
            <a:r>
              <a:rPr lang="en-US" sz="900" kern="1200" dirty="0">
                <a:solidFill>
                  <a:schemeClr val="tx1"/>
                </a:solidFill>
                <a:effectLst/>
                <a:latin typeface="+mj-lt"/>
                <a:ea typeface="+mn-ea"/>
                <a:cs typeface="+mn-cs"/>
              </a:rPr>
              <a:t>99 MW</a:t>
            </a:r>
          </a:p>
          <a:p>
            <a:endParaRPr lang="en-US" sz="900" kern="1200" dirty="0">
              <a:solidFill>
                <a:schemeClr val="tx1"/>
              </a:solidFill>
              <a:effectLst/>
              <a:latin typeface="+mj-lt"/>
              <a:ea typeface="+mn-ea"/>
              <a:cs typeface="+mn-cs"/>
            </a:endParaRPr>
          </a:p>
          <a:p>
            <a:r>
              <a:rPr lang="en-US" sz="900" u="sng" kern="1200" dirty="0">
                <a:solidFill>
                  <a:schemeClr val="tx1"/>
                </a:solidFill>
                <a:effectLst/>
                <a:latin typeface="+mj-lt"/>
                <a:ea typeface="+mn-ea"/>
                <a:cs typeface="+mn-cs"/>
              </a:rPr>
              <a:t>Solar</a:t>
            </a:r>
          </a:p>
          <a:p>
            <a:r>
              <a:rPr lang="en-US" sz="900" baseline="0" dirty="0">
                <a:latin typeface="+mj-lt"/>
              </a:rPr>
              <a:t>448 MW - DG PV</a:t>
            </a:r>
          </a:p>
          <a:p>
            <a:r>
              <a:rPr lang="en-US" sz="900" kern="1200" baseline="0" dirty="0">
                <a:solidFill>
                  <a:schemeClr val="tx1"/>
                </a:solidFill>
                <a:effectLst/>
                <a:latin typeface="+mj-lt"/>
                <a:ea typeface="+mn-ea"/>
                <a:cs typeface="+mn-cs"/>
              </a:rPr>
              <a:t>1 MW - </a:t>
            </a:r>
            <a:r>
              <a:rPr lang="en-US" sz="900" kern="1200" dirty="0">
                <a:solidFill>
                  <a:schemeClr val="tx1"/>
                </a:solidFill>
                <a:effectLst/>
                <a:latin typeface="+mj-lt"/>
                <a:ea typeface="+mn-ea"/>
                <a:cs typeface="+mn-cs"/>
              </a:rPr>
              <a:t>Kalaeloa Renewable Energy Park</a:t>
            </a:r>
          </a:p>
          <a:p>
            <a:r>
              <a:rPr lang="en-US" sz="900" kern="1200" dirty="0">
                <a:solidFill>
                  <a:schemeClr val="tx1"/>
                </a:solidFill>
                <a:effectLst/>
                <a:latin typeface="+mj-lt"/>
                <a:ea typeface="+mn-ea"/>
                <a:cs typeface="+mn-cs"/>
              </a:rPr>
              <a:t>5 MW - Kalaeloa Solar 2</a:t>
            </a:r>
          </a:p>
          <a:p>
            <a:r>
              <a:rPr lang="en-US" sz="900" kern="1200" dirty="0">
                <a:solidFill>
                  <a:schemeClr val="tx1"/>
                </a:solidFill>
                <a:effectLst/>
                <a:latin typeface="+mj-lt"/>
                <a:ea typeface="+mn-ea"/>
                <a:cs typeface="+mn-cs"/>
              </a:rPr>
              <a:t>5 MW - Kalaeloa Renewable Energy Park</a:t>
            </a:r>
          </a:p>
          <a:p>
            <a:r>
              <a:rPr lang="en-US" sz="900" kern="1200" dirty="0">
                <a:solidFill>
                  <a:schemeClr val="tx1"/>
                </a:solidFill>
                <a:effectLst/>
                <a:latin typeface="+mj-lt"/>
                <a:ea typeface="+mn-ea"/>
                <a:cs typeface="+mn-cs"/>
              </a:rPr>
              <a:t>5 MW</a:t>
            </a:r>
            <a:r>
              <a:rPr lang="en-US" sz="900" kern="1200" baseline="0" dirty="0">
                <a:solidFill>
                  <a:schemeClr val="tx1"/>
                </a:solidFill>
                <a:effectLst/>
                <a:latin typeface="+mj-lt"/>
                <a:ea typeface="+mn-ea"/>
                <a:cs typeface="+mn-cs"/>
              </a:rPr>
              <a:t> - </a:t>
            </a:r>
            <a:r>
              <a:rPr lang="en-US" sz="900" kern="1200" dirty="0">
                <a:solidFill>
                  <a:schemeClr val="tx1"/>
                </a:solidFill>
                <a:effectLst/>
                <a:latin typeface="+mj-lt"/>
                <a:ea typeface="+mn-ea"/>
                <a:cs typeface="+mn-cs"/>
              </a:rPr>
              <a:t>Waihonu North</a:t>
            </a:r>
          </a:p>
          <a:p>
            <a:r>
              <a:rPr lang="en-US" sz="900" kern="1200" dirty="0">
                <a:solidFill>
                  <a:schemeClr val="tx1"/>
                </a:solidFill>
                <a:effectLst/>
                <a:latin typeface="+mj-lt"/>
                <a:ea typeface="+mn-ea"/>
                <a:cs typeface="+mn-cs"/>
              </a:rPr>
              <a:t>1.5 MW - Waihonu South</a:t>
            </a:r>
          </a:p>
          <a:p>
            <a:r>
              <a:rPr lang="en-US" sz="900" kern="1200" dirty="0">
                <a:solidFill>
                  <a:schemeClr val="tx1"/>
                </a:solidFill>
                <a:effectLst/>
                <a:latin typeface="+mj-lt"/>
                <a:ea typeface="+mn-ea"/>
                <a:cs typeface="+mn-cs"/>
              </a:rPr>
              <a:t>27.</a:t>
            </a:r>
            <a:r>
              <a:rPr lang="en-US" sz="900" kern="1200" baseline="0" dirty="0">
                <a:solidFill>
                  <a:schemeClr val="tx1"/>
                </a:solidFill>
                <a:effectLst/>
                <a:latin typeface="+mj-lt"/>
                <a:ea typeface="+mn-ea"/>
                <a:cs typeface="+mn-cs"/>
              </a:rPr>
              <a:t>6 MW - </a:t>
            </a:r>
            <a:r>
              <a:rPr lang="en-US" sz="900" kern="1200" dirty="0">
                <a:solidFill>
                  <a:schemeClr val="tx1"/>
                </a:solidFill>
                <a:effectLst/>
                <a:latin typeface="+mj-lt"/>
                <a:ea typeface="+mn-ea"/>
                <a:cs typeface="+mn-cs"/>
              </a:rPr>
              <a:t>Waianae Solar</a:t>
            </a:r>
          </a:p>
          <a:p>
            <a:r>
              <a:rPr lang="en-US" sz="900" u="none" kern="1200" dirty="0">
                <a:solidFill>
                  <a:schemeClr val="tx1"/>
                </a:solidFill>
                <a:effectLst/>
                <a:latin typeface="+mj-lt"/>
                <a:ea typeface="+mn-ea"/>
                <a:cs typeface="+mn-cs"/>
              </a:rPr>
              <a:t>5 M</a:t>
            </a:r>
            <a:r>
              <a:rPr lang="en-US" sz="900" u="none" kern="1200" baseline="0" dirty="0">
                <a:solidFill>
                  <a:schemeClr val="tx1"/>
                </a:solidFill>
                <a:effectLst/>
                <a:latin typeface="+mj-lt"/>
                <a:ea typeface="+mn-ea"/>
                <a:cs typeface="+mn-cs"/>
              </a:rPr>
              <a:t>W - </a:t>
            </a:r>
            <a:r>
              <a:rPr lang="en-US" sz="900" u="none" kern="1200" dirty="0">
                <a:solidFill>
                  <a:schemeClr val="tx1"/>
                </a:solidFill>
                <a:effectLst/>
                <a:latin typeface="+mj-lt"/>
                <a:ea typeface="+mn-ea"/>
                <a:cs typeface="+mn-cs"/>
              </a:rPr>
              <a:t>Aloha Solar I</a:t>
            </a:r>
          </a:p>
          <a:p>
            <a:r>
              <a:rPr lang="en-US" sz="900" u="none" kern="1200" dirty="0">
                <a:solidFill>
                  <a:schemeClr val="tx1"/>
                </a:solidFill>
                <a:effectLst/>
                <a:latin typeface="+mj-lt"/>
                <a:ea typeface="+mn-ea"/>
                <a:cs typeface="+mn-cs"/>
              </a:rPr>
              <a:t>14.7 MW - Lanikuhana Solar</a:t>
            </a:r>
          </a:p>
          <a:p>
            <a:r>
              <a:rPr lang="en-US" sz="900" u="none" kern="1200" dirty="0">
                <a:solidFill>
                  <a:schemeClr val="tx1"/>
                </a:solidFill>
                <a:effectLst/>
                <a:latin typeface="+mj-lt"/>
                <a:ea typeface="+mn-ea"/>
                <a:cs typeface="+mn-cs"/>
              </a:rPr>
              <a:t>45.9 MW - Waipio PV (Waiwa PV)</a:t>
            </a:r>
          </a:p>
          <a:p>
            <a:r>
              <a:rPr lang="en-US" sz="900" u="none" kern="1200" dirty="0">
                <a:solidFill>
                  <a:schemeClr val="tx1"/>
                </a:solidFill>
                <a:effectLst/>
                <a:latin typeface="+mj-lt"/>
                <a:ea typeface="+mn-ea"/>
                <a:cs typeface="+mn-cs"/>
              </a:rPr>
              <a:t>49 MW – Kawailoa Solar</a:t>
            </a:r>
          </a:p>
          <a:p>
            <a:r>
              <a:rPr lang="en-US" sz="900" u="none" kern="1200" dirty="0">
                <a:solidFill>
                  <a:schemeClr val="tx1"/>
                </a:solidFill>
                <a:effectLst/>
                <a:latin typeface="+mj-lt"/>
                <a:ea typeface="+mn-ea"/>
                <a:cs typeface="+mn-cs"/>
              </a:rPr>
              <a:t>11 MW -</a:t>
            </a:r>
            <a:r>
              <a:rPr lang="en-US" sz="900" u="none" kern="1200" baseline="0" dirty="0">
                <a:solidFill>
                  <a:schemeClr val="tx1"/>
                </a:solidFill>
                <a:effectLst/>
                <a:latin typeface="+mj-lt"/>
                <a:ea typeface="+mn-ea"/>
                <a:cs typeface="+mn-cs"/>
              </a:rPr>
              <a:t> </a:t>
            </a:r>
            <a:r>
              <a:rPr lang="en-US" sz="900" u="none" kern="1200" dirty="0">
                <a:solidFill>
                  <a:schemeClr val="tx1"/>
                </a:solidFill>
                <a:effectLst/>
                <a:latin typeface="+mj-lt"/>
                <a:ea typeface="+mn-ea"/>
                <a:cs typeface="+mn-cs"/>
              </a:rPr>
              <a:t>Waipio Solar Facility</a:t>
            </a:r>
          </a:p>
          <a:p>
            <a:r>
              <a:rPr lang="en-US" sz="900" u="sng" kern="1200" dirty="0">
                <a:solidFill>
                  <a:schemeClr val="tx1"/>
                </a:solidFill>
                <a:effectLst/>
                <a:latin typeface="+mj-lt"/>
                <a:ea typeface="+mn-ea"/>
                <a:cs typeface="+mn-cs"/>
              </a:rPr>
              <a:t>1.23 MW – Pearl City</a:t>
            </a:r>
            <a:r>
              <a:rPr lang="en-US" sz="900" u="sng" kern="1200" baseline="0" dirty="0">
                <a:solidFill>
                  <a:schemeClr val="tx1"/>
                </a:solidFill>
                <a:effectLst/>
                <a:latin typeface="+mj-lt"/>
                <a:ea typeface="+mn-ea"/>
                <a:cs typeface="+mn-cs"/>
              </a:rPr>
              <a:t> Peninsula PV</a:t>
            </a:r>
            <a:endParaRPr lang="en-US" sz="900" u="sng" kern="1200" dirty="0">
              <a:solidFill>
                <a:schemeClr val="tx1"/>
              </a:solidFill>
              <a:effectLst/>
              <a:latin typeface="+mj-lt"/>
              <a:ea typeface="+mn-ea"/>
              <a:cs typeface="+mn-cs"/>
            </a:endParaRPr>
          </a:p>
          <a:p>
            <a:r>
              <a:rPr lang="en-US" sz="900" kern="1200" dirty="0">
                <a:solidFill>
                  <a:schemeClr val="tx1"/>
                </a:solidFill>
                <a:effectLst/>
                <a:latin typeface="+mj-lt"/>
                <a:ea typeface="+mn-ea"/>
                <a:cs typeface="+mn-cs"/>
              </a:rPr>
              <a:t>620 MW</a:t>
            </a:r>
          </a:p>
          <a:p>
            <a:endParaRPr lang="en-US" sz="900" kern="1200" dirty="0">
              <a:solidFill>
                <a:schemeClr val="tx1"/>
              </a:solidFill>
              <a:effectLst/>
              <a:latin typeface="+mj-lt"/>
              <a:ea typeface="+mn-ea"/>
              <a:cs typeface="+mn-cs"/>
            </a:endParaRPr>
          </a:p>
          <a:p>
            <a:r>
              <a:rPr lang="en-US" sz="900" kern="1200" dirty="0">
                <a:solidFill>
                  <a:schemeClr val="tx1"/>
                </a:solidFill>
                <a:effectLst/>
                <a:latin typeface="+mj-lt"/>
                <a:ea typeface="+mn-ea"/>
                <a:cs typeface="+mn-cs"/>
              </a:rPr>
              <a:t>110</a:t>
            </a:r>
            <a:r>
              <a:rPr lang="en-US" sz="900" kern="1200" baseline="0" dirty="0">
                <a:solidFill>
                  <a:schemeClr val="tx1"/>
                </a:solidFill>
                <a:effectLst/>
                <a:latin typeface="+mj-lt"/>
                <a:ea typeface="+mn-ea"/>
                <a:cs typeface="+mn-cs"/>
              </a:rPr>
              <a:t> MW – NRG (Under Construction)</a:t>
            </a:r>
          </a:p>
          <a:p>
            <a:r>
              <a:rPr lang="en-US" sz="900" kern="1200" baseline="0" dirty="0">
                <a:solidFill>
                  <a:schemeClr val="tx1"/>
                </a:solidFill>
                <a:effectLst/>
                <a:latin typeface="+mj-lt"/>
                <a:ea typeface="+mn-ea"/>
                <a:cs typeface="+mn-cs"/>
              </a:rPr>
              <a:t>20 MW – West Loch (Under Construction)</a:t>
            </a:r>
            <a:endParaRPr lang="en-US" sz="900" kern="1200" dirty="0">
              <a:solidFill>
                <a:schemeClr val="tx1"/>
              </a:solidFill>
              <a:effectLst/>
              <a:latin typeface="+mj-lt"/>
              <a:ea typeface="+mn-ea"/>
              <a:cs typeface="+mn-cs"/>
            </a:endParaRPr>
          </a:p>
          <a:p>
            <a:endParaRPr lang="en-US" sz="900" kern="1200" dirty="0">
              <a:solidFill>
                <a:schemeClr val="tx1"/>
              </a:solidFill>
              <a:effectLst/>
              <a:latin typeface="+mj-lt"/>
              <a:ea typeface="+mn-ea"/>
              <a:cs typeface="+mn-cs"/>
            </a:endParaRPr>
          </a:p>
          <a:p>
            <a:r>
              <a:rPr lang="en-US" sz="900" u="sng" kern="1200" dirty="0">
                <a:solidFill>
                  <a:schemeClr val="tx1"/>
                </a:solidFill>
                <a:effectLst/>
                <a:latin typeface="+mj-lt"/>
                <a:ea typeface="+mn-ea"/>
                <a:cs typeface="+mn-cs"/>
              </a:rPr>
              <a:t>WTE</a:t>
            </a:r>
          </a:p>
          <a:p>
            <a:r>
              <a:rPr lang="en-US" sz="900" kern="1200" dirty="0">
                <a:solidFill>
                  <a:schemeClr val="tx1"/>
                </a:solidFill>
                <a:effectLst/>
                <a:latin typeface="+mj-lt"/>
                <a:ea typeface="+mn-ea"/>
                <a:cs typeface="+mn-cs"/>
              </a:rPr>
              <a:t>H-Power 68.5</a:t>
            </a:r>
            <a:r>
              <a:rPr lang="en-US" sz="900" kern="1200" baseline="0" dirty="0">
                <a:solidFill>
                  <a:schemeClr val="tx1"/>
                </a:solidFill>
                <a:effectLst/>
                <a:latin typeface="+mj-lt"/>
                <a:ea typeface="+mn-ea"/>
                <a:cs typeface="+mn-cs"/>
              </a:rPr>
              <a:t> MW</a:t>
            </a:r>
          </a:p>
          <a:p>
            <a:endParaRPr lang="en-US" sz="900" kern="1200" baseline="0" dirty="0">
              <a:solidFill>
                <a:schemeClr val="tx1"/>
              </a:solidFill>
              <a:effectLst/>
              <a:latin typeface="+mj-lt"/>
              <a:ea typeface="+mn-ea"/>
              <a:cs typeface="+mn-cs"/>
            </a:endParaRPr>
          </a:p>
          <a:p>
            <a:r>
              <a:rPr lang="en-US" sz="900" u="sng" kern="1200" baseline="0" dirty="0">
                <a:solidFill>
                  <a:schemeClr val="tx1"/>
                </a:solidFill>
                <a:effectLst/>
                <a:latin typeface="+mj-lt"/>
                <a:ea typeface="+mn-ea"/>
                <a:cs typeface="+mn-cs"/>
              </a:rPr>
              <a:t>Biofules</a:t>
            </a:r>
          </a:p>
          <a:p>
            <a:r>
              <a:rPr lang="en-US" sz="900" u="none" kern="1200" baseline="0" dirty="0">
                <a:solidFill>
                  <a:schemeClr val="tx1"/>
                </a:solidFill>
                <a:effectLst/>
                <a:latin typeface="+mj-lt"/>
                <a:ea typeface="+mn-ea"/>
                <a:cs typeface="+mn-cs"/>
              </a:rPr>
              <a:t>110 MW - CIP</a:t>
            </a:r>
          </a:p>
          <a:p>
            <a:r>
              <a:rPr lang="en-US" sz="900" u="none" kern="1200" baseline="0" dirty="0">
                <a:solidFill>
                  <a:schemeClr val="tx1"/>
                </a:solidFill>
                <a:effectLst/>
                <a:latin typeface="+mj-lt"/>
                <a:ea typeface="+mn-ea"/>
                <a:cs typeface="+mn-cs"/>
              </a:rPr>
              <a:t>  50 MW  - Schofield</a:t>
            </a:r>
          </a:p>
          <a:p>
            <a:r>
              <a:rPr lang="en-US" sz="900" u="sng" kern="1200" baseline="0" dirty="0">
                <a:solidFill>
                  <a:schemeClr val="tx1"/>
                </a:solidFill>
                <a:effectLst/>
                <a:latin typeface="+mj-lt"/>
                <a:ea typeface="+mn-ea"/>
                <a:cs typeface="+mn-cs"/>
              </a:rPr>
              <a:t>    8 MW – Airport</a:t>
            </a:r>
          </a:p>
          <a:p>
            <a:r>
              <a:rPr lang="en-US" sz="900" u="none" kern="1200" baseline="0" dirty="0">
                <a:solidFill>
                  <a:schemeClr val="tx1"/>
                </a:solidFill>
                <a:effectLst/>
                <a:latin typeface="+mj-lt"/>
                <a:ea typeface="+mn-ea"/>
                <a:cs typeface="+mn-cs"/>
              </a:rPr>
              <a:t>168 MW </a:t>
            </a:r>
          </a:p>
          <a:p>
            <a:endParaRPr lang="en-US" sz="900" u="none" kern="1200" baseline="0" dirty="0">
              <a:solidFill>
                <a:schemeClr val="tx1"/>
              </a:solidFill>
              <a:effectLst/>
              <a:latin typeface="+mj-lt"/>
              <a:ea typeface="+mn-ea"/>
              <a:cs typeface="+mn-cs"/>
            </a:endParaRPr>
          </a:p>
          <a:p>
            <a:r>
              <a:rPr lang="en-US" sz="900" b="1" u="none" kern="1200" baseline="0" dirty="0">
                <a:solidFill>
                  <a:schemeClr val="tx1"/>
                </a:solidFill>
                <a:effectLst/>
                <a:latin typeface="+mj-lt"/>
                <a:ea typeface="+mn-ea"/>
                <a:cs typeface="+mn-cs"/>
              </a:rPr>
              <a:t>KIUC</a:t>
            </a:r>
          </a:p>
          <a:p>
            <a:r>
              <a:rPr lang="en-US" sz="900" u="sng" kern="1200" baseline="0" dirty="0">
                <a:solidFill>
                  <a:schemeClr val="tx1"/>
                </a:solidFill>
                <a:effectLst/>
                <a:latin typeface="+mj-lt"/>
                <a:ea typeface="+mn-ea"/>
                <a:cs typeface="+mn-cs"/>
              </a:rPr>
              <a:t>Biomass</a:t>
            </a:r>
          </a:p>
          <a:p>
            <a:r>
              <a:rPr lang="en-US" sz="900" u="none" kern="1200" baseline="0" dirty="0">
                <a:solidFill>
                  <a:schemeClr val="tx1"/>
                </a:solidFill>
                <a:effectLst/>
                <a:latin typeface="+mj-lt"/>
                <a:ea typeface="+mn-ea"/>
                <a:cs typeface="+mn-cs"/>
              </a:rPr>
              <a:t>6.7 – Green Energy Biomass </a:t>
            </a:r>
          </a:p>
          <a:p>
            <a:endParaRPr lang="en-US" sz="900" u="none" kern="1200" baseline="0" dirty="0">
              <a:solidFill>
                <a:schemeClr val="tx1"/>
              </a:solidFill>
              <a:effectLst/>
              <a:latin typeface="+mj-lt"/>
              <a:ea typeface="+mn-ea"/>
              <a:cs typeface="+mn-cs"/>
            </a:endParaRPr>
          </a:p>
          <a:p>
            <a:r>
              <a:rPr lang="en-US" sz="900" u="sng" kern="1200" baseline="0" dirty="0">
                <a:solidFill>
                  <a:schemeClr val="tx1"/>
                </a:solidFill>
                <a:effectLst/>
                <a:latin typeface="+mj-lt"/>
                <a:ea typeface="+mn-ea"/>
                <a:cs typeface="+mn-cs"/>
              </a:rPr>
              <a:t>Hydro</a:t>
            </a:r>
          </a:p>
          <a:p>
            <a:r>
              <a:rPr lang="en-US" sz="900" b="0" i="0" u="none" strike="noStrike" kern="1200" baseline="0" dirty="0">
                <a:solidFill>
                  <a:schemeClr val="tx1"/>
                </a:solidFill>
                <a:latin typeface="+mj-lt"/>
                <a:ea typeface="+mn-ea"/>
                <a:cs typeface="+mn-cs"/>
              </a:rPr>
              <a:t>1.3 MW – Gay &amp; Robinson</a:t>
            </a:r>
          </a:p>
          <a:p>
            <a:r>
              <a:rPr lang="en-US" sz="900" b="0" i="0" u="none" strike="noStrike" kern="1200" baseline="0" dirty="0">
                <a:solidFill>
                  <a:schemeClr val="tx1"/>
                </a:solidFill>
                <a:latin typeface="+mj-lt"/>
                <a:ea typeface="+mn-ea"/>
                <a:cs typeface="+mn-cs"/>
              </a:rPr>
              <a:t>0.125 MW – Green Energy Hydro</a:t>
            </a:r>
          </a:p>
          <a:p>
            <a:r>
              <a:rPr lang="en-US" sz="900" b="0" i="0" u="none" strike="noStrike" kern="1200" baseline="0" dirty="0">
                <a:solidFill>
                  <a:schemeClr val="tx1"/>
                </a:solidFill>
                <a:latin typeface="+mj-lt"/>
                <a:ea typeface="+mn-ea"/>
                <a:cs typeface="+mn-cs"/>
              </a:rPr>
              <a:t>1 MW – Kauai Coffee Kalaheo</a:t>
            </a:r>
          </a:p>
          <a:p>
            <a:r>
              <a:rPr lang="en-US" sz="900" b="0" i="0" u="none" strike="noStrike" kern="1200" baseline="0" dirty="0">
                <a:solidFill>
                  <a:schemeClr val="tx1"/>
                </a:solidFill>
                <a:latin typeface="+mj-lt"/>
                <a:ea typeface="+mn-ea"/>
                <a:cs typeface="+mn-cs"/>
              </a:rPr>
              <a:t>4 MW – Kauai Coffee McBryde</a:t>
            </a:r>
          </a:p>
          <a:p>
            <a:r>
              <a:rPr lang="en-US" sz="900" b="0" i="0" u="none" strike="noStrike" kern="1200" baseline="0" dirty="0">
                <a:solidFill>
                  <a:schemeClr val="tx1"/>
                </a:solidFill>
                <a:latin typeface="+mj-lt"/>
                <a:ea typeface="+mn-ea"/>
                <a:cs typeface="+mn-cs"/>
              </a:rPr>
              <a:t>0.800 MW – Waiahi (lower)</a:t>
            </a:r>
          </a:p>
          <a:p>
            <a:r>
              <a:rPr lang="en-US" sz="900" b="0" i="0" u="none" strike="noStrike" kern="1200" baseline="0" dirty="0">
                <a:solidFill>
                  <a:schemeClr val="tx1"/>
                </a:solidFill>
                <a:latin typeface="+mj-lt"/>
                <a:ea typeface="+mn-ea"/>
                <a:cs typeface="+mn-cs"/>
              </a:rPr>
              <a:t>0.500 MW – Waiahi (upper)</a:t>
            </a:r>
          </a:p>
          <a:p>
            <a:r>
              <a:rPr lang="en-US" sz="900" b="0" i="0" u="none" strike="noStrike" kern="1200" baseline="0" dirty="0">
                <a:solidFill>
                  <a:schemeClr val="tx1"/>
                </a:solidFill>
                <a:latin typeface="+mj-lt"/>
                <a:ea typeface="+mn-ea"/>
                <a:cs typeface="+mn-cs"/>
              </a:rPr>
              <a:t>0.500 MW – Waiawa</a:t>
            </a:r>
          </a:p>
          <a:p>
            <a:r>
              <a:rPr lang="en-US" sz="900" b="0" i="0" u="sng" strike="noStrike" kern="1200" baseline="0" dirty="0">
                <a:solidFill>
                  <a:schemeClr val="tx1"/>
                </a:solidFill>
                <a:latin typeface="+mj-lt"/>
                <a:ea typeface="+mn-ea"/>
                <a:cs typeface="+mn-cs"/>
              </a:rPr>
              <a:t>1.25 MW – Waimea</a:t>
            </a:r>
          </a:p>
          <a:p>
            <a:r>
              <a:rPr lang="en-US" sz="900" b="0" i="0" u="none" strike="noStrike" kern="1200" baseline="0" dirty="0">
                <a:solidFill>
                  <a:schemeClr val="tx1"/>
                </a:solidFill>
                <a:latin typeface="+mj-lt"/>
                <a:ea typeface="+mn-ea"/>
                <a:cs typeface="+mn-cs"/>
              </a:rPr>
              <a:t>9.475 MW </a:t>
            </a:r>
          </a:p>
          <a:p>
            <a:endParaRPr lang="en-US" sz="900" b="0" i="0" u="none" strike="noStrike" kern="1200" baseline="0" dirty="0">
              <a:solidFill>
                <a:schemeClr val="tx1"/>
              </a:solidFill>
              <a:latin typeface="+mj-lt"/>
              <a:ea typeface="+mn-ea"/>
              <a:cs typeface="+mn-cs"/>
            </a:endParaRPr>
          </a:p>
          <a:p>
            <a:r>
              <a:rPr lang="en-US" sz="900" b="0" i="0" u="none" strike="noStrike" kern="1200" baseline="0" dirty="0">
                <a:solidFill>
                  <a:schemeClr val="tx1"/>
                </a:solidFill>
                <a:latin typeface="+mj-lt"/>
                <a:ea typeface="+mn-ea"/>
                <a:cs typeface="+mn-cs"/>
              </a:rPr>
              <a:t>25 MW – West Kauai Energy  (Proposed)</a:t>
            </a:r>
          </a:p>
          <a:p>
            <a:endParaRPr lang="en-US" sz="900" b="0" i="0" u="none" strike="noStrike" kern="1200" baseline="0" dirty="0">
              <a:solidFill>
                <a:schemeClr val="tx1"/>
              </a:solidFill>
              <a:latin typeface="+mj-lt"/>
              <a:ea typeface="+mn-ea"/>
              <a:cs typeface="+mn-cs"/>
            </a:endParaRPr>
          </a:p>
          <a:p>
            <a:r>
              <a:rPr lang="en-US" sz="900" b="0" i="0" u="sng" strike="noStrike" kern="1200" baseline="0" dirty="0">
                <a:solidFill>
                  <a:schemeClr val="tx1"/>
                </a:solidFill>
                <a:latin typeface="+mj-lt"/>
                <a:ea typeface="+mn-ea"/>
                <a:cs typeface="+mn-cs"/>
              </a:rPr>
              <a:t>Solar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b="0" i="0" u="none" strike="noStrike" kern="1200" baseline="0" dirty="0">
                <a:solidFill>
                  <a:schemeClr val="tx1"/>
                </a:solidFill>
                <a:latin typeface="+mj-lt"/>
                <a:ea typeface="ＭＳ Ｐゴシック" charset="-128"/>
                <a:cs typeface="+mn-cs"/>
              </a:rPr>
              <a:t>20 MW – AES Lawai Solar (Under Construction)</a:t>
            </a:r>
          </a:p>
          <a:p>
            <a:r>
              <a:rPr lang="en-US" sz="900" b="0" i="0" u="none" strike="noStrike" kern="1200" baseline="0" dirty="0">
                <a:solidFill>
                  <a:schemeClr val="tx1"/>
                </a:solidFill>
                <a:latin typeface="+mj-lt"/>
                <a:ea typeface="+mn-ea"/>
                <a:cs typeface="+mn-cs"/>
              </a:rPr>
              <a:t>21 MW - DGPV</a:t>
            </a:r>
          </a:p>
          <a:p>
            <a:r>
              <a:rPr lang="en-US" sz="900" b="0" i="0" u="none" strike="noStrike" kern="1200" baseline="0" dirty="0">
                <a:solidFill>
                  <a:schemeClr val="tx1"/>
                </a:solidFill>
                <a:latin typeface="+mj-lt"/>
                <a:ea typeface="+mn-ea"/>
                <a:cs typeface="+mn-cs"/>
              </a:rPr>
              <a:t>1 MW - Kapaa Solar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12 MW –Anahola (REC solar)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12 MW – Koloa (SolarCity)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0.300 MW – Kaneshiro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6 MW – Port Allen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13 MW – SolarCity/Tesla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0.25 MW – pioneer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0.25 MW – Waimea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sng" strike="noStrike" kern="1200" baseline="0" dirty="0">
                <a:solidFill>
                  <a:schemeClr val="tx1"/>
                </a:solidFill>
                <a:latin typeface="+mj-lt"/>
                <a:ea typeface="+mn-ea"/>
                <a:cs typeface="+mn-cs"/>
              </a:rPr>
              <a:t>0.5 MW - Wilcox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sng" strike="noStrike" kern="1200" baseline="0" dirty="0">
              <a:solidFill>
                <a:schemeClr val="tx1"/>
              </a:solidFill>
              <a:latin typeface="+mj-lt"/>
              <a:ea typeface="+mn-ea"/>
              <a:cs typeface="+mn-cs"/>
            </a:endParaRPr>
          </a:p>
          <a:p>
            <a:r>
              <a:rPr lang="en-US" sz="900" b="0" i="0" u="none" strike="noStrike" kern="1200" baseline="0" dirty="0">
                <a:solidFill>
                  <a:schemeClr val="tx1"/>
                </a:solidFill>
                <a:latin typeface="+mj-lt"/>
                <a:ea typeface="+mn-ea"/>
                <a:cs typeface="+mn-cs"/>
              </a:rPr>
              <a:t>86.3 MW</a:t>
            </a:r>
          </a:p>
          <a:p>
            <a:endParaRPr lang="en-US" sz="900" b="0" i="0" u="none" strike="noStrike" kern="1200" baseline="0" dirty="0">
              <a:solidFill>
                <a:schemeClr val="tx1"/>
              </a:solidFill>
              <a:latin typeface="+mj-lt"/>
              <a:ea typeface="+mn-ea"/>
              <a:cs typeface="+mn-cs"/>
            </a:endParaRPr>
          </a:p>
          <a:p>
            <a:r>
              <a:rPr lang="en-US" sz="900" b="0" i="0" u="none" strike="noStrike" kern="1200" baseline="0" dirty="0">
                <a:solidFill>
                  <a:schemeClr val="tx1"/>
                </a:solidFill>
                <a:latin typeface="+mj-lt"/>
                <a:ea typeface="+mn-ea"/>
                <a:cs typeface="+mn-cs"/>
              </a:rPr>
              <a:t>14 MW – AES Kekaha (In Construction)</a:t>
            </a:r>
          </a:p>
          <a:p>
            <a:endParaRPr lang="en-US" sz="900" b="0" i="0" u="none" strike="noStrike" kern="1200" baseline="0" dirty="0">
              <a:solidFill>
                <a:schemeClr val="tx1"/>
              </a:solidFill>
              <a:latin typeface="+mj-lt"/>
              <a:ea typeface="+mn-ea"/>
              <a:cs typeface="+mn-cs"/>
            </a:endParaRPr>
          </a:p>
          <a:p>
            <a:r>
              <a:rPr lang="en-US" sz="900" b="0" i="0" u="none" strike="noStrike" kern="1200" baseline="0" dirty="0">
                <a:solidFill>
                  <a:schemeClr val="tx1"/>
                </a:solidFill>
                <a:latin typeface="+mj-lt"/>
                <a:ea typeface="+mn-ea"/>
                <a:cs typeface="+mn-cs"/>
              </a:rPr>
              <a:t>Hawaii Renewable Energy Projects</a:t>
            </a:r>
          </a:p>
          <a:p>
            <a:r>
              <a:rPr lang="en-US" sz="900" b="0" i="0" u="none" strike="noStrike" kern="1200" baseline="0" dirty="0">
                <a:solidFill>
                  <a:schemeClr val="tx1"/>
                </a:solidFill>
                <a:latin typeface="+mj-lt"/>
                <a:ea typeface="+mn-ea"/>
                <a:cs typeface="+mn-cs"/>
              </a:rPr>
              <a:t>Directory</a:t>
            </a:r>
          </a:p>
          <a:p>
            <a:r>
              <a:rPr lang="en-US" sz="900" u="none" kern="1200" baseline="0" dirty="0">
                <a:solidFill>
                  <a:schemeClr val="tx1"/>
                </a:solidFill>
                <a:effectLst/>
                <a:latin typeface="+mj-lt"/>
                <a:ea typeface="+mn-ea"/>
                <a:cs typeface="+mn-cs"/>
              </a:rPr>
              <a:t>https://energy.ehawaii.gov/epd/public/energy-projects-map.html </a:t>
            </a:r>
          </a:p>
          <a:p>
            <a:endParaRPr lang="en-US" sz="900" u="none" kern="1200" baseline="0" dirty="0">
              <a:solidFill>
                <a:schemeClr val="tx1"/>
              </a:solidFill>
              <a:effectLst/>
              <a:latin typeface="+mj-lt"/>
              <a:ea typeface="+mn-ea"/>
              <a:cs typeface="+mn-cs"/>
            </a:endParaRPr>
          </a:p>
          <a:p>
            <a:endParaRPr lang="en-US" sz="900" dirty="0">
              <a:latin typeface="+mj-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285793-58F2-5D45-93FF-B0076DA99F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278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latin typeface="+mj-lt"/>
              </a:rPr>
              <a:t>As of 9/2019</a:t>
            </a:r>
          </a:p>
          <a:p>
            <a:endParaRPr lang="en-US" sz="900" b="1" dirty="0">
              <a:latin typeface="+mj-lt"/>
            </a:endParaRPr>
          </a:p>
          <a:p>
            <a:r>
              <a:rPr lang="en-US" sz="900" b="1" dirty="0">
                <a:latin typeface="+mj-lt"/>
              </a:rPr>
              <a:t>HELCO</a:t>
            </a:r>
          </a:p>
          <a:p>
            <a:r>
              <a:rPr lang="en-US" sz="900" dirty="0">
                <a:latin typeface="+mj-lt"/>
              </a:rPr>
              <a:t>101 MW</a:t>
            </a:r>
            <a:r>
              <a:rPr lang="en-US" sz="900" baseline="0" dirty="0">
                <a:latin typeface="+mj-lt"/>
              </a:rPr>
              <a:t> DG</a:t>
            </a:r>
          </a:p>
          <a:p>
            <a:endParaRPr lang="en-US" sz="900" baseline="0" dirty="0">
              <a:latin typeface="+mj-lt"/>
            </a:endParaRPr>
          </a:p>
          <a:p>
            <a:r>
              <a:rPr lang="en-US" sz="900" baseline="0" dirty="0">
                <a:latin typeface="+mj-lt"/>
              </a:rPr>
              <a:t>Wind</a:t>
            </a:r>
          </a:p>
          <a:p>
            <a:r>
              <a:rPr lang="en-US" sz="900" baseline="0" dirty="0">
                <a:latin typeface="+mj-lt"/>
              </a:rPr>
              <a:t>10.5 MW - HRD</a:t>
            </a:r>
          </a:p>
          <a:p>
            <a:r>
              <a:rPr lang="en-US" sz="900" u="sng" baseline="0" dirty="0">
                <a:latin typeface="+mj-lt"/>
              </a:rPr>
              <a:t>20.5 MW - Pakini Nui</a:t>
            </a:r>
          </a:p>
          <a:p>
            <a:r>
              <a:rPr lang="en-US" sz="900" baseline="0" dirty="0">
                <a:latin typeface="+mj-lt"/>
              </a:rPr>
              <a:t>31 MW</a:t>
            </a:r>
          </a:p>
          <a:p>
            <a:endParaRPr lang="en-US" sz="900" baseline="0" dirty="0">
              <a:latin typeface="+mj-lt"/>
            </a:endParaRPr>
          </a:p>
          <a:p>
            <a:r>
              <a:rPr lang="en-US" sz="900" baseline="0" dirty="0">
                <a:latin typeface="+mj-lt"/>
              </a:rPr>
              <a:t>RR Hydro</a:t>
            </a:r>
          </a:p>
          <a:p>
            <a:r>
              <a:rPr lang="en-US" sz="900" baseline="0" dirty="0">
                <a:latin typeface="+mj-lt"/>
              </a:rPr>
              <a:t>12.1 MW – Wailuku River</a:t>
            </a:r>
          </a:p>
          <a:p>
            <a:r>
              <a:rPr lang="en-US" sz="900" baseline="0" dirty="0">
                <a:latin typeface="+mj-lt"/>
              </a:rPr>
              <a:t>1.1 MW – Waiau </a:t>
            </a:r>
          </a:p>
          <a:p>
            <a:r>
              <a:rPr lang="en-US" sz="900" u="sng" baseline="0" dirty="0">
                <a:latin typeface="+mj-lt"/>
              </a:rPr>
              <a:t>3.4 MW – Puueo</a:t>
            </a:r>
          </a:p>
          <a:p>
            <a:r>
              <a:rPr lang="en-US" sz="900" baseline="0" dirty="0">
                <a:latin typeface="+mj-lt"/>
              </a:rPr>
              <a:t>16.6 MW</a:t>
            </a:r>
          </a:p>
          <a:p>
            <a:endParaRPr lang="en-US" sz="900" baseline="0" dirty="0">
              <a:latin typeface="+mj-lt"/>
            </a:endParaRPr>
          </a:p>
          <a:p>
            <a:r>
              <a:rPr lang="en-US" sz="900" baseline="0" dirty="0">
                <a:latin typeface="+mj-lt"/>
              </a:rPr>
              <a:t>Geothermal</a:t>
            </a:r>
          </a:p>
          <a:p>
            <a:r>
              <a:rPr lang="en-US" sz="900" baseline="0" dirty="0">
                <a:latin typeface="+mj-lt"/>
              </a:rPr>
              <a:t>38 MW – PGV</a:t>
            </a:r>
          </a:p>
          <a:p>
            <a:endParaRPr lang="en-US" sz="900" baseline="0" dirty="0">
              <a:latin typeface="+mj-lt"/>
            </a:endParaRPr>
          </a:p>
          <a:p>
            <a:r>
              <a:rPr lang="en-US" sz="900" baseline="0" dirty="0">
                <a:latin typeface="+mj-lt"/>
              </a:rPr>
              <a:t>Biomass</a:t>
            </a:r>
          </a:p>
          <a:p>
            <a:r>
              <a:rPr lang="en-US" sz="900" baseline="0" dirty="0">
                <a:latin typeface="+mj-lt"/>
              </a:rPr>
              <a:t>21.5 - Honua Ola (Under Construction)</a:t>
            </a:r>
          </a:p>
          <a:p>
            <a:endParaRPr lang="en-US" sz="900" baseline="0" dirty="0">
              <a:latin typeface="+mj-lt"/>
            </a:endParaRPr>
          </a:p>
          <a:p>
            <a:r>
              <a:rPr lang="en-US" sz="900" b="1" baseline="0" dirty="0">
                <a:latin typeface="+mj-lt"/>
              </a:rPr>
              <a:t>MECO (See Maui Island slide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u="sng" baseline="0" dirty="0">
                <a:latin typeface="+mj-lt"/>
              </a:rPr>
              <a:t>Solar</a:t>
            </a:r>
          </a:p>
          <a:p>
            <a:r>
              <a:rPr lang="en-US" sz="900" baseline="0" dirty="0">
                <a:latin typeface="+mj-lt"/>
              </a:rPr>
              <a:t>2.2 MW DG – Molokai</a:t>
            </a:r>
          </a:p>
          <a:p>
            <a:endParaRPr lang="en-US" sz="900" baseline="0" dirty="0">
              <a:latin typeface="+mj-lt"/>
            </a:endParaRPr>
          </a:p>
          <a:p>
            <a:r>
              <a:rPr lang="en-US" sz="900" baseline="0" dirty="0">
                <a:latin typeface="+mj-lt"/>
              </a:rPr>
              <a:t>1.6 MW DG – Lanai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u="sng" baseline="0" dirty="0">
                <a:latin typeface="+mj-lt"/>
              </a:rPr>
              <a:t>1.2 MW Central – Lanai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latin typeface="+mj-lt"/>
              </a:rPr>
              <a:t>3.8 MW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latin typeface="+mj-lt"/>
            </a:endParaRPr>
          </a:p>
          <a:p>
            <a:r>
              <a:rPr lang="en-US" sz="900" baseline="0" dirty="0">
                <a:latin typeface="+mj-lt"/>
              </a:rPr>
              <a:t>111.54 MW DG – Maui</a:t>
            </a:r>
          </a:p>
          <a:p>
            <a:r>
              <a:rPr lang="en-US" sz="900" baseline="0" dirty="0">
                <a:latin typeface="+mj-lt"/>
              </a:rPr>
              <a:t>2.87 MW – Kula Solar</a:t>
            </a:r>
          </a:p>
          <a:p>
            <a:r>
              <a:rPr lang="en-US" sz="900" u="sng" baseline="0" dirty="0">
                <a:latin typeface="+mj-lt"/>
              </a:rPr>
              <a:t>2.87 MW – SMRR </a:t>
            </a:r>
          </a:p>
          <a:p>
            <a:r>
              <a:rPr lang="en-US" sz="900" baseline="0" dirty="0">
                <a:latin typeface="+mj-lt"/>
              </a:rPr>
              <a:t>117.28 MW</a:t>
            </a:r>
          </a:p>
          <a:p>
            <a:endParaRPr lang="en-US" sz="900" baseline="0" dirty="0">
              <a:latin typeface="+mj-lt"/>
            </a:endParaRPr>
          </a:p>
          <a:p>
            <a:r>
              <a:rPr lang="en-US" sz="900" baseline="0" dirty="0">
                <a:latin typeface="+mj-lt"/>
              </a:rPr>
              <a:t>Wind</a:t>
            </a:r>
          </a:p>
          <a:p>
            <a:r>
              <a:rPr lang="en-US" sz="900" baseline="0" dirty="0">
                <a:latin typeface="+mj-lt"/>
              </a:rPr>
              <a:t>30 MW – KWP</a:t>
            </a:r>
          </a:p>
          <a:p>
            <a:r>
              <a:rPr lang="en-US" sz="900" baseline="0" dirty="0">
                <a:latin typeface="+mj-lt"/>
              </a:rPr>
              <a:t>21 MW – Auwhi</a:t>
            </a:r>
          </a:p>
          <a:p>
            <a:r>
              <a:rPr lang="en-US" sz="900" u="sng" baseline="0" dirty="0">
                <a:latin typeface="+mj-lt"/>
              </a:rPr>
              <a:t>21 MW – KWP 2</a:t>
            </a:r>
          </a:p>
          <a:p>
            <a:r>
              <a:rPr lang="en-US" sz="900" baseline="0" dirty="0">
                <a:latin typeface="+mj-lt"/>
              </a:rPr>
              <a:t>72 MW</a:t>
            </a:r>
          </a:p>
          <a:p>
            <a:endParaRPr lang="en-US" sz="900" baseline="0" dirty="0">
              <a:latin typeface="+mj-lt"/>
            </a:endParaRPr>
          </a:p>
          <a:p>
            <a:r>
              <a:rPr lang="en-US" sz="900" b="1" baseline="0" dirty="0">
                <a:latin typeface="+mj-lt"/>
              </a:rPr>
              <a:t>HECO</a:t>
            </a:r>
          </a:p>
          <a:p>
            <a:r>
              <a:rPr lang="en-US" sz="900" u="sng" baseline="0" dirty="0">
                <a:latin typeface="+mj-lt"/>
              </a:rPr>
              <a:t>Wind</a:t>
            </a:r>
          </a:p>
          <a:p>
            <a:r>
              <a:rPr lang="en-US" sz="900" kern="1200" dirty="0">
                <a:solidFill>
                  <a:schemeClr val="tx1"/>
                </a:solidFill>
                <a:effectLst/>
                <a:latin typeface="+mj-lt"/>
                <a:ea typeface="+mn-ea"/>
                <a:cs typeface="+mn-cs"/>
              </a:rPr>
              <a:t>30 MW - Kahuku Wind</a:t>
            </a:r>
          </a:p>
          <a:p>
            <a:r>
              <a:rPr lang="en-US" sz="900" u="sng" kern="1200" dirty="0">
                <a:solidFill>
                  <a:schemeClr val="tx1"/>
                </a:solidFill>
                <a:effectLst/>
                <a:latin typeface="+mj-lt"/>
                <a:ea typeface="+mn-ea"/>
                <a:cs typeface="+mn-cs"/>
              </a:rPr>
              <a:t>69 MW - Kawailoa Wind</a:t>
            </a:r>
          </a:p>
          <a:p>
            <a:r>
              <a:rPr lang="en-US" sz="900" kern="1200" dirty="0">
                <a:solidFill>
                  <a:schemeClr val="tx1"/>
                </a:solidFill>
                <a:effectLst/>
                <a:latin typeface="+mj-lt"/>
                <a:ea typeface="+mn-ea"/>
                <a:cs typeface="+mn-cs"/>
              </a:rPr>
              <a:t>99 MW</a:t>
            </a:r>
          </a:p>
          <a:p>
            <a:endParaRPr lang="en-US" sz="900" kern="1200" dirty="0">
              <a:solidFill>
                <a:schemeClr val="tx1"/>
              </a:solidFill>
              <a:effectLst/>
              <a:latin typeface="+mj-lt"/>
              <a:ea typeface="+mn-ea"/>
              <a:cs typeface="+mn-cs"/>
            </a:endParaRPr>
          </a:p>
          <a:p>
            <a:r>
              <a:rPr lang="en-US" sz="900" u="sng" kern="1200" dirty="0">
                <a:solidFill>
                  <a:schemeClr val="tx1"/>
                </a:solidFill>
                <a:effectLst/>
                <a:latin typeface="+mj-lt"/>
                <a:ea typeface="+mn-ea"/>
                <a:cs typeface="+mn-cs"/>
              </a:rPr>
              <a:t>Solar</a:t>
            </a:r>
          </a:p>
          <a:p>
            <a:r>
              <a:rPr lang="en-US" sz="900" baseline="0" dirty="0">
                <a:latin typeface="+mj-lt"/>
              </a:rPr>
              <a:t>448 MW - DG PV</a:t>
            </a:r>
          </a:p>
          <a:p>
            <a:r>
              <a:rPr lang="en-US" sz="900" kern="1200" baseline="0" dirty="0">
                <a:solidFill>
                  <a:schemeClr val="tx1"/>
                </a:solidFill>
                <a:effectLst/>
                <a:latin typeface="+mj-lt"/>
                <a:ea typeface="+mn-ea"/>
                <a:cs typeface="+mn-cs"/>
              </a:rPr>
              <a:t>1 MW - </a:t>
            </a:r>
            <a:r>
              <a:rPr lang="en-US" sz="900" kern="1200" dirty="0">
                <a:solidFill>
                  <a:schemeClr val="tx1"/>
                </a:solidFill>
                <a:effectLst/>
                <a:latin typeface="+mj-lt"/>
                <a:ea typeface="+mn-ea"/>
                <a:cs typeface="+mn-cs"/>
              </a:rPr>
              <a:t>Kalaeloa Renewable Energy Park</a:t>
            </a:r>
          </a:p>
          <a:p>
            <a:r>
              <a:rPr lang="en-US" sz="900" kern="1200" dirty="0">
                <a:solidFill>
                  <a:schemeClr val="tx1"/>
                </a:solidFill>
                <a:effectLst/>
                <a:latin typeface="+mj-lt"/>
                <a:ea typeface="+mn-ea"/>
                <a:cs typeface="+mn-cs"/>
              </a:rPr>
              <a:t>5 MW - Kalaeloa Solar 2</a:t>
            </a:r>
          </a:p>
          <a:p>
            <a:r>
              <a:rPr lang="en-US" sz="900" kern="1200" dirty="0">
                <a:solidFill>
                  <a:schemeClr val="tx1"/>
                </a:solidFill>
                <a:effectLst/>
                <a:latin typeface="+mj-lt"/>
                <a:ea typeface="+mn-ea"/>
                <a:cs typeface="+mn-cs"/>
              </a:rPr>
              <a:t>5 MW - Kalaeloa Renewable Energy Park</a:t>
            </a:r>
          </a:p>
          <a:p>
            <a:r>
              <a:rPr lang="en-US" sz="900" kern="1200" dirty="0">
                <a:solidFill>
                  <a:schemeClr val="tx1"/>
                </a:solidFill>
                <a:effectLst/>
                <a:latin typeface="+mj-lt"/>
                <a:ea typeface="+mn-ea"/>
                <a:cs typeface="+mn-cs"/>
              </a:rPr>
              <a:t>5 MW</a:t>
            </a:r>
            <a:r>
              <a:rPr lang="en-US" sz="900" kern="1200" baseline="0" dirty="0">
                <a:solidFill>
                  <a:schemeClr val="tx1"/>
                </a:solidFill>
                <a:effectLst/>
                <a:latin typeface="+mj-lt"/>
                <a:ea typeface="+mn-ea"/>
                <a:cs typeface="+mn-cs"/>
              </a:rPr>
              <a:t> - </a:t>
            </a:r>
            <a:r>
              <a:rPr lang="en-US" sz="900" kern="1200" dirty="0">
                <a:solidFill>
                  <a:schemeClr val="tx1"/>
                </a:solidFill>
                <a:effectLst/>
                <a:latin typeface="+mj-lt"/>
                <a:ea typeface="+mn-ea"/>
                <a:cs typeface="+mn-cs"/>
              </a:rPr>
              <a:t>Waihonu North</a:t>
            </a:r>
          </a:p>
          <a:p>
            <a:r>
              <a:rPr lang="en-US" sz="900" kern="1200" dirty="0">
                <a:solidFill>
                  <a:schemeClr val="tx1"/>
                </a:solidFill>
                <a:effectLst/>
                <a:latin typeface="+mj-lt"/>
                <a:ea typeface="+mn-ea"/>
                <a:cs typeface="+mn-cs"/>
              </a:rPr>
              <a:t>1.5 MW - Waihonu South</a:t>
            </a:r>
          </a:p>
          <a:p>
            <a:r>
              <a:rPr lang="en-US" sz="900" kern="1200" dirty="0">
                <a:solidFill>
                  <a:schemeClr val="tx1"/>
                </a:solidFill>
                <a:effectLst/>
                <a:latin typeface="+mj-lt"/>
                <a:ea typeface="+mn-ea"/>
                <a:cs typeface="+mn-cs"/>
              </a:rPr>
              <a:t>27.</a:t>
            </a:r>
            <a:r>
              <a:rPr lang="en-US" sz="900" kern="1200" baseline="0" dirty="0">
                <a:solidFill>
                  <a:schemeClr val="tx1"/>
                </a:solidFill>
                <a:effectLst/>
                <a:latin typeface="+mj-lt"/>
                <a:ea typeface="+mn-ea"/>
                <a:cs typeface="+mn-cs"/>
              </a:rPr>
              <a:t>6 MW - </a:t>
            </a:r>
            <a:r>
              <a:rPr lang="en-US" sz="900" kern="1200" dirty="0">
                <a:solidFill>
                  <a:schemeClr val="tx1"/>
                </a:solidFill>
                <a:effectLst/>
                <a:latin typeface="+mj-lt"/>
                <a:ea typeface="+mn-ea"/>
                <a:cs typeface="+mn-cs"/>
              </a:rPr>
              <a:t>Waianae Solar</a:t>
            </a:r>
          </a:p>
          <a:p>
            <a:r>
              <a:rPr lang="en-US" sz="900" u="none" kern="1200" dirty="0">
                <a:solidFill>
                  <a:schemeClr val="tx1"/>
                </a:solidFill>
                <a:effectLst/>
                <a:latin typeface="+mj-lt"/>
                <a:ea typeface="+mn-ea"/>
                <a:cs typeface="+mn-cs"/>
              </a:rPr>
              <a:t>5 M</a:t>
            </a:r>
            <a:r>
              <a:rPr lang="en-US" sz="900" u="none" kern="1200" baseline="0" dirty="0">
                <a:solidFill>
                  <a:schemeClr val="tx1"/>
                </a:solidFill>
                <a:effectLst/>
                <a:latin typeface="+mj-lt"/>
                <a:ea typeface="+mn-ea"/>
                <a:cs typeface="+mn-cs"/>
              </a:rPr>
              <a:t>W - </a:t>
            </a:r>
            <a:r>
              <a:rPr lang="en-US" sz="900" u="none" kern="1200" dirty="0">
                <a:solidFill>
                  <a:schemeClr val="tx1"/>
                </a:solidFill>
                <a:effectLst/>
                <a:latin typeface="+mj-lt"/>
                <a:ea typeface="+mn-ea"/>
                <a:cs typeface="+mn-cs"/>
              </a:rPr>
              <a:t>Aloha Solar I</a:t>
            </a:r>
          </a:p>
          <a:p>
            <a:r>
              <a:rPr lang="en-US" sz="900" u="none" kern="1200" dirty="0">
                <a:solidFill>
                  <a:schemeClr val="tx1"/>
                </a:solidFill>
                <a:effectLst/>
                <a:latin typeface="+mj-lt"/>
                <a:ea typeface="+mn-ea"/>
                <a:cs typeface="+mn-cs"/>
              </a:rPr>
              <a:t>14.7 MW - Lanikuhana Solar</a:t>
            </a:r>
          </a:p>
          <a:p>
            <a:r>
              <a:rPr lang="en-US" sz="900" u="none" kern="1200" dirty="0">
                <a:solidFill>
                  <a:schemeClr val="tx1"/>
                </a:solidFill>
                <a:effectLst/>
                <a:latin typeface="+mj-lt"/>
                <a:ea typeface="+mn-ea"/>
                <a:cs typeface="+mn-cs"/>
              </a:rPr>
              <a:t>45.9 MW - Waipio PV (Waiwa PV)</a:t>
            </a:r>
          </a:p>
          <a:p>
            <a:r>
              <a:rPr lang="en-US" sz="900" u="none" kern="1200" dirty="0">
                <a:solidFill>
                  <a:schemeClr val="tx1"/>
                </a:solidFill>
                <a:effectLst/>
                <a:latin typeface="+mj-lt"/>
                <a:ea typeface="+mn-ea"/>
                <a:cs typeface="+mn-cs"/>
              </a:rPr>
              <a:t>49 MW – Kawailoa Solar</a:t>
            </a:r>
          </a:p>
          <a:p>
            <a:r>
              <a:rPr lang="en-US" sz="900" u="none" kern="1200" dirty="0">
                <a:solidFill>
                  <a:schemeClr val="tx1"/>
                </a:solidFill>
                <a:effectLst/>
                <a:latin typeface="+mj-lt"/>
                <a:ea typeface="+mn-ea"/>
                <a:cs typeface="+mn-cs"/>
              </a:rPr>
              <a:t>11 MW -</a:t>
            </a:r>
            <a:r>
              <a:rPr lang="en-US" sz="900" u="none" kern="1200" baseline="0" dirty="0">
                <a:solidFill>
                  <a:schemeClr val="tx1"/>
                </a:solidFill>
                <a:effectLst/>
                <a:latin typeface="+mj-lt"/>
                <a:ea typeface="+mn-ea"/>
                <a:cs typeface="+mn-cs"/>
              </a:rPr>
              <a:t> </a:t>
            </a:r>
            <a:r>
              <a:rPr lang="en-US" sz="900" u="none" kern="1200" dirty="0">
                <a:solidFill>
                  <a:schemeClr val="tx1"/>
                </a:solidFill>
                <a:effectLst/>
                <a:latin typeface="+mj-lt"/>
                <a:ea typeface="+mn-ea"/>
                <a:cs typeface="+mn-cs"/>
              </a:rPr>
              <a:t>Waipio Solar Facility</a:t>
            </a:r>
          </a:p>
          <a:p>
            <a:r>
              <a:rPr lang="en-US" sz="900" u="sng" kern="1200" dirty="0">
                <a:solidFill>
                  <a:schemeClr val="tx1"/>
                </a:solidFill>
                <a:effectLst/>
                <a:latin typeface="+mj-lt"/>
                <a:ea typeface="+mn-ea"/>
                <a:cs typeface="+mn-cs"/>
              </a:rPr>
              <a:t>1.23 MW – Pearl City</a:t>
            </a:r>
            <a:r>
              <a:rPr lang="en-US" sz="900" u="sng" kern="1200" baseline="0" dirty="0">
                <a:solidFill>
                  <a:schemeClr val="tx1"/>
                </a:solidFill>
                <a:effectLst/>
                <a:latin typeface="+mj-lt"/>
                <a:ea typeface="+mn-ea"/>
                <a:cs typeface="+mn-cs"/>
              </a:rPr>
              <a:t> Peninsula PV</a:t>
            </a:r>
            <a:endParaRPr lang="en-US" sz="900" u="sng" kern="1200" dirty="0">
              <a:solidFill>
                <a:schemeClr val="tx1"/>
              </a:solidFill>
              <a:effectLst/>
              <a:latin typeface="+mj-lt"/>
              <a:ea typeface="+mn-ea"/>
              <a:cs typeface="+mn-cs"/>
            </a:endParaRPr>
          </a:p>
          <a:p>
            <a:r>
              <a:rPr lang="en-US" sz="900" kern="1200" dirty="0">
                <a:solidFill>
                  <a:schemeClr val="tx1"/>
                </a:solidFill>
                <a:effectLst/>
                <a:latin typeface="+mj-lt"/>
                <a:ea typeface="+mn-ea"/>
                <a:cs typeface="+mn-cs"/>
              </a:rPr>
              <a:t>620 MW</a:t>
            </a:r>
          </a:p>
          <a:p>
            <a:endParaRPr lang="en-US" sz="900" kern="1200" dirty="0">
              <a:solidFill>
                <a:schemeClr val="tx1"/>
              </a:solidFill>
              <a:effectLst/>
              <a:latin typeface="+mj-lt"/>
              <a:ea typeface="+mn-ea"/>
              <a:cs typeface="+mn-cs"/>
            </a:endParaRPr>
          </a:p>
          <a:p>
            <a:r>
              <a:rPr lang="en-US" sz="900" kern="1200" dirty="0">
                <a:solidFill>
                  <a:schemeClr val="tx1"/>
                </a:solidFill>
                <a:effectLst/>
                <a:latin typeface="+mj-lt"/>
                <a:ea typeface="+mn-ea"/>
                <a:cs typeface="+mn-cs"/>
              </a:rPr>
              <a:t>110</a:t>
            </a:r>
            <a:r>
              <a:rPr lang="en-US" sz="900" kern="1200" baseline="0" dirty="0">
                <a:solidFill>
                  <a:schemeClr val="tx1"/>
                </a:solidFill>
                <a:effectLst/>
                <a:latin typeface="+mj-lt"/>
                <a:ea typeface="+mn-ea"/>
                <a:cs typeface="+mn-cs"/>
              </a:rPr>
              <a:t> MW – NRG (Under Construction)</a:t>
            </a:r>
          </a:p>
          <a:p>
            <a:r>
              <a:rPr lang="en-US" sz="900" kern="1200" baseline="0" dirty="0">
                <a:solidFill>
                  <a:schemeClr val="tx1"/>
                </a:solidFill>
                <a:effectLst/>
                <a:latin typeface="+mj-lt"/>
                <a:ea typeface="+mn-ea"/>
                <a:cs typeface="+mn-cs"/>
              </a:rPr>
              <a:t>20 MW – West Loch (Under Construction)</a:t>
            </a:r>
            <a:endParaRPr lang="en-US" sz="900" kern="1200" dirty="0">
              <a:solidFill>
                <a:schemeClr val="tx1"/>
              </a:solidFill>
              <a:effectLst/>
              <a:latin typeface="+mj-lt"/>
              <a:ea typeface="+mn-ea"/>
              <a:cs typeface="+mn-cs"/>
            </a:endParaRPr>
          </a:p>
          <a:p>
            <a:endParaRPr lang="en-US" sz="900" kern="1200" dirty="0">
              <a:solidFill>
                <a:schemeClr val="tx1"/>
              </a:solidFill>
              <a:effectLst/>
              <a:latin typeface="+mj-lt"/>
              <a:ea typeface="+mn-ea"/>
              <a:cs typeface="+mn-cs"/>
            </a:endParaRPr>
          </a:p>
          <a:p>
            <a:r>
              <a:rPr lang="en-US" sz="900" u="sng" kern="1200" dirty="0">
                <a:solidFill>
                  <a:schemeClr val="tx1"/>
                </a:solidFill>
                <a:effectLst/>
                <a:latin typeface="+mj-lt"/>
                <a:ea typeface="+mn-ea"/>
                <a:cs typeface="+mn-cs"/>
              </a:rPr>
              <a:t>WTE</a:t>
            </a:r>
          </a:p>
          <a:p>
            <a:r>
              <a:rPr lang="en-US" sz="900" kern="1200" dirty="0">
                <a:solidFill>
                  <a:schemeClr val="tx1"/>
                </a:solidFill>
                <a:effectLst/>
                <a:latin typeface="+mj-lt"/>
                <a:ea typeface="+mn-ea"/>
                <a:cs typeface="+mn-cs"/>
              </a:rPr>
              <a:t>H-Power 68.5</a:t>
            </a:r>
            <a:r>
              <a:rPr lang="en-US" sz="900" kern="1200" baseline="0" dirty="0">
                <a:solidFill>
                  <a:schemeClr val="tx1"/>
                </a:solidFill>
                <a:effectLst/>
                <a:latin typeface="+mj-lt"/>
                <a:ea typeface="+mn-ea"/>
                <a:cs typeface="+mn-cs"/>
              </a:rPr>
              <a:t> MW</a:t>
            </a:r>
          </a:p>
          <a:p>
            <a:endParaRPr lang="en-US" sz="900" kern="1200" baseline="0" dirty="0">
              <a:solidFill>
                <a:schemeClr val="tx1"/>
              </a:solidFill>
              <a:effectLst/>
              <a:latin typeface="+mj-lt"/>
              <a:ea typeface="+mn-ea"/>
              <a:cs typeface="+mn-cs"/>
            </a:endParaRPr>
          </a:p>
          <a:p>
            <a:r>
              <a:rPr lang="en-US" sz="900" u="sng" kern="1200" baseline="0" dirty="0">
                <a:solidFill>
                  <a:schemeClr val="tx1"/>
                </a:solidFill>
                <a:effectLst/>
                <a:latin typeface="+mj-lt"/>
                <a:ea typeface="+mn-ea"/>
                <a:cs typeface="+mn-cs"/>
              </a:rPr>
              <a:t>Biofules</a:t>
            </a:r>
          </a:p>
          <a:p>
            <a:r>
              <a:rPr lang="en-US" sz="900" u="none" kern="1200" baseline="0" dirty="0">
                <a:solidFill>
                  <a:schemeClr val="tx1"/>
                </a:solidFill>
                <a:effectLst/>
                <a:latin typeface="+mj-lt"/>
                <a:ea typeface="+mn-ea"/>
                <a:cs typeface="+mn-cs"/>
              </a:rPr>
              <a:t>110 MW - CIP</a:t>
            </a:r>
          </a:p>
          <a:p>
            <a:r>
              <a:rPr lang="en-US" sz="900" u="none" kern="1200" baseline="0" dirty="0">
                <a:solidFill>
                  <a:schemeClr val="tx1"/>
                </a:solidFill>
                <a:effectLst/>
                <a:latin typeface="+mj-lt"/>
                <a:ea typeface="+mn-ea"/>
                <a:cs typeface="+mn-cs"/>
              </a:rPr>
              <a:t>  50 MW  - Schofield</a:t>
            </a:r>
          </a:p>
          <a:p>
            <a:r>
              <a:rPr lang="en-US" sz="900" u="sng" kern="1200" baseline="0" dirty="0">
                <a:solidFill>
                  <a:schemeClr val="tx1"/>
                </a:solidFill>
                <a:effectLst/>
                <a:latin typeface="+mj-lt"/>
                <a:ea typeface="+mn-ea"/>
                <a:cs typeface="+mn-cs"/>
              </a:rPr>
              <a:t>    8 MW – Airport</a:t>
            </a:r>
          </a:p>
          <a:p>
            <a:r>
              <a:rPr lang="en-US" sz="900" u="none" kern="1200" baseline="0" dirty="0">
                <a:solidFill>
                  <a:schemeClr val="tx1"/>
                </a:solidFill>
                <a:effectLst/>
                <a:latin typeface="+mj-lt"/>
                <a:ea typeface="+mn-ea"/>
                <a:cs typeface="+mn-cs"/>
              </a:rPr>
              <a:t>168 MW </a:t>
            </a:r>
          </a:p>
          <a:p>
            <a:endParaRPr lang="en-US" sz="900" u="none" kern="1200" baseline="0" dirty="0">
              <a:solidFill>
                <a:schemeClr val="tx1"/>
              </a:solidFill>
              <a:effectLst/>
              <a:latin typeface="+mj-lt"/>
              <a:ea typeface="+mn-ea"/>
              <a:cs typeface="+mn-cs"/>
            </a:endParaRPr>
          </a:p>
          <a:p>
            <a:r>
              <a:rPr lang="en-US" sz="900" b="1" u="none" kern="1200" baseline="0" dirty="0">
                <a:solidFill>
                  <a:schemeClr val="tx1"/>
                </a:solidFill>
                <a:effectLst/>
                <a:latin typeface="+mj-lt"/>
                <a:ea typeface="+mn-ea"/>
                <a:cs typeface="+mn-cs"/>
              </a:rPr>
              <a:t>KIUC</a:t>
            </a:r>
          </a:p>
          <a:p>
            <a:r>
              <a:rPr lang="en-US" sz="900" u="sng" kern="1200" baseline="0" dirty="0">
                <a:solidFill>
                  <a:schemeClr val="tx1"/>
                </a:solidFill>
                <a:effectLst/>
                <a:latin typeface="+mj-lt"/>
                <a:ea typeface="+mn-ea"/>
                <a:cs typeface="+mn-cs"/>
              </a:rPr>
              <a:t>Biomass</a:t>
            </a:r>
          </a:p>
          <a:p>
            <a:r>
              <a:rPr lang="en-US" sz="900" u="none" kern="1200" baseline="0" dirty="0">
                <a:solidFill>
                  <a:schemeClr val="tx1"/>
                </a:solidFill>
                <a:effectLst/>
                <a:latin typeface="+mj-lt"/>
                <a:ea typeface="+mn-ea"/>
                <a:cs typeface="+mn-cs"/>
              </a:rPr>
              <a:t>6.7 – Green Energy Biomass </a:t>
            </a:r>
          </a:p>
          <a:p>
            <a:endParaRPr lang="en-US" sz="900" u="none" kern="1200" baseline="0" dirty="0">
              <a:solidFill>
                <a:schemeClr val="tx1"/>
              </a:solidFill>
              <a:effectLst/>
              <a:latin typeface="+mj-lt"/>
              <a:ea typeface="+mn-ea"/>
              <a:cs typeface="+mn-cs"/>
            </a:endParaRPr>
          </a:p>
          <a:p>
            <a:r>
              <a:rPr lang="en-US" sz="900" u="sng" kern="1200" baseline="0" dirty="0">
                <a:solidFill>
                  <a:schemeClr val="tx1"/>
                </a:solidFill>
                <a:effectLst/>
                <a:latin typeface="+mj-lt"/>
                <a:ea typeface="+mn-ea"/>
                <a:cs typeface="+mn-cs"/>
              </a:rPr>
              <a:t>Hydro</a:t>
            </a:r>
          </a:p>
          <a:p>
            <a:r>
              <a:rPr lang="en-US" sz="900" b="0" i="0" u="none" strike="noStrike" kern="1200" baseline="0" dirty="0">
                <a:solidFill>
                  <a:schemeClr val="tx1"/>
                </a:solidFill>
                <a:latin typeface="+mj-lt"/>
                <a:ea typeface="+mn-ea"/>
                <a:cs typeface="+mn-cs"/>
              </a:rPr>
              <a:t>1.3 MW – Gay &amp; Robinson</a:t>
            </a:r>
          </a:p>
          <a:p>
            <a:r>
              <a:rPr lang="en-US" sz="900" b="0" i="0" u="none" strike="noStrike" kern="1200" baseline="0" dirty="0">
                <a:solidFill>
                  <a:schemeClr val="tx1"/>
                </a:solidFill>
                <a:latin typeface="+mj-lt"/>
                <a:ea typeface="+mn-ea"/>
                <a:cs typeface="+mn-cs"/>
              </a:rPr>
              <a:t>0.125 MW – Green Energy Hydro</a:t>
            </a:r>
          </a:p>
          <a:p>
            <a:r>
              <a:rPr lang="en-US" sz="900" b="0" i="0" u="none" strike="noStrike" kern="1200" baseline="0" dirty="0">
                <a:solidFill>
                  <a:schemeClr val="tx1"/>
                </a:solidFill>
                <a:latin typeface="+mj-lt"/>
                <a:ea typeface="+mn-ea"/>
                <a:cs typeface="+mn-cs"/>
              </a:rPr>
              <a:t>1 MW – Kauai Coffee Kalaheo</a:t>
            </a:r>
          </a:p>
          <a:p>
            <a:r>
              <a:rPr lang="en-US" sz="900" b="0" i="0" u="none" strike="noStrike" kern="1200" baseline="0" dirty="0">
                <a:solidFill>
                  <a:schemeClr val="tx1"/>
                </a:solidFill>
                <a:latin typeface="+mj-lt"/>
                <a:ea typeface="+mn-ea"/>
                <a:cs typeface="+mn-cs"/>
              </a:rPr>
              <a:t>4 MW – Kauai Coffee McBryde</a:t>
            </a:r>
          </a:p>
          <a:p>
            <a:r>
              <a:rPr lang="en-US" sz="900" b="0" i="0" u="none" strike="noStrike" kern="1200" baseline="0" dirty="0">
                <a:solidFill>
                  <a:schemeClr val="tx1"/>
                </a:solidFill>
                <a:latin typeface="+mj-lt"/>
                <a:ea typeface="+mn-ea"/>
                <a:cs typeface="+mn-cs"/>
              </a:rPr>
              <a:t>0.800 MW – Waiahi (lower)</a:t>
            </a:r>
          </a:p>
          <a:p>
            <a:r>
              <a:rPr lang="en-US" sz="900" b="0" i="0" u="none" strike="noStrike" kern="1200" baseline="0" dirty="0">
                <a:solidFill>
                  <a:schemeClr val="tx1"/>
                </a:solidFill>
                <a:latin typeface="+mj-lt"/>
                <a:ea typeface="+mn-ea"/>
                <a:cs typeface="+mn-cs"/>
              </a:rPr>
              <a:t>0.500 MW – Waiahi (upper)</a:t>
            </a:r>
          </a:p>
          <a:p>
            <a:r>
              <a:rPr lang="en-US" sz="900" b="0" i="0" u="none" strike="noStrike" kern="1200" baseline="0" dirty="0">
                <a:solidFill>
                  <a:schemeClr val="tx1"/>
                </a:solidFill>
                <a:latin typeface="+mj-lt"/>
                <a:ea typeface="+mn-ea"/>
                <a:cs typeface="+mn-cs"/>
              </a:rPr>
              <a:t>0.500 MW – Waiawa</a:t>
            </a:r>
          </a:p>
          <a:p>
            <a:r>
              <a:rPr lang="en-US" sz="900" b="0" i="0" u="sng" strike="noStrike" kern="1200" baseline="0" dirty="0">
                <a:solidFill>
                  <a:schemeClr val="tx1"/>
                </a:solidFill>
                <a:latin typeface="+mj-lt"/>
                <a:ea typeface="+mn-ea"/>
                <a:cs typeface="+mn-cs"/>
              </a:rPr>
              <a:t>1.25 MW – Waimea</a:t>
            </a:r>
          </a:p>
          <a:p>
            <a:r>
              <a:rPr lang="en-US" sz="900" b="0" i="0" u="none" strike="noStrike" kern="1200" baseline="0" dirty="0">
                <a:solidFill>
                  <a:schemeClr val="tx1"/>
                </a:solidFill>
                <a:latin typeface="+mj-lt"/>
                <a:ea typeface="+mn-ea"/>
                <a:cs typeface="+mn-cs"/>
              </a:rPr>
              <a:t>9.475 MW </a:t>
            </a:r>
          </a:p>
          <a:p>
            <a:endParaRPr lang="en-US" sz="900" b="0" i="0" u="none" strike="noStrike" kern="1200" baseline="0" dirty="0">
              <a:solidFill>
                <a:schemeClr val="tx1"/>
              </a:solidFill>
              <a:latin typeface="+mj-lt"/>
              <a:ea typeface="+mn-ea"/>
              <a:cs typeface="+mn-cs"/>
            </a:endParaRPr>
          </a:p>
          <a:p>
            <a:r>
              <a:rPr lang="en-US" sz="900" b="0" i="0" u="none" strike="noStrike" kern="1200" baseline="0" dirty="0">
                <a:solidFill>
                  <a:schemeClr val="tx1"/>
                </a:solidFill>
                <a:latin typeface="+mj-lt"/>
                <a:ea typeface="+mn-ea"/>
                <a:cs typeface="+mn-cs"/>
              </a:rPr>
              <a:t>25 MW – West Kauai Energy  (Proposed)</a:t>
            </a:r>
          </a:p>
          <a:p>
            <a:endParaRPr lang="en-US" sz="900" b="0" i="0" u="none" strike="noStrike" kern="1200" baseline="0" dirty="0">
              <a:solidFill>
                <a:schemeClr val="tx1"/>
              </a:solidFill>
              <a:latin typeface="+mj-lt"/>
              <a:ea typeface="+mn-ea"/>
              <a:cs typeface="+mn-cs"/>
            </a:endParaRPr>
          </a:p>
          <a:p>
            <a:r>
              <a:rPr lang="en-US" sz="900" b="0" i="0" u="sng" strike="noStrike" kern="1200" baseline="0" dirty="0">
                <a:solidFill>
                  <a:schemeClr val="tx1"/>
                </a:solidFill>
                <a:latin typeface="+mj-lt"/>
                <a:ea typeface="+mn-ea"/>
                <a:cs typeface="+mn-cs"/>
              </a:rPr>
              <a:t>Solar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b="0" i="0" u="none" strike="noStrike" kern="1200" baseline="0" dirty="0">
                <a:solidFill>
                  <a:schemeClr val="tx1"/>
                </a:solidFill>
                <a:latin typeface="+mj-lt"/>
                <a:ea typeface="ＭＳ Ｐゴシック" charset="-128"/>
                <a:cs typeface="+mn-cs"/>
              </a:rPr>
              <a:t>20 MW – AES Lawai Solar (Under Construction)</a:t>
            </a:r>
          </a:p>
          <a:p>
            <a:r>
              <a:rPr lang="en-US" sz="900" b="0" i="0" u="none" strike="noStrike" kern="1200" baseline="0" dirty="0">
                <a:solidFill>
                  <a:schemeClr val="tx1"/>
                </a:solidFill>
                <a:latin typeface="+mj-lt"/>
                <a:ea typeface="+mn-ea"/>
                <a:cs typeface="+mn-cs"/>
              </a:rPr>
              <a:t>21 MW - DGPV</a:t>
            </a:r>
          </a:p>
          <a:p>
            <a:r>
              <a:rPr lang="en-US" sz="900" b="0" i="0" u="none" strike="noStrike" kern="1200" baseline="0" dirty="0">
                <a:solidFill>
                  <a:schemeClr val="tx1"/>
                </a:solidFill>
                <a:latin typeface="+mj-lt"/>
                <a:ea typeface="+mn-ea"/>
                <a:cs typeface="+mn-cs"/>
              </a:rPr>
              <a:t>1 MW - Kapaa Solar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12 MW –Anahola (REC solar)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12 MW – Koloa (SolarCity)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0.300 MW – Kaneshiro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6 MW – Port Allen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13 MW – SolarCity/Tesla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0.25 MW – pioneer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j-lt"/>
                <a:ea typeface="+mn-ea"/>
                <a:cs typeface="+mn-cs"/>
              </a:rPr>
              <a:t>0.25 MW – Waimea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sng" strike="noStrike" kern="1200" baseline="0" dirty="0">
                <a:solidFill>
                  <a:schemeClr val="tx1"/>
                </a:solidFill>
                <a:latin typeface="+mj-lt"/>
                <a:ea typeface="+mn-ea"/>
                <a:cs typeface="+mn-cs"/>
              </a:rPr>
              <a:t>0.5 MW - Wilcox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sng" strike="noStrike" kern="1200" baseline="0" dirty="0">
              <a:solidFill>
                <a:schemeClr val="tx1"/>
              </a:solidFill>
              <a:latin typeface="+mj-lt"/>
              <a:ea typeface="+mn-ea"/>
              <a:cs typeface="+mn-cs"/>
            </a:endParaRPr>
          </a:p>
          <a:p>
            <a:r>
              <a:rPr lang="en-US" sz="900" b="0" i="0" u="none" strike="noStrike" kern="1200" baseline="0" dirty="0">
                <a:solidFill>
                  <a:schemeClr val="tx1"/>
                </a:solidFill>
                <a:latin typeface="+mj-lt"/>
                <a:ea typeface="+mn-ea"/>
                <a:cs typeface="+mn-cs"/>
              </a:rPr>
              <a:t>86.3 MW</a:t>
            </a:r>
          </a:p>
          <a:p>
            <a:endParaRPr lang="en-US" sz="900" b="0" i="0" u="none" strike="noStrike" kern="1200" baseline="0" dirty="0">
              <a:solidFill>
                <a:schemeClr val="tx1"/>
              </a:solidFill>
              <a:latin typeface="+mj-lt"/>
              <a:ea typeface="+mn-ea"/>
              <a:cs typeface="+mn-cs"/>
            </a:endParaRPr>
          </a:p>
          <a:p>
            <a:r>
              <a:rPr lang="en-US" sz="900" b="0" i="0" u="none" strike="noStrike" kern="1200" baseline="0" dirty="0">
                <a:solidFill>
                  <a:schemeClr val="tx1"/>
                </a:solidFill>
                <a:latin typeface="+mj-lt"/>
                <a:ea typeface="+mn-ea"/>
                <a:cs typeface="+mn-cs"/>
              </a:rPr>
              <a:t>14 MW – AES Kekaha (In Construction)</a:t>
            </a:r>
          </a:p>
          <a:p>
            <a:endParaRPr lang="en-US" sz="900" b="0" i="0" u="none" strike="noStrike" kern="1200" baseline="0" dirty="0">
              <a:solidFill>
                <a:schemeClr val="tx1"/>
              </a:solidFill>
              <a:latin typeface="+mj-lt"/>
              <a:ea typeface="+mn-ea"/>
              <a:cs typeface="+mn-cs"/>
            </a:endParaRPr>
          </a:p>
          <a:p>
            <a:r>
              <a:rPr lang="en-US" sz="900" b="0" i="0" u="none" strike="noStrike" kern="1200" baseline="0" dirty="0">
                <a:solidFill>
                  <a:schemeClr val="tx1"/>
                </a:solidFill>
                <a:latin typeface="+mj-lt"/>
                <a:ea typeface="+mn-ea"/>
                <a:cs typeface="+mn-cs"/>
              </a:rPr>
              <a:t>Hawaii Renewable Energy Projects</a:t>
            </a:r>
          </a:p>
          <a:p>
            <a:r>
              <a:rPr lang="en-US" sz="900" b="0" i="0" u="none" strike="noStrike" kern="1200" baseline="0" dirty="0">
                <a:solidFill>
                  <a:schemeClr val="tx1"/>
                </a:solidFill>
                <a:latin typeface="+mj-lt"/>
                <a:ea typeface="+mn-ea"/>
                <a:cs typeface="+mn-cs"/>
              </a:rPr>
              <a:t>Directory</a:t>
            </a:r>
          </a:p>
          <a:p>
            <a:r>
              <a:rPr lang="en-US" sz="900" u="none" kern="1200" baseline="0" dirty="0">
                <a:solidFill>
                  <a:schemeClr val="tx1"/>
                </a:solidFill>
                <a:effectLst/>
                <a:latin typeface="+mj-lt"/>
                <a:ea typeface="+mn-ea"/>
                <a:cs typeface="+mn-cs"/>
              </a:rPr>
              <a:t>https://energy.ehawaii.gov/epd/public/energy-projects-map.html </a:t>
            </a:r>
          </a:p>
          <a:p>
            <a:endParaRPr lang="en-US" sz="900" u="none" kern="1200" baseline="0" dirty="0">
              <a:solidFill>
                <a:schemeClr val="tx1"/>
              </a:solidFill>
              <a:effectLst/>
              <a:latin typeface="+mj-lt"/>
              <a:ea typeface="+mn-ea"/>
              <a:cs typeface="+mn-cs"/>
            </a:endParaRPr>
          </a:p>
          <a:p>
            <a:endParaRPr lang="en-US" sz="900" dirty="0">
              <a:latin typeface="+mj-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285793-58F2-5D45-93FF-B0076DA99F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55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44345" y="387178"/>
            <a:ext cx="6334897" cy="3039762"/>
          </a:xfrm>
          <a:prstGeom prst="rect">
            <a:avLst/>
          </a:prstGeom>
          <a:ln>
            <a:solidFill>
              <a:schemeClr val="tx1">
                <a:lumMod val="20000"/>
                <a:lumOff val="80000"/>
              </a:schemeClr>
            </a:solidFill>
          </a:ln>
        </p:spPr>
      </p:pic>
      <p:sp>
        <p:nvSpPr>
          <p:cNvPr id="3" name="TextBox 2"/>
          <p:cNvSpPr txBox="1"/>
          <p:nvPr userDrawn="1"/>
        </p:nvSpPr>
        <p:spPr>
          <a:xfrm>
            <a:off x="321275" y="222424"/>
            <a:ext cx="2240692" cy="3970318"/>
          </a:xfrm>
          <a:prstGeom prst="rect">
            <a:avLst/>
          </a:prstGeom>
          <a:noFill/>
        </p:spPr>
        <p:txBody>
          <a:bodyPr wrap="square" rtlCol="0">
            <a:spAutoFit/>
          </a:bodyPr>
          <a:lstStyle/>
          <a:p>
            <a:pPr algn="l"/>
            <a:r>
              <a:rPr lang="en-US" sz="1800" b="1" i="1" dirty="0">
                <a:solidFill>
                  <a:srgbClr val="FF0000"/>
                </a:solidFill>
              </a:rPr>
              <a:t>PC Users:</a:t>
            </a:r>
          </a:p>
          <a:p>
            <a:pPr algn="l"/>
            <a:r>
              <a:rPr lang="en-US" sz="1800" i="1" dirty="0">
                <a:solidFill>
                  <a:srgbClr val="FF0000"/>
                </a:solidFill>
              </a:rPr>
              <a:t>Microsoft PowerPoint for Windows has default settings that continually compress images. To avoid loss</a:t>
            </a:r>
            <a:r>
              <a:rPr lang="en-US" sz="1800" i="1" baseline="0" dirty="0">
                <a:solidFill>
                  <a:srgbClr val="FF0000"/>
                </a:solidFill>
              </a:rPr>
              <a:t> of quality </a:t>
            </a:r>
            <a:r>
              <a:rPr lang="en-US" sz="1800" i="1" dirty="0">
                <a:solidFill>
                  <a:srgbClr val="FF0000"/>
                </a:solidFill>
              </a:rPr>
              <a:t>for photos and graphics within this presentation file,</a:t>
            </a:r>
            <a:r>
              <a:rPr lang="en-US" sz="1800" i="1" baseline="0" dirty="0">
                <a:solidFill>
                  <a:srgbClr val="FF0000"/>
                </a:solidFill>
              </a:rPr>
              <a:t> </a:t>
            </a:r>
            <a:r>
              <a:rPr lang="en-US" sz="1800" i="1" dirty="0">
                <a:solidFill>
                  <a:srgbClr val="FF0000"/>
                </a:solidFill>
              </a:rPr>
              <a:t>please follow these</a:t>
            </a:r>
            <a:r>
              <a:rPr lang="en-US" sz="1800" i="1" baseline="0" dirty="0">
                <a:solidFill>
                  <a:srgbClr val="FF0000"/>
                </a:solidFill>
              </a:rPr>
              <a:t> instructions </a:t>
            </a:r>
            <a:r>
              <a:rPr lang="en-US" sz="1800" i="1" dirty="0">
                <a:solidFill>
                  <a:srgbClr val="FF0000"/>
                </a:solidFill>
              </a:rPr>
              <a:t>to change your software settings.</a:t>
            </a:r>
            <a:endParaRPr lang="en-US" sz="1800" dirty="0"/>
          </a:p>
          <a:p>
            <a:endParaRPr lang="en-US" sz="1800" dirty="0"/>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5" name="TextBox 4">
            <a:extLst>
              <a:ext uri="{FF2B5EF4-FFF2-40B4-BE49-F238E27FC236}">
                <a16:creationId xmlns:a16="http://schemas.microsoft.com/office/drawing/2014/main" id="{235CAC9A-2AE2-4A9B-8846-12B9336520A9}"/>
              </a:ext>
            </a:extLst>
          </p:cNvPr>
          <p:cNvSpPr txBox="1"/>
          <p:nvPr userDrawn="1"/>
        </p:nvSpPr>
        <p:spPr>
          <a:xfrm>
            <a:off x="5557284" y="4870906"/>
            <a:ext cx="3497815"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Grid Integration: HI Experience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27857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85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1">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9" name="Text Placeholder 6"/>
          <p:cNvSpPr>
            <a:spLocks noGrp="1"/>
          </p:cNvSpPr>
          <p:nvPr>
            <p:ph type="body" sz="quarter" idx="20" hasCustomPrompt="1"/>
          </p:nvPr>
        </p:nvSpPr>
        <p:spPr>
          <a:xfrm>
            <a:off x="468313" y="18735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8115"/>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43674"/>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354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23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Slide - 2">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40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Slide - 3">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05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C Slide - 4">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196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Slide - 5">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968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C Slide - 6">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919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C Slide - 7">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438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252017"/>
            <a:ext cx="4322144"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19411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dirty="0"/>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dirty="0"/>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dirty="0"/>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dirty="0"/>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dirty="0"/>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332969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dirty="0"/>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endParaRPr lang="en-US" dirty="0"/>
          </a:p>
        </p:txBody>
      </p:sp>
    </p:spTree>
    <p:extLst>
      <p:ext uri="{BB962C8B-B14F-4D97-AF65-F5344CB8AC3E}">
        <p14:creationId xmlns:p14="http://schemas.microsoft.com/office/powerpoint/2010/main" val="1638536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dirty="0"/>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dirty="0"/>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dirty="0"/>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634595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1124723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685800"/>
            <a:ext cx="8229600" cy="3943350"/>
          </a:xfrm>
          <a:prstGeom prst="rect">
            <a:avLst/>
          </a:prstGeom>
        </p:spPr>
        <p:txBody>
          <a:bodyPr vert="horz"/>
          <a:lstStyle>
            <a:lvl1pPr>
              <a:defRPr sz="1650"/>
            </a:lvl1pPr>
            <a:lvl2pPr>
              <a:defRPr sz="1650"/>
            </a:lvl2pPr>
            <a:lvl3pPr>
              <a:defRPr sz="1650"/>
            </a:lvl3pPr>
            <a:lvl4pPr>
              <a:defRPr sz="1650"/>
            </a:lvl4pPr>
            <a:lvl5pPr>
              <a:defRPr sz="16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1087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CA729A27-F543-4767-AE82-21CE30DE003C}"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01881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6949"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393331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BB37FC5C-D770-4DD3-97DF-71B20E685489}"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45729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0F3DE32E-413F-4721-BA58-68AB7618B5B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29724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02870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2870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F087DFA7-09C9-4BA7-A29A-02B819CD301D}"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28658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4C2FC007-6471-4A04-A24A-2DD92F1E8C9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61793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1A4004A4-1A88-414C-8B7F-C93E6E01F99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615330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3" name="Rectangle 2"/>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BE07D9DF-256A-42E6-AB5D-9756B71A5BA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911015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9D10E840-8FF5-44D0-9375-8949C0AB4878}"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76298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7F3DA33C-2D48-4FB8-AB90-9442314D608C}"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138042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DDE35C61-5189-432F-9286-E4BCDCED537D}"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194559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71451"/>
            <a:ext cx="2076450" cy="42517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1"/>
            <a:ext cx="607695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685800" fontAlgn="base">
              <a:spcBef>
                <a:spcPct val="0"/>
              </a:spcBef>
              <a:spcAft>
                <a:spcPct val="0"/>
              </a:spcAft>
              <a:defRPr/>
            </a:pPr>
            <a:fld id="{85B5AF9F-AD72-4E97-A341-6621AB8A0473}"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75825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474"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3837251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342900">
              <a:defRPr/>
            </a:pPr>
            <a:fld id="{CA729A27-F543-4767-AE82-21CE30DE003C}"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3124339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342900">
              <a:defRPr/>
            </a:pPr>
            <a:fld id="{BB37FC5C-D770-4DD3-97DF-71B20E685489}"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785138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342900">
              <a:defRPr/>
            </a:pPr>
            <a:fld id="{0F3DE32E-413F-4721-BA58-68AB7618B5B1}"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1210190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02870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2870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defTabSz="342900">
              <a:defRPr/>
            </a:pPr>
            <a:fld id="{F087DFA7-09C9-4BA7-A29A-02B819CD301D}"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3762353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defTabSz="342900">
              <a:defRPr/>
            </a:pPr>
            <a:fld id="{4C2FC007-6471-4A04-A24A-2DD92F1E8C9F}"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958335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defTabSz="342900">
              <a:defRPr/>
            </a:pPr>
            <a:fld id="{1A4004A4-1A88-414C-8B7F-C93E6E01F991}"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12850405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3" name="Rectangle 2"/>
          <p:cNvSpPr>
            <a:spLocks noGrp="1" noChangeArrowheads="1"/>
          </p:cNvSpPr>
          <p:nvPr>
            <p:ph type="sldNum" sz="quarter" idx="11"/>
          </p:nvPr>
        </p:nvSpPr>
        <p:spPr>
          <a:ln/>
        </p:spPr>
        <p:txBody>
          <a:bodyPr/>
          <a:lstStyle>
            <a:lvl1pPr>
              <a:defRPr/>
            </a:lvl1pPr>
          </a:lstStyle>
          <a:p>
            <a:pPr defTabSz="342900">
              <a:defRPr/>
            </a:pPr>
            <a:fld id="{BE07D9DF-256A-42E6-AB5D-9756B71A5BAF}"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1574522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defTabSz="342900">
              <a:defRPr/>
            </a:pPr>
            <a:fld id="{9D10E840-8FF5-44D0-9375-8949C0AB4878}"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3486422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defTabSz="342900">
              <a:defRPr/>
            </a:pPr>
            <a:fld id="{7F3DA33C-2D48-4FB8-AB90-9442314D608C}"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1914404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342900">
              <a:defRPr/>
            </a:pPr>
            <a:fld id="{DDE35C61-5189-432F-9286-E4BCDCED537D}"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271040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lue Backgroun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881601" y="91127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dirty="0"/>
              <a:t>Title</a:t>
            </a:r>
          </a:p>
        </p:txBody>
      </p:sp>
      <p:sp>
        <p:nvSpPr>
          <p:cNvPr id="15" name="Text Placeholder 14"/>
          <p:cNvSpPr>
            <a:spLocks noGrp="1"/>
          </p:cNvSpPr>
          <p:nvPr>
            <p:ph type="body" sz="quarter" idx="11" hasCustomPrompt="1"/>
          </p:nvPr>
        </p:nvSpPr>
        <p:spPr>
          <a:xfrm>
            <a:off x="2410618" y="2263382"/>
            <a:ext cx="4322763" cy="1127064"/>
          </a:xfrm>
          <a:solidFill>
            <a:schemeClr val="accent1">
              <a:alpha val="75000"/>
            </a:schemeClr>
          </a:solidFill>
        </p:spPr>
        <p:txBody>
          <a:bodyPr lIns="182880" tIns="137160" rIns="182880" bIns="137160" anchor="ctr" anchorCtr="0">
            <a:noAutofit/>
          </a:bodyPr>
          <a:lstStyle>
            <a:lvl1pPr marL="0" indent="0" algn="ctr">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
        <p:nvSpPr>
          <p:cNvPr id="3" name="Rectangle 2">
            <a:extLst>
              <a:ext uri="{FF2B5EF4-FFF2-40B4-BE49-F238E27FC236}">
                <a16:creationId xmlns:a16="http://schemas.microsoft.com/office/drawing/2014/main" id="{702808BF-07A4-40E3-A9A2-B2BEF4F7F5E3}"/>
              </a:ext>
            </a:extLst>
          </p:cNvPr>
          <p:cNvSpPr/>
          <p:nvPr userDrawn="1"/>
        </p:nvSpPr>
        <p:spPr>
          <a:xfrm>
            <a:off x="628650" y="3665537"/>
            <a:ext cx="7905750" cy="1095516"/>
          </a:xfrm>
          <a:prstGeom prst="rect">
            <a:avLst/>
          </a:prstGeom>
          <a:solidFill>
            <a:schemeClr val="bg1">
              <a:alpha val="75000"/>
            </a:schemeClr>
          </a:solidFill>
          <a:ln>
            <a:solidFill>
              <a:schemeClr val="tx1"/>
            </a:solidFill>
          </a:ln>
        </p:spPr>
        <p:txBody>
          <a:bodyPr vert="horz" lIns="182880" tIns="137160" rIns="182880" bIns="137160" rtlCol="0" anchor="ctr" anchorCtr="0">
            <a:noAutofit/>
          </a:bodyPr>
          <a:lstStyle/>
          <a:p>
            <a:pPr lvl="0" indent="0" algn="ctr">
              <a:lnSpc>
                <a:spcPts val="2800"/>
              </a:lnSpc>
              <a:spcBef>
                <a:spcPct val="20000"/>
              </a:spcBef>
              <a:buFont typeface="Arial"/>
              <a:buNone/>
            </a:pPr>
            <a:endParaRPr lang="en-US" sz="2000" dirty="0">
              <a:solidFill>
                <a:schemeClr val="bg1"/>
              </a:solidFill>
            </a:endParaRPr>
          </a:p>
        </p:txBody>
      </p:sp>
      <p:pic>
        <p:nvPicPr>
          <p:cNvPr id="7" name="Picture 2" descr="Image result for lightning icon">
            <a:extLst>
              <a:ext uri="{FF2B5EF4-FFF2-40B4-BE49-F238E27FC236}">
                <a16:creationId xmlns:a16="http://schemas.microsoft.com/office/drawing/2014/main" id="{3CA3107A-85D3-4F49-A560-9407985B20B4}"/>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5400000">
            <a:off x="7810499" y="1016000"/>
            <a:ext cx="844550" cy="920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lightning icon">
            <a:extLst>
              <a:ext uri="{FF2B5EF4-FFF2-40B4-BE49-F238E27FC236}">
                <a16:creationId xmlns:a16="http://schemas.microsoft.com/office/drawing/2014/main" id="{0D72BA89-7427-4084-9302-E36E987715C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5400000">
            <a:off x="8058149" y="1713368"/>
            <a:ext cx="844550" cy="920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lightning icon">
            <a:extLst>
              <a:ext uri="{FF2B5EF4-FFF2-40B4-BE49-F238E27FC236}">
                <a16:creationId xmlns:a16="http://schemas.microsoft.com/office/drawing/2014/main" id="{BB486C29-43C6-4CCE-96FB-F63E9BBFE01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50851" y="1050643"/>
            <a:ext cx="844550" cy="920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lightning icon">
            <a:extLst>
              <a:ext uri="{FF2B5EF4-FFF2-40B4-BE49-F238E27FC236}">
                <a16:creationId xmlns:a16="http://schemas.microsoft.com/office/drawing/2014/main" id="{F213DE70-F494-4C67-AF47-2BBF40B4D40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32775" y="1749654"/>
            <a:ext cx="844550" cy="92074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a:extLst>
              <a:ext uri="{FF2B5EF4-FFF2-40B4-BE49-F238E27FC236}">
                <a16:creationId xmlns:a16="http://schemas.microsoft.com/office/drawing/2014/main" id="{8E75CCB3-B09B-41D9-8300-E2A4ED4FB804}"/>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127" t="7381" r="76991" b="54032"/>
          <a:stretch/>
        </p:blipFill>
        <p:spPr>
          <a:xfrm>
            <a:off x="917513" y="281004"/>
            <a:ext cx="755775" cy="809607"/>
          </a:xfrm>
          <a:prstGeom prst="rect">
            <a:avLst/>
          </a:prstGeom>
        </p:spPr>
      </p:pic>
      <p:pic>
        <p:nvPicPr>
          <p:cNvPr id="30" name="Graphic 29">
            <a:extLst>
              <a:ext uri="{FF2B5EF4-FFF2-40B4-BE49-F238E27FC236}">
                <a16:creationId xmlns:a16="http://schemas.microsoft.com/office/drawing/2014/main" id="{9A017DD7-17C4-4CBB-B937-485B4A30B886}"/>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127" t="7381" r="76991" b="54032"/>
          <a:stretch/>
        </p:blipFill>
        <p:spPr>
          <a:xfrm>
            <a:off x="1343345" y="676993"/>
            <a:ext cx="557687" cy="597410"/>
          </a:xfrm>
          <a:prstGeom prst="rect">
            <a:avLst/>
          </a:prstGeom>
        </p:spPr>
      </p:pic>
      <p:pic>
        <p:nvPicPr>
          <p:cNvPr id="31" name="Graphic 30">
            <a:extLst>
              <a:ext uri="{FF2B5EF4-FFF2-40B4-BE49-F238E27FC236}">
                <a16:creationId xmlns:a16="http://schemas.microsoft.com/office/drawing/2014/main" id="{EA3C150C-B72F-4CCB-A980-9788D6EE2C23}"/>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127" t="7381" r="76991" b="54032"/>
          <a:stretch/>
        </p:blipFill>
        <p:spPr>
          <a:xfrm>
            <a:off x="700378" y="715993"/>
            <a:ext cx="557687" cy="597410"/>
          </a:xfrm>
          <a:prstGeom prst="rect">
            <a:avLst/>
          </a:prstGeom>
        </p:spPr>
      </p:pic>
      <p:pic>
        <p:nvPicPr>
          <p:cNvPr id="32" name="Graphic 31">
            <a:extLst>
              <a:ext uri="{FF2B5EF4-FFF2-40B4-BE49-F238E27FC236}">
                <a16:creationId xmlns:a16="http://schemas.microsoft.com/office/drawing/2014/main" id="{CA262ADB-757D-488E-B800-10D1ACE9AFD3}"/>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87" t="9220" r="85663" b="50954"/>
          <a:stretch/>
        </p:blipFill>
        <p:spPr>
          <a:xfrm>
            <a:off x="1258065" y="2124448"/>
            <a:ext cx="646117" cy="616583"/>
          </a:xfrm>
          <a:prstGeom prst="rect">
            <a:avLst/>
          </a:prstGeom>
        </p:spPr>
      </p:pic>
      <p:pic>
        <p:nvPicPr>
          <p:cNvPr id="33" name="Graphic 32">
            <a:extLst>
              <a:ext uri="{FF2B5EF4-FFF2-40B4-BE49-F238E27FC236}">
                <a16:creationId xmlns:a16="http://schemas.microsoft.com/office/drawing/2014/main" id="{3236173D-2B49-4CC5-9D41-84E300BC7DF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87" t="9220" r="85663" b="50954"/>
          <a:stretch/>
        </p:blipFill>
        <p:spPr>
          <a:xfrm>
            <a:off x="6861439" y="2856525"/>
            <a:ext cx="646117" cy="616583"/>
          </a:xfrm>
          <a:prstGeom prst="rect">
            <a:avLst/>
          </a:prstGeom>
        </p:spPr>
      </p:pic>
      <p:pic>
        <p:nvPicPr>
          <p:cNvPr id="36" name="Graphic 35">
            <a:extLst>
              <a:ext uri="{FF2B5EF4-FFF2-40B4-BE49-F238E27FC236}">
                <a16:creationId xmlns:a16="http://schemas.microsoft.com/office/drawing/2014/main" id="{2D5E5C46-473E-4C11-B606-23F31E98C94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6087" t="5149" r="3642" b="54469"/>
          <a:stretch/>
        </p:blipFill>
        <p:spPr>
          <a:xfrm>
            <a:off x="514023" y="2630963"/>
            <a:ext cx="835551" cy="901358"/>
          </a:xfrm>
          <a:prstGeom prst="rect">
            <a:avLst/>
          </a:prstGeom>
        </p:spPr>
      </p:pic>
      <p:pic>
        <p:nvPicPr>
          <p:cNvPr id="37" name="Graphic 36">
            <a:extLst>
              <a:ext uri="{FF2B5EF4-FFF2-40B4-BE49-F238E27FC236}">
                <a16:creationId xmlns:a16="http://schemas.microsoft.com/office/drawing/2014/main" id="{104F3733-AB71-40CD-805C-6269477949D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232" t="54905" r="65497" b="10042"/>
          <a:stretch/>
        </p:blipFill>
        <p:spPr>
          <a:xfrm>
            <a:off x="7580770" y="492007"/>
            <a:ext cx="835551" cy="782396"/>
          </a:xfrm>
          <a:prstGeom prst="rect">
            <a:avLst/>
          </a:prstGeom>
        </p:spPr>
      </p:pic>
      <p:pic>
        <p:nvPicPr>
          <p:cNvPr id="40" name="Graphic 39">
            <a:extLst>
              <a:ext uri="{FF2B5EF4-FFF2-40B4-BE49-F238E27FC236}">
                <a16:creationId xmlns:a16="http://schemas.microsoft.com/office/drawing/2014/main" id="{F8C9D9E6-89AF-4953-B171-72AD977C4F4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127" t="7381" r="76991" b="54032"/>
          <a:stretch/>
        </p:blipFill>
        <p:spPr>
          <a:xfrm>
            <a:off x="1474674" y="2716278"/>
            <a:ext cx="755775" cy="809607"/>
          </a:xfrm>
          <a:prstGeom prst="rect">
            <a:avLst/>
          </a:prstGeom>
        </p:spPr>
      </p:pic>
      <p:pic>
        <p:nvPicPr>
          <p:cNvPr id="41" name="Graphic 40">
            <a:extLst>
              <a:ext uri="{FF2B5EF4-FFF2-40B4-BE49-F238E27FC236}">
                <a16:creationId xmlns:a16="http://schemas.microsoft.com/office/drawing/2014/main" id="{8789ABE4-85EE-4790-821D-02B1EB34F10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6087" t="5149" r="3642" b="54469"/>
          <a:stretch/>
        </p:blipFill>
        <p:spPr>
          <a:xfrm>
            <a:off x="7957375" y="2617747"/>
            <a:ext cx="835551" cy="901358"/>
          </a:xfrm>
          <a:prstGeom prst="rect">
            <a:avLst/>
          </a:prstGeom>
        </p:spPr>
      </p:pic>
      <p:pic>
        <p:nvPicPr>
          <p:cNvPr id="42" name="Graphic 41">
            <a:extLst>
              <a:ext uri="{FF2B5EF4-FFF2-40B4-BE49-F238E27FC236}">
                <a16:creationId xmlns:a16="http://schemas.microsoft.com/office/drawing/2014/main" id="{1E6A8CCE-C2A2-41B3-8C8D-826DE3C0A3C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4916" t="54895" r="24813" b="5279"/>
          <a:stretch/>
        </p:blipFill>
        <p:spPr>
          <a:xfrm>
            <a:off x="7121824" y="2079100"/>
            <a:ext cx="835551" cy="888942"/>
          </a:xfrm>
          <a:prstGeom prst="rect">
            <a:avLst/>
          </a:prstGeom>
        </p:spPr>
      </p:pic>
      <p:pic>
        <p:nvPicPr>
          <p:cNvPr id="35" name="Graphic 34">
            <a:extLst>
              <a:ext uri="{FF2B5EF4-FFF2-40B4-BE49-F238E27FC236}">
                <a16:creationId xmlns:a16="http://schemas.microsoft.com/office/drawing/2014/main" id="{5CF00D01-3231-444F-A73F-9FC291511F6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4916" t="54895" r="24813" b="5279"/>
          <a:stretch/>
        </p:blipFill>
        <p:spPr>
          <a:xfrm>
            <a:off x="7354623" y="2284763"/>
            <a:ext cx="835551" cy="888942"/>
          </a:xfrm>
          <a:prstGeom prst="rect">
            <a:avLst/>
          </a:prstGeom>
        </p:spPr>
      </p:pic>
    </p:spTree>
    <p:extLst>
      <p:ext uri="{BB962C8B-B14F-4D97-AF65-F5344CB8AC3E}">
        <p14:creationId xmlns:p14="http://schemas.microsoft.com/office/powerpoint/2010/main" val="2003391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71451"/>
            <a:ext cx="2076450" cy="42517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1"/>
            <a:ext cx="607695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defTabSz="342900">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defTabSz="342900">
              <a:defRPr/>
            </a:pPr>
            <a:fld id="{85B5AF9F-AD72-4E97-A341-6621AB8A0473}" type="slidenum">
              <a:rPr lang="en-US" smtClean="0">
                <a:solidFill>
                  <a:srgbClr val="000000"/>
                </a:solidFill>
              </a:rPr>
              <a:pPr defTabSz="342900">
                <a:defRPr/>
              </a:pPr>
              <a:t>‹#›</a:t>
            </a:fld>
            <a:endParaRPr lang="en-US" dirty="0">
              <a:solidFill>
                <a:srgbClr val="000000"/>
              </a:solidFill>
            </a:endParaRPr>
          </a:p>
        </p:txBody>
      </p:sp>
    </p:spTree>
    <p:extLst>
      <p:ext uri="{BB962C8B-B14F-4D97-AF65-F5344CB8AC3E}">
        <p14:creationId xmlns:p14="http://schemas.microsoft.com/office/powerpoint/2010/main" val="2595603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pic>
        <p:nvPicPr>
          <p:cNvPr id="16385" name="Picture 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81475" y="76331"/>
            <a:ext cx="2299896" cy="394268"/>
          </a:xfrm>
          <a:prstGeom prst="rect">
            <a:avLst/>
          </a:prstGeom>
          <a:noFill/>
          <a:ln w="9525">
            <a:noFill/>
            <a:miter lim="800000"/>
            <a:headEnd/>
            <a:tailEnd/>
          </a:ln>
        </p:spPr>
      </p:pic>
    </p:spTree>
    <p:extLst>
      <p:ext uri="{BB962C8B-B14F-4D97-AF65-F5344CB8AC3E}">
        <p14:creationId xmlns:p14="http://schemas.microsoft.com/office/powerpoint/2010/main" val="14033857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 Line Title w/Tex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286476" y="0"/>
            <a:ext cx="7521094" cy="1064979"/>
          </a:xfrm>
          <a:prstGeom prst="rect">
            <a:avLst/>
          </a:prstGeom>
        </p:spPr>
        <p:txBody>
          <a:bodyPr vert="horz" anchor="b"/>
          <a:lstStyle>
            <a:lvl1pPr>
              <a:lnSpc>
                <a:spcPct val="100000"/>
              </a:lnSpc>
              <a:spcBef>
                <a:spcPts val="0"/>
              </a:spcBef>
              <a:defRPr sz="3300" b="1" baseline="0">
                <a:solidFill>
                  <a:schemeClr val="bg1"/>
                </a:solidFill>
                <a:latin typeface="Gotham"/>
              </a:defRPr>
            </a:lvl1pPr>
          </a:lstStyle>
          <a:p>
            <a:pPr lvl="0"/>
            <a:r>
              <a:rPr lang="en-US" dirty="0"/>
              <a:t>Two Line</a:t>
            </a:r>
          </a:p>
          <a:p>
            <a:pPr lvl="0"/>
            <a:r>
              <a:rPr lang="en-US" dirty="0"/>
              <a:t>Slide Title</a:t>
            </a:r>
          </a:p>
        </p:txBody>
      </p:sp>
      <p:sp>
        <p:nvSpPr>
          <p:cNvPr id="12" name="Text Placeholder 11"/>
          <p:cNvSpPr>
            <a:spLocks noGrp="1"/>
          </p:cNvSpPr>
          <p:nvPr>
            <p:ph type="body" sz="quarter" idx="11" hasCustomPrompt="1"/>
          </p:nvPr>
        </p:nvSpPr>
        <p:spPr>
          <a:xfrm>
            <a:off x="1295530" y="1176338"/>
            <a:ext cx="7396163" cy="3294809"/>
          </a:xfrm>
          <a:prstGeom prst="rect">
            <a:avLst/>
          </a:prstGeom>
        </p:spPr>
        <p:txBody>
          <a:bodyPr vert="horz"/>
          <a:lstStyle>
            <a:lvl1pPr marL="0" indent="0">
              <a:lnSpc>
                <a:spcPct val="150000"/>
              </a:lnSpc>
              <a:buFont typeface="Arial"/>
              <a:buNone/>
              <a:defRPr sz="1500" baseline="0">
                <a:solidFill>
                  <a:schemeClr val="tx1">
                    <a:lumMod val="95000"/>
                    <a:lumOff val="5000"/>
                  </a:schemeClr>
                </a:solidFill>
                <a:latin typeface="Gotham"/>
              </a:defRPr>
            </a:lvl1pPr>
            <a:lvl2pPr marL="342900" indent="0">
              <a:buFont typeface="Arial"/>
              <a:buNone/>
              <a:defRPr/>
            </a:lvl2pPr>
            <a:lvl3pPr marL="685800" indent="0">
              <a:buFont typeface="Arial"/>
              <a:buNone/>
              <a:defRPr baseline="0"/>
            </a:lvl3pPr>
          </a:lstStyle>
          <a:p>
            <a:pPr lvl="0"/>
            <a:r>
              <a:rPr lang="en-US" dirty="0"/>
              <a:t>Insert text here.</a:t>
            </a:r>
          </a:p>
          <a:p>
            <a:pPr lvl="0"/>
            <a:endParaRPr lang="en-US" dirty="0"/>
          </a:p>
          <a:p>
            <a:pPr lvl="0"/>
            <a:endParaRPr lang="en-US" dirty="0"/>
          </a:p>
        </p:txBody>
      </p:sp>
    </p:spTree>
    <p:extLst>
      <p:ext uri="{BB962C8B-B14F-4D97-AF65-F5344CB8AC3E}">
        <p14:creationId xmlns:p14="http://schemas.microsoft.com/office/powerpoint/2010/main" val="587130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708422"/>
          </a:xfrm>
        </p:spPr>
        <p:txBody>
          <a:bodyPr/>
          <a:lstStyle/>
          <a:p>
            <a:r>
              <a:rPr lang="en-US"/>
              <a:t>Click to edit Master title style</a:t>
            </a:r>
          </a:p>
        </p:txBody>
      </p:sp>
      <p:sp>
        <p:nvSpPr>
          <p:cNvPr id="3" name="Footer Placeholder 2"/>
          <p:cNvSpPr>
            <a:spLocks noGrp="1"/>
          </p:cNvSpPr>
          <p:nvPr>
            <p:ph type="ftr" sz="quarter" idx="10"/>
          </p:nvPr>
        </p:nvSpPr>
        <p:spPr>
          <a:xfrm>
            <a:off x="3124200" y="4683919"/>
            <a:ext cx="2895600" cy="357188"/>
          </a:xfrm>
        </p:spPr>
        <p:txBody>
          <a:bodyPr/>
          <a:lstStyle>
            <a:lvl1pPr>
              <a:defRPr/>
            </a:lvl1pPr>
          </a:lstStyle>
          <a:p>
            <a:pPr defTabSz="342900"/>
            <a:endParaRPr lang="en-US" altLang="en-US" dirty="0">
              <a:solidFill>
                <a:srgbClr val="000000"/>
              </a:solidFill>
            </a:endParaRPr>
          </a:p>
        </p:txBody>
      </p:sp>
      <p:sp>
        <p:nvSpPr>
          <p:cNvPr id="4" name="Slide Number Placeholder 3"/>
          <p:cNvSpPr>
            <a:spLocks noGrp="1"/>
          </p:cNvSpPr>
          <p:nvPr>
            <p:ph type="sldNum" sz="quarter" idx="11"/>
          </p:nvPr>
        </p:nvSpPr>
        <p:spPr>
          <a:xfrm>
            <a:off x="6553200" y="4683919"/>
            <a:ext cx="2133600" cy="357188"/>
          </a:xfrm>
        </p:spPr>
        <p:txBody>
          <a:bodyPr/>
          <a:lstStyle>
            <a:lvl1pPr>
              <a:defRPr/>
            </a:lvl1pPr>
          </a:lstStyle>
          <a:p>
            <a:pPr defTabSz="342900"/>
            <a:fld id="{FECBC55C-7B93-4BCD-A9BD-85447E9B9F8D}" type="slidenum">
              <a:rPr lang="en-US" altLang="en-US" smtClean="0">
                <a:solidFill>
                  <a:srgbClr val="000000"/>
                </a:solidFill>
              </a:rPr>
              <a:pPr defTabSz="342900"/>
              <a:t>‹#›</a:t>
            </a:fld>
            <a:endParaRPr lang="en-US" altLang="en-US" sz="1350" dirty="0">
              <a:solidFill>
                <a:srgbClr val="000000"/>
              </a:solidFill>
              <a:latin typeface="Arial"/>
            </a:endParaRPr>
          </a:p>
        </p:txBody>
      </p:sp>
    </p:spTree>
    <p:extLst>
      <p:ext uri="{BB962C8B-B14F-4D97-AF65-F5344CB8AC3E}">
        <p14:creationId xmlns:p14="http://schemas.microsoft.com/office/powerpoint/2010/main" val="710685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69728" y="234405"/>
            <a:ext cx="7804547" cy="1138535"/>
          </a:xfrm>
          <a:prstGeom prst="rect">
            <a:avLst/>
          </a:prstGeom>
          <a:noFill/>
          <a:ln>
            <a:noFill/>
          </a:ln>
        </p:spPr>
        <p:txBody>
          <a:bodyPr wrap="square" lIns="91425" tIns="91425" rIns="91425" bIns="91425" anchor="ctr" anchorCtr="0"/>
          <a:lstStyle>
            <a:lvl1pPr marL="0" marR="0" lvl="0" indent="0" algn="ctr" rtl="0">
              <a:spcBef>
                <a:spcPts val="0"/>
              </a:spcBef>
              <a:buNone/>
              <a:defRPr sz="4219" b="0" i="0" u="none" strike="noStrike" cap="none">
                <a:latin typeface="Helvetica Neue"/>
                <a:ea typeface="Helvetica Neue"/>
                <a:cs typeface="Helvetica Neue"/>
                <a:sym typeface="Helvetica Neue"/>
              </a:defRPr>
            </a:lvl1pPr>
            <a:lvl2pPr marL="0" marR="0" lvl="1" indent="120547" algn="ctr" rtl="0">
              <a:spcBef>
                <a:spcPts val="0"/>
              </a:spcBef>
              <a:buNone/>
              <a:defRPr sz="4219" b="0" i="0" u="none" strike="noStrike" cap="none">
                <a:latin typeface="Helvetica Neue"/>
                <a:ea typeface="Helvetica Neue"/>
                <a:cs typeface="Helvetica Neue"/>
                <a:sym typeface="Helvetica Neue"/>
              </a:defRPr>
            </a:lvl2pPr>
            <a:lvl3pPr marL="0" marR="0" lvl="2" indent="241093" algn="ctr" rtl="0">
              <a:spcBef>
                <a:spcPts val="0"/>
              </a:spcBef>
              <a:buNone/>
              <a:defRPr sz="4219" b="0" i="0" u="none" strike="noStrike" cap="none">
                <a:latin typeface="Helvetica Neue"/>
                <a:ea typeface="Helvetica Neue"/>
                <a:cs typeface="Helvetica Neue"/>
                <a:sym typeface="Helvetica Neue"/>
              </a:defRPr>
            </a:lvl3pPr>
            <a:lvl4pPr marL="0" marR="0" lvl="3" indent="361640" algn="ctr" rtl="0">
              <a:spcBef>
                <a:spcPts val="0"/>
              </a:spcBef>
              <a:buNone/>
              <a:defRPr sz="4219" b="0" i="0" u="none" strike="noStrike" cap="none">
                <a:latin typeface="Helvetica Neue"/>
                <a:ea typeface="Helvetica Neue"/>
                <a:cs typeface="Helvetica Neue"/>
                <a:sym typeface="Helvetica Neue"/>
              </a:defRPr>
            </a:lvl4pPr>
            <a:lvl5pPr marL="0" marR="0" lvl="4" indent="482186" algn="ctr" rtl="0">
              <a:spcBef>
                <a:spcPts val="0"/>
              </a:spcBef>
              <a:buNone/>
              <a:defRPr sz="4219" b="0" i="0" u="none" strike="noStrike" cap="none">
                <a:latin typeface="Helvetica Neue"/>
                <a:ea typeface="Helvetica Neue"/>
                <a:cs typeface="Helvetica Neue"/>
                <a:sym typeface="Helvetica Neue"/>
              </a:defRPr>
            </a:lvl5pPr>
            <a:lvl6pPr marL="0" marR="0" lvl="5" indent="602732" algn="ctr" rtl="0">
              <a:spcBef>
                <a:spcPts val="0"/>
              </a:spcBef>
              <a:buNone/>
              <a:defRPr sz="4219" b="0" i="0" u="none" strike="noStrike" cap="none">
                <a:latin typeface="Helvetica Neue"/>
                <a:ea typeface="Helvetica Neue"/>
                <a:cs typeface="Helvetica Neue"/>
                <a:sym typeface="Helvetica Neue"/>
              </a:defRPr>
            </a:lvl6pPr>
            <a:lvl7pPr marL="0" marR="0" lvl="6" indent="723279" algn="ctr" rtl="0">
              <a:spcBef>
                <a:spcPts val="0"/>
              </a:spcBef>
              <a:buNone/>
              <a:defRPr sz="4219" b="0" i="0" u="none" strike="noStrike" cap="none">
                <a:latin typeface="Helvetica Neue"/>
                <a:ea typeface="Helvetica Neue"/>
                <a:cs typeface="Helvetica Neue"/>
                <a:sym typeface="Helvetica Neue"/>
              </a:defRPr>
            </a:lvl7pPr>
            <a:lvl8pPr marL="0" marR="0" lvl="7" indent="843826" algn="ctr" rtl="0">
              <a:spcBef>
                <a:spcPts val="0"/>
              </a:spcBef>
              <a:buNone/>
              <a:defRPr sz="4219" b="0" i="0" u="none" strike="noStrike" cap="none">
                <a:latin typeface="Helvetica Neue"/>
                <a:ea typeface="Helvetica Neue"/>
                <a:cs typeface="Helvetica Neue"/>
                <a:sym typeface="Helvetica Neue"/>
              </a:defRPr>
            </a:lvl8pPr>
            <a:lvl9pPr marL="0" marR="0" lvl="8" indent="964372" algn="ctr" rtl="0">
              <a:spcBef>
                <a:spcPts val="0"/>
              </a:spcBef>
              <a:buNone/>
              <a:defRPr sz="4219" b="0" i="0" u="none" strike="noStrike" cap="none">
                <a:latin typeface="Helvetica Neue"/>
                <a:ea typeface="Helvetica Neue"/>
                <a:cs typeface="Helvetica Neue"/>
                <a:sym typeface="Helvetica Neue"/>
              </a:defRPr>
            </a:lvl9pPr>
          </a:lstStyle>
          <a:p>
            <a:endParaRPr/>
          </a:p>
        </p:txBody>
      </p:sp>
      <p:sp>
        <p:nvSpPr>
          <p:cNvPr id="10" name="Shape 10"/>
          <p:cNvSpPr txBox="1">
            <a:spLocks noGrp="1"/>
          </p:cNvSpPr>
          <p:nvPr>
            <p:ph type="body" idx="1"/>
          </p:nvPr>
        </p:nvSpPr>
        <p:spPr>
          <a:xfrm>
            <a:off x="669727" y="1372940"/>
            <a:ext cx="3750469" cy="3315146"/>
          </a:xfrm>
          <a:prstGeom prst="rect">
            <a:avLst/>
          </a:prstGeom>
          <a:noFill/>
          <a:ln>
            <a:noFill/>
          </a:ln>
        </p:spPr>
        <p:txBody>
          <a:bodyPr wrap="square" lIns="91425" tIns="91425" rIns="91425" bIns="91425" anchor="ctr" anchorCtr="0"/>
          <a:lstStyle>
            <a:lvl1pPr marL="180820" marR="0" lvl="0" indent="-110501" algn="l" rtl="0">
              <a:spcBef>
                <a:spcPts val="1688"/>
              </a:spcBef>
              <a:buSzPct val="75000"/>
              <a:buFont typeface="Helvetica Neue"/>
              <a:buChar char="•"/>
              <a:defRPr sz="1477" b="0" i="0" u="none" strike="noStrike" cap="none">
                <a:latin typeface="Helvetica Neue"/>
                <a:ea typeface="Helvetica Neue"/>
                <a:cs typeface="Helvetica Neue"/>
                <a:sym typeface="Helvetica Neue"/>
              </a:defRPr>
            </a:lvl1pPr>
            <a:lvl2pPr marL="361640" marR="0" lvl="1" indent="-110501" algn="l" rtl="0">
              <a:spcBef>
                <a:spcPts val="1688"/>
              </a:spcBef>
              <a:buSzPct val="75000"/>
              <a:buFont typeface="Helvetica Neue"/>
              <a:buChar char="•"/>
              <a:defRPr sz="1477" b="0" i="0" u="none" strike="noStrike" cap="none">
                <a:latin typeface="Helvetica Neue"/>
                <a:ea typeface="Helvetica Neue"/>
                <a:cs typeface="Helvetica Neue"/>
                <a:sym typeface="Helvetica Neue"/>
              </a:defRPr>
            </a:lvl2pPr>
            <a:lvl3pPr marL="542459" marR="0" lvl="2" indent="-110501" algn="l" rtl="0">
              <a:spcBef>
                <a:spcPts val="1688"/>
              </a:spcBef>
              <a:buSzPct val="75000"/>
              <a:buFont typeface="Helvetica Neue"/>
              <a:buChar char="•"/>
              <a:defRPr sz="1477" b="0" i="0" u="none" strike="noStrike" cap="none">
                <a:latin typeface="Helvetica Neue"/>
                <a:ea typeface="Helvetica Neue"/>
                <a:cs typeface="Helvetica Neue"/>
                <a:sym typeface="Helvetica Neue"/>
              </a:defRPr>
            </a:lvl3pPr>
            <a:lvl4pPr marL="723279" marR="0" lvl="3" indent="-110501" algn="l" rtl="0">
              <a:spcBef>
                <a:spcPts val="1688"/>
              </a:spcBef>
              <a:buSzPct val="75000"/>
              <a:buFont typeface="Helvetica Neue"/>
              <a:buChar char="•"/>
              <a:defRPr sz="1477" b="0" i="0" u="none" strike="noStrike" cap="none">
                <a:latin typeface="Helvetica Neue"/>
                <a:ea typeface="Helvetica Neue"/>
                <a:cs typeface="Helvetica Neue"/>
                <a:sym typeface="Helvetica Neue"/>
              </a:defRPr>
            </a:lvl4pPr>
            <a:lvl5pPr marL="904099" marR="0" lvl="4" indent="-110501" algn="l" rtl="0">
              <a:spcBef>
                <a:spcPts val="1688"/>
              </a:spcBef>
              <a:buSzPct val="75000"/>
              <a:buFont typeface="Helvetica Neue"/>
              <a:buChar char="•"/>
              <a:defRPr sz="1477" b="0" i="0" u="none" strike="noStrike" cap="none">
                <a:latin typeface="Helvetica Neue"/>
                <a:ea typeface="Helvetica Neue"/>
                <a:cs typeface="Helvetica Neue"/>
                <a:sym typeface="Helvetica Neue"/>
              </a:defRPr>
            </a:lvl5pPr>
            <a:lvl6pPr marL="1406376" marR="0" lvl="5" indent="-143986" algn="l" rtl="0">
              <a:spcBef>
                <a:spcPts val="2215"/>
              </a:spcBef>
              <a:buSzPct val="75000"/>
              <a:buFont typeface="Helvetica Neue"/>
              <a:buChar char="•"/>
              <a:defRPr sz="1898" b="0" i="0" u="none" strike="noStrike" cap="none">
                <a:latin typeface="Helvetica Neue"/>
                <a:ea typeface="Helvetica Neue"/>
                <a:cs typeface="Helvetica Neue"/>
                <a:sym typeface="Helvetica Neue"/>
              </a:defRPr>
            </a:lvl6pPr>
            <a:lvl7pPr marL="1640772" marR="0" lvl="6" indent="-143986" algn="l" rtl="0">
              <a:spcBef>
                <a:spcPts val="2215"/>
              </a:spcBef>
              <a:buSzPct val="75000"/>
              <a:buFont typeface="Helvetica Neue"/>
              <a:buChar char="•"/>
              <a:defRPr sz="1898" b="0" i="0" u="none" strike="noStrike" cap="none">
                <a:latin typeface="Helvetica Neue"/>
                <a:ea typeface="Helvetica Neue"/>
                <a:cs typeface="Helvetica Neue"/>
                <a:sym typeface="Helvetica Neue"/>
              </a:defRPr>
            </a:lvl7pPr>
            <a:lvl8pPr marL="1875168" marR="0" lvl="7" indent="-143986" algn="l" rtl="0">
              <a:spcBef>
                <a:spcPts val="2215"/>
              </a:spcBef>
              <a:buSzPct val="75000"/>
              <a:buFont typeface="Helvetica Neue"/>
              <a:buChar char="•"/>
              <a:defRPr sz="1898" b="0" i="0" u="none" strike="noStrike" cap="none">
                <a:latin typeface="Helvetica Neue"/>
                <a:ea typeface="Helvetica Neue"/>
                <a:cs typeface="Helvetica Neue"/>
                <a:sym typeface="Helvetica Neue"/>
              </a:defRPr>
            </a:lvl8pPr>
            <a:lvl9pPr marL="2109564" marR="0" lvl="8" indent="-143986" algn="l" rtl="0">
              <a:spcBef>
                <a:spcPts val="2215"/>
              </a:spcBef>
              <a:buSzPct val="75000"/>
              <a:buFont typeface="Helvetica Neue"/>
              <a:buChar char="•"/>
              <a:defRPr sz="1898"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2696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a:solidFill>
            <a:schemeClr val="accent2"/>
          </a:solidFill>
        </p:spPr>
        <p:txBody>
          <a:bodyPr/>
          <a:lstStyle/>
          <a:p>
            <a:r>
              <a:rPr lang="en-US"/>
              <a:t>Simple Slide</a:t>
            </a:r>
          </a:p>
        </p:txBody>
      </p:sp>
      <p:sp>
        <p:nvSpPr>
          <p:cNvPr id="7" name="TextBox 6">
            <a:extLst>
              <a:ext uri="{FF2B5EF4-FFF2-40B4-BE49-F238E27FC236}">
                <a16:creationId xmlns:a16="http://schemas.microsoft.com/office/drawing/2014/main" id="{350BC066-0836-4D57-88EC-258B894758BB}"/>
              </a:ext>
            </a:extLst>
          </p:cNvPr>
          <p:cNvSpPr txBox="1"/>
          <p:nvPr userDrawn="1"/>
        </p:nvSpPr>
        <p:spPr>
          <a:xfrm>
            <a:off x="5536019" y="4870906"/>
            <a:ext cx="351908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Grid Integration: HI Experience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8500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2"/>
          </a:solidFill>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7525F599-43A9-4F30-AB48-99A2593077DB}"/>
              </a:ext>
            </a:extLst>
          </p:cNvPr>
          <p:cNvSpPr txBox="1"/>
          <p:nvPr userDrawn="1"/>
        </p:nvSpPr>
        <p:spPr>
          <a:xfrm>
            <a:off x="5514752" y="4870906"/>
            <a:ext cx="354034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Grid Integration: HI Experience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7374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a:solidFill>
            <a:schemeClr val="accent2"/>
          </a:solidFill>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2292839-B22C-454D-9B78-03782D6FD0AD}"/>
              </a:ext>
            </a:extLst>
          </p:cNvPr>
          <p:cNvSpPr txBox="1"/>
          <p:nvPr userDrawn="1"/>
        </p:nvSpPr>
        <p:spPr>
          <a:xfrm>
            <a:off x="5500578" y="4870906"/>
            <a:ext cx="3554524"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Grid Integration: HI Experience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82540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a:solidFill>
            <a:schemeClr val="accent2"/>
          </a:solidFill>
        </p:spPr>
        <p:txBody>
          <a:bodyPr/>
          <a:lstStyle>
            <a:lvl1pPr>
              <a:defRPr/>
            </a:lvl1pPr>
          </a:lstStyle>
          <a:p>
            <a:r>
              <a:rPr lang="en-US" dirty="0"/>
              <a:t>Simple Photo Slide</a:t>
            </a:r>
          </a:p>
        </p:txBody>
      </p:sp>
      <p:sp>
        <p:nvSpPr>
          <p:cNvPr id="9" name="Text Placeholder 8"/>
          <p:cNvSpPr>
            <a:spLocks noGrp="1"/>
          </p:cNvSpPr>
          <p:nvPr>
            <p:ph type="body" sz="quarter" idx="10"/>
          </p:nvPr>
        </p:nvSpPr>
        <p:spPr>
          <a:xfrm>
            <a:off x="457201" y="1124857"/>
            <a:ext cx="4114799" cy="36217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C19D37DA-1BAD-40B5-A205-61AB633EA57B}"/>
              </a:ext>
            </a:extLst>
          </p:cNvPr>
          <p:cNvSpPr>
            <a:spLocks noGrp="1"/>
          </p:cNvSpPr>
          <p:nvPr>
            <p:ph type="pic" sz="quarter" idx="11"/>
          </p:nvPr>
        </p:nvSpPr>
        <p:spPr>
          <a:xfrm>
            <a:off x="4572000" y="1125538"/>
            <a:ext cx="4419599" cy="3621088"/>
          </a:xfrm>
        </p:spPr>
        <p:txBody>
          <a:bodyPr/>
          <a:lstStyle/>
          <a:p>
            <a:endParaRPr lang="en-US" dirty="0"/>
          </a:p>
        </p:txBody>
      </p:sp>
      <p:sp>
        <p:nvSpPr>
          <p:cNvPr id="12" name="TextBox 11">
            <a:extLst>
              <a:ext uri="{FF2B5EF4-FFF2-40B4-BE49-F238E27FC236}">
                <a16:creationId xmlns:a16="http://schemas.microsoft.com/office/drawing/2014/main" id="{8B2EF1E9-B737-450E-B117-B9B1E51C08B8}"/>
              </a:ext>
            </a:extLst>
          </p:cNvPr>
          <p:cNvSpPr txBox="1"/>
          <p:nvPr userDrawn="1"/>
        </p:nvSpPr>
        <p:spPr>
          <a:xfrm>
            <a:off x="5578549" y="4870906"/>
            <a:ext cx="347655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Grid Integration: HI Experience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6011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1" r:id="rId3"/>
    <p:sldLayoutId id="2147483675" r:id="rId4"/>
    <p:sldLayoutId id="2147483650" r:id="rId5"/>
    <p:sldLayoutId id="2147483653" r:id="rId6"/>
    <p:sldLayoutId id="2147483654" r:id="rId7"/>
    <p:sldLayoutId id="2147483655" r:id="rId8"/>
    <p:sldLayoutId id="2147483714"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6" r:id="rId19"/>
    <p:sldLayoutId id="2147483667" r:id="rId20"/>
    <p:sldLayoutId id="2147483665" r:id="rId21"/>
    <p:sldLayoutId id="2147483668" r:id="rId22"/>
    <p:sldLayoutId id="2147483669" r:id="rId23"/>
    <p:sldLayoutId id="2147483670" r:id="rId24"/>
    <p:sldLayoutId id="2147483671" r:id="rId25"/>
    <p:sldLayoutId id="2147483672" r:id="rId26"/>
    <p:sldLayoutId id="2147483673" r:id="rId27"/>
    <p:sldLayoutId id="2147483692" r:id="rId28"/>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457200" y="171451"/>
            <a:ext cx="8229600"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6"/>
          <p:cNvSpPr>
            <a:spLocks noGrp="1" noChangeArrowheads="1"/>
          </p:cNvSpPr>
          <p:nvPr>
            <p:ph type="body" idx="1"/>
          </p:nvPr>
        </p:nvSpPr>
        <p:spPr bwMode="auto">
          <a:xfrm>
            <a:off x="533400" y="102870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50">
                <a:latin typeface="+mn-lt"/>
                <a:ea typeface="Times New Roman" charset="0"/>
                <a:cs typeface="Times New Roman" charset="0"/>
              </a:defRPr>
            </a:lvl1pPr>
          </a:lstStyle>
          <a:p>
            <a:pPr defTabSz="685800" eaLnBrk="0" fontAlgn="base" hangingPunct="0">
              <a:spcBef>
                <a:spcPct val="0"/>
              </a:spcBef>
              <a:spcAft>
                <a:spcPct val="0"/>
              </a:spcAft>
              <a:defRPr/>
            </a:pPr>
            <a:endParaRPr lang="en-US" dirty="0">
              <a:solidFill>
                <a:srgbClr val="000000"/>
              </a:solidFill>
            </a:endParaRPr>
          </a:p>
        </p:txBody>
      </p:sp>
      <p:sp>
        <p:nvSpPr>
          <p:cNvPr id="9" name="Slide Number Placeholder 8"/>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50">
                <a:latin typeface="+mn-lt"/>
                <a:ea typeface="+mn-ea"/>
                <a:cs typeface="Times New Roman" charset="0"/>
              </a:defRPr>
            </a:lvl1pPr>
          </a:lstStyle>
          <a:p>
            <a:pPr defTabSz="685800" eaLnBrk="0" fontAlgn="base" hangingPunct="0">
              <a:spcBef>
                <a:spcPct val="0"/>
              </a:spcBef>
              <a:spcAft>
                <a:spcPct val="0"/>
              </a:spcAft>
              <a:defRPr/>
            </a:pPr>
            <a:fld id="{683760F4-0673-43C7-AE32-70C1AEDCF628}" type="slidenum">
              <a:rPr lang="en-US" smtClean="0">
                <a:solidFill>
                  <a:srgbClr val="000000"/>
                </a:solidFill>
              </a:rPr>
              <a:pPr defTabSz="6858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466789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rtl="0" eaLnBrk="0" fontAlgn="base" hangingPunct="0">
        <a:spcBef>
          <a:spcPct val="0"/>
        </a:spcBef>
        <a:spcAft>
          <a:spcPct val="0"/>
        </a:spcAft>
        <a:defRPr sz="2700" b="1">
          <a:solidFill>
            <a:srgbClr val="005400"/>
          </a:solidFill>
          <a:latin typeface="+mj-lt"/>
          <a:ea typeface="+mj-ea"/>
          <a:cs typeface="+mj-cs"/>
        </a:defRPr>
      </a:lvl1pPr>
      <a:lvl2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2pPr>
      <a:lvl3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3pPr>
      <a:lvl4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4pPr>
      <a:lvl5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5pPr>
      <a:lvl6pPr marL="342900" algn="ctr" rtl="0" fontAlgn="base">
        <a:spcBef>
          <a:spcPct val="0"/>
        </a:spcBef>
        <a:spcAft>
          <a:spcPct val="0"/>
        </a:spcAft>
        <a:defRPr sz="2700" b="1">
          <a:solidFill>
            <a:srgbClr val="005400"/>
          </a:solidFill>
          <a:latin typeface="Arial" charset="0"/>
          <a:ea typeface="ＭＳ Ｐゴシック" pitchFamily="34" charset="-128"/>
          <a:cs typeface="Arial" charset="0"/>
        </a:defRPr>
      </a:lvl6pPr>
      <a:lvl7pPr marL="685800" algn="ctr" rtl="0" fontAlgn="base">
        <a:spcBef>
          <a:spcPct val="0"/>
        </a:spcBef>
        <a:spcAft>
          <a:spcPct val="0"/>
        </a:spcAft>
        <a:defRPr sz="2700" b="1">
          <a:solidFill>
            <a:srgbClr val="005400"/>
          </a:solidFill>
          <a:latin typeface="Arial" charset="0"/>
          <a:ea typeface="ＭＳ Ｐゴシック" pitchFamily="34" charset="-128"/>
          <a:cs typeface="Arial" charset="0"/>
        </a:defRPr>
      </a:lvl7pPr>
      <a:lvl8pPr marL="1028700" algn="ctr" rtl="0" fontAlgn="base">
        <a:spcBef>
          <a:spcPct val="0"/>
        </a:spcBef>
        <a:spcAft>
          <a:spcPct val="0"/>
        </a:spcAft>
        <a:defRPr sz="2700" b="1">
          <a:solidFill>
            <a:srgbClr val="005400"/>
          </a:solidFill>
          <a:latin typeface="Arial" charset="0"/>
          <a:ea typeface="ＭＳ Ｐゴシック" pitchFamily="34" charset="-128"/>
          <a:cs typeface="Arial" charset="0"/>
        </a:defRPr>
      </a:lvl8pPr>
      <a:lvl9pPr marL="1371600" algn="ctr" rtl="0" fontAlgn="base">
        <a:spcBef>
          <a:spcPct val="0"/>
        </a:spcBef>
        <a:spcAft>
          <a:spcPct val="0"/>
        </a:spcAft>
        <a:defRPr sz="2700" b="1">
          <a:solidFill>
            <a:srgbClr val="005400"/>
          </a:solidFill>
          <a:latin typeface="Arial" charset="0"/>
          <a:ea typeface="ＭＳ Ｐゴシック" pitchFamily="34" charset="-128"/>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alpha val="19000"/>
              </a:srgbClr>
            </a:gs>
            <a:gs pos="100000">
              <a:srgbClr val="F0EBD5">
                <a:alpha val="42000"/>
              </a:srgbClr>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457200" y="171451"/>
            <a:ext cx="8229600"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6"/>
          <p:cNvSpPr>
            <a:spLocks noGrp="1" noChangeArrowheads="1"/>
          </p:cNvSpPr>
          <p:nvPr>
            <p:ph type="body" idx="1"/>
          </p:nvPr>
        </p:nvSpPr>
        <p:spPr bwMode="auto">
          <a:xfrm>
            <a:off x="533400" y="102870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50">
                <a:latin typeface="+mn-lt"/>
                <a:ea typeface="Times New Roman" charset="0"/>
                <a:cs typeface="Times New Roman" charset="0"/>
              </a:defRPr>
            </a:lvl1pPr>
          </a:lstStyle>
          <a:p>
            <a:pPr defTabSz="342900" eaLnBrk="0" fontAlgn="base" hangingPunct="0">
              <a:spcBef>
                <a:spcPct val="0"/>
              </a:spcBef>
              <a:spcAft>
                <a:spcPct val="0"/>
              </a:spcAft>
              <a:defRPr/>
            </a:pPr>
            <a:endParaRPr lang="en-US" dirty="0">
              <a:solidFill>
                <a:srgbClr val="000000"/>
              </a:solidFill>
            </a:endParaRPr>
          </a:p>
        </p:txBody>
      </p:sp>
      <p:sp>
        <p:nvSpPr>
          <p:cNvPr id="9" name="Slide Number Placeholder 8"/>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50">
                <a:latin typeface="+mn-lt"/>
                <a:ea typeface="+mn-ea"/>
                <a:cs typeface="Times New Roman" charset="0"/>
              </a:defRPr>
            </a:lvl1pPr>
          </a:lstStyle>
          <a:p>
            <a:pPr defTabSz="342900" eaLnBrk="0" fontAlgn="base" hangingPunct="0">
              <a:spcBef>
                <a:spcPct val="0"/>
              </a:spcBef>
              <a:spcAft>
                <a:spcPct val="0"/>
              </a:spcAft>
              <a:defRPr/>
            </a:pPr>
            <a:fld id="{683760F4-0673-43C7-AE32-70C1AEDCF628}" type="slidenum">
              <a:rPr lang="en-US" smtClean="0">
                <a:solidFill>
                  <a:srgbClr val="000000"/>
                </a:solidFill>
              </a:rPr>
              <a:pPr defTabSz="3429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18555076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lvl1pPr algn="ctr" rtl="0" eaLnBrk="0" fontAlgn="base" hangingPunct="0">
        <a:spcBef>
          <a:spcPct val="0"/>
        </a:spcBef>
        <a:spcAft>
          <a:spcPct val="0"/>
        </a:spcAft>
        <a:defRPr sz="2700" b="1">
          <a:solidFill>
            <a:srgbClr val="005400"/>
          </a:solidFill>
          <a:latin typeface="+mj-lt"/>
          <a:ea typeface="+mj-ea"/>
          <a:cs typeface="+mj-cs"/>
        </a:defRPr>
      </a:lvl1pPr>
      <a:lvl2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2pPr>
      <a:lvl3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3pPr>
      <a:lvl4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4pPr>
      <a:lvl5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5pPr>
      <a:lvl6pPr marL="342900" algn="ctr" rtl="0" fontAlgn="base">
        <a:spcBef>
          <a:spcPct val="0"/>
        </a:spcBef>
        <a:spcAft>
          <a:spcPct val="0"/>
        </a:spcAft>
        <a:defRPr sz="2700" b="1">
          <a:solidFill>
            <a:srgbClr val="005400"/>
          </a:solidFill>
          <a:latin typeface="Arial" charset="0"/>
          <a:ea typeface="ＭＳ Ｐゴシック" pitchFamily="34" charset="-128"/>
          <a:cs typeface="Arial" charset="0"/>
        </a:defRPr>
      </a:lvl6pPr>
      <a:lvl7pPr marL="685800" algn="ctr" rtl="0" fontAlgn="base">
        <a:spcBef>
          <a:spcPct val="0"/>
        </a:spcBef>
        <a:spcAft>
          <a:spcPct val="0"/>
        </a:spcAft>
        <a:defRPr sz="2700" b="1">
          <a:solidFill>
            <a:srgbClr val="005400"/>
          </a:solidFill>
          <a:latin typeface="Arial" charset="0"/>
          <a:ea typeface="ＭＳ Ｐゴシック" pitchFamily="34" charset="-128"/>
          <a:cs typeface="Arial" charset="0"/>
        </a:defRPr>
      </a:lvl7pPr>
      <a:lvl8pPr marL="1028700" algn="ctr" rtl="0" fontAlgn="base">
        <a:spcBef>
          <a:spcPct val="0"/>
        </a:spcBef>
        <a:spcAft>
          <a:spcPct val="0"/>
        </a:spcAft>
        <a:defRPr sz="2700" b="1">
          <a:solidFill>
            <a:srgbClr val="005400"/>
          </a:solidFill>
          <a:latin typeface="Arial" charset="0"/>
          <a:ea typeface="ＭＳ Ｐゴシック" pitchFamily="34" charset="-128"/>
          <a:cs typeface="Arial" charset="0"/>
        </a:defRPr>
      </a:lvl8pPr>
      <a:lvl9pPr marL="1371600" algn="ctr" rtl="0" fontAlgn="base">
        <a:spcBef>
          <a:spcPct val="0"/>
        </a:spcBef>
        <a:spcAft>
          <a:spcPct val="0"/>
        </a:spcAft>
        <a:defRPr sz="2700" b="1">
          <a:solidFill>
            <a:srgbClr val="005400"/>
          </a:solidFill>
          <a:latin typeface="Arial" charset="0"/>
          <a:ea typeface="ＭＳ Ｐゴシック" pitchFamily="34" charset="-128"/>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8.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tiff"/><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emf"/><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6.jpeg"/><Relationship Id="rId2" Type="http://schemas.openxmlformats.org/officeDocument/2006/relationships/hyperlink" Target="mailto:lroose@hawaii.edu" TargetMode="External"/><Relationship Id="rId1" Type="http://schemas.openxmlformats.org/officeDocument/2006/relationships/slideLayout" Target="../slideLayouts/slideLayout10.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0.xml"/><Relationship Id="rId5" Type="http://schemas.openxmlformats.org/officeDocument/2006/relationships/image" Target="../media/image58.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0.xml"/><Relationship Id="rId5" Type="http://schemas.openxmlformats.org/officeDocument/2006/relationships/image" Target="../media/image59.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3" Type="http://schemas.openxmlformats.org/officeDocument/2006/relationships/image" Target="../media/image71.png"/><Relationship Id="rId18" Type="http://schemas.openxmlformats.org/officeDocument/2006/relationships/image" Target="../media/image76.png"/><Relationship Id="rId26" Type="http://schemas.openxmlformats.org/officeDocument/2006/relationships/image" Target="../media/image84.png"/><Relationship Id="rId21" Type="http://schemas.openxmlformats.org/officeDocument/2006/relationships/image" Target="../media/image79.png"/><Relationship Id="rId34" Type="http://schemas.openxmlformats.org/officeDocument/2006/relationships/image" Target="../media/image92.jpeg"/><Relationship Id="rId7" Type="http://schemas.openxmlformats.org/officeDocument/2006/relationships/image" Target="../media/image65.jpeg"/><Relationship Id="rId12" Type="http://schemas.openxmlformats.org/officeDocument/2006/relationships/image" Target="../media/image70.jpeg"/><Relationship Id="rId17" Type="http://schemas.openxmlformats.org/officeDocument/2006/relationships/image" Target="../media/image75.png"/><Relationship Id="rId25" Type="http://schemas.openxmlformats.org/officeDocument/2006/relationships/image" Target="../media/image83.png"/><Relationship Id="rId33" Type="http://schemas.openxmlformats.org/officeDocument/2006/relationships/image" Target="../media/image91.jpeg"/><Relationship Id="rId38" Type="http://schemas.openxmlformats.org/officeDocument/2006/relationships/image" Target="../media/image96.png"/><Relationship Id="rId2" Type="http://schemas.openxmlformats.org/officeDocument/2006/relationships/image" Target="../media/image60.png"/><Relationship Id="rId16" Type="http://schemas.openxmlformats.org/officeDocument/2006/relationships/image" Target="../media/image74.png"/><Relationship Id="rId20" Type="http://schemas.openxmlformats.org/officeDocument/2006/relationships/image" Target="../media/image78.png"/><Relationship Id="rId29" Type="http://schemas.openxmlformats.org/officeDocument/2006/relationships/image" Target="../media/image87.png"/><Relationship Id="rId1" Type="http://schemas.openxmlformats.org/officeDocument/2006/relationships/slideLayout" Target="../slideLayouts/slideLayout8.xml"/><Relationship Id="rId6" Type="http://schemas.openxmlformats.org/officeDocument/2006/relationships/image" Target="../media/image64.png"/><Relationship Id="rId11" Type="http://schemas.openxmlformats.org/officeDocument/2006/relationships/image" Target="../media/image69.jpeg"/><Relationship Id="rId24" Type="http://schemas.openxmlformats.org/officeDocument/2006/relationships/image" Target="../media/image82.png"/><Relationship Id="rId32" Type="http://schemas.openxmlformats.org/officeDocument/2006/relationships/image" Target="../media/image90.png"/><Relationship Id="rId37" Type="http://schemas.openxmlformats.org/officeDocument/2006/relationships/image" Target="../media/image95.jpeg"/><Relationship Id="rId5" Type="http://schemas.openxmlformats.org/officeDocument/2006/relationships/image" Target="../media/image63.png"/><Relationship Id="rId15" Type="http://schemas.openxmlformats.org/officeDocument/2006/relationships/image" Target="../media/image73.png"/><Relationship Id="rId23" Type="http://schemas.openxmlformats.org/officeDocument/2006/relationships/image" Target="../media/image81.png"/><Relationship Id="rId28" Type="http://schemas.openxmlformats.org/officeDocument/2006/relationships/image" Target="../media/image86.jpeg"/><Relationship Id="rId36" Type="http://schemas.openxmlformats.org/officeDocument/2006/relationships/image" Target="../media/image94.png"/><Relationship Id="rId10" Type="http://schemas.openxmlformats.org/officeDocument/2006/relationships/image" Target="../media/image68.png"/><Relationship Id="rId19" Type="http://schemas.openxmlformats.org/officeDocument/2006/relationships/image" Target="../media/image77.png"/><Relationship Id="rId31" Type="http://schemas.openxmlformats.org/officeDocument/2006/relationships/image" Target="../media/image89.gif"/><Relationship Id="rId4" Type="http://schemas.openxmlformats.org/officeDocument/2006/relationships/image" Target="../media/image62.jpeg"/><Relationship Id="rId9" Type="http://schemas.openxmlformats.org/officeDocument/2006/relationships/image" Target="../media/image67.png"/><Relationship Id="rId14" Type="http://schemas.openxmlformats.org/officeDocument/2006/relationships/image" Target="../media/image72.jpeg"/><Relationship Id="rId22" Type="http://schemas.openxmlformats.org/officeDocument/2006/relationships/image" Target="../media/image80.jpeg"/><Relationship Id="rId27" Type="http://schemas.openxmlformats.org/officeDocument/2006/relationships/image" Target="../media/image85.jpeg"/><Relationship Id="rId30" Type="http://schemas.openxmlformats.org/officeDocument/2006/relationships/image" Target="../media/image88.png"/><Relationship Id="rId35" Type="http://schemas.openxmlformats.org/officeDocument/2006/relationships/image" Target="../media/image93.png"/><Relationship Id="rId8" Type="http://schemas.openxmlformats.org/officeDocument/2006/relationships/image" Target="../media/image66.png"/><Relationship Id="rId3"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E87638-9F3C-6E48-AD90-01FB807D29E3}"/>
              </a:ext>
            </a:extLst>
          </p:cNvPr>
          <p:cNvSpPr>
            <a:spLocks noGrp="1"/>
          </p:cNvSpPr>
          <p:nvPr>
            <p:ph type="title"/>
          </p:nvPr>
        </p:nvSpPr>
        <p:spPr>
          <a:xfrm>
            <a:off x="78582" y="81082"/>
            <a:ext cx="9001124" cy="944457"/>
          </a:xfrm>
          <a:solidFill>
            <a:schemeClr val="accent1"/>
          </a:solidFill>
        </p:spPr>
        <p:txBody>
          <a:bodyPr/>
          <a:lstStyle/>
          <a:p>
            <a:pPr>
              <a:lnSpc>
                <a:spcPct val="100000"/>
              </a:lnSpc>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RE Grid Integration Challenges &amp; Solutions</a:t>
            </a:r>
            <a:b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br>
            <a:r>
              <a:rPr lang="en-US" sz="2600" b="1" i="1" spc="-113" dirty="0">
                <a:ln w="3175">
                  <a:noFill/>
                </a:ln>
                <a:effectLst>
                  <a:outerShdw blurRad="50800" dist="38100" dir="2700000" algn="tl" rotWithShape="0">
                    <a:prstClr val="black">
                      <a:alpha val="40000"/>
                    </a:prstClr>
                  </a:outerShdw>
                </a:effectLst>
                <a:ea typeface="+mn-ea"/>
                <a:cs typeface="Times New Roman" pitchFamily="18" charset="0"/>
              </a:rPr>
              <a:t>The Hawaii Experience</a:t>
            </a:r>
            <a:endParaRPr lang="en-US" sz="2600" dirty="0"/>
          </a:p>
        </p:txBody>
      </p:sp>
      <p:pic>
        <p:nvPicPr>
          <p:cNvPr id="3" name="Picture 4" descr="1086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56431" y="1096826"/>
            <a:ext cx="1880026" cy="230035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690" y="1056476"/>
            <a:ext cx="1880019" cy="2340703"/>
          </a:xfrm>
          <a:prstGeom prst="rect">
            <a:avLst/>
          </a:prstGeom>
          <a:noFill/>
          <a:ln>
            <a:noFill/>
          </a:ln>
          <a:effectLst>
            <a:outerShdw blurRad="63500" dist="38099" dir="2700000" algn="ctr" rotWithShape="0">
              <a:schemeClr val="bg2">
                <a:alpha val="74998"/>
              </a:schemeClr>
            </a:outerShdw>
          </a:effectLst>
        </p:spPr>
      </p:pic>
      <p:sp>
        <p:nvSpPr>
          <p:cNvPr id="8" name="Text Box 6"/>
          <p:cNvSpPr txBox="1">
            <a:spLocks noChangeArrowheads="1"/>
          </p:cNvSpPr>
          <p:nvPr/>
        </p:nvSpPr>
        <p:spPr bwMode="auto">
          <a:xfrm>
            <a:off x="2112005" y="1697677"/>
            <a:ext cx="2468422" cy="56938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sz="1600" dirty="0">
                <a:latin typeface="Franklin Gothic Demi" panose="020B0703020102020204" pitchFamily="34" charset="0"/>
              </a:rPr>
              <a:t>Leon R. Roose, </a:t>
            </a:r>
            <a:r>
              <a:rPr lang="en-US" sz="1100" dirty="0">
                <a:latin typeface="Franklin Gothic Demi" panose="020B0703020102020204" pitchFamily="34" charset="0"/>
              </a:rPr>
              <a:t>Esq.</a:t>
            </a:r>
          </a:p>
          <a:p>
            <a:pPr algn="ctr">
              <a:defRPr/>
            </a:pPr>
            <a:r>
              <a:rPr lang="en-US" sz="1000" dirty="0"/>
              <a:t>Principal &amp; Chief Technologist, Grid</a:t>
            </a:r>
            <a:r>
              <a:rPr lang="en-US" sz="1000" b="1" i="1" dirty="0"/>
              <a:t>START</a:t>
            </a:r>
          </a:p>
          <a:p>
            <a:pPr algn="ctr">
              <a:defRPr/>
            </a:pPr>
            <a:endParaRPr lang="en-US" sz="500" dirty="0">
              <a:latin typeface="+mj-lt"/>
            </a:endParaRPr>
          </a:p>
        </p:txBody>
      </p:sp>
      <p:sp>
        <p:nvSpPr>
          <p:cNvPr id="11" name="Rectangle 3"/>
          <p:cNvSpPr txBox="1">
            <a:spLocks noChangeArrowheads="1"/>
          </p:cNvSpPr>
          <p:nvPr/>
        </p:nvSpPr>
        <p:spPr>
          <a:xfrm>
            <a:off x="179552" y="3468466"/>
            <a:ext cx="8820865" cy="161074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defRPr/>
            </a:pPr>
            <a:endParaRPr lang="en-US" sz="300" b="1" i="1" dirty="0">
              <a:solidFill>
                <a:srgbClr val="00629E"/>
              </a:solidFill>
            </a:endParaRPr>
          </a:p>
          <a:p>
            <a:pPr marL="0" indent="0" algn="ctr">
              <a:lnSpc>
                <a:spcPct val="80000"/>
              </a:lnSpc>
              <a:buNone/>
              <a:defRPr/>
            </a:pPr>
            <a:r>
              <a:rPr lang="en-US" sz="1200" b="1" dirty="0"/>
              <a:t>International Workshop sponsored by the U.S. Agency for International Development (USAID)</a:t>
            </a:r>
          </a:p>
          <a:p>
            <a:pPr marL="0" indent="0" algn="ctr">
              <a:lnSpc>
                <a:spcPct val="80000"/>
              </a:lnSpc>
              <a:buNone/>
              <a:defRPr/>
            </a:pPr>
            <a:endParaRPr lang="en-US" sz="600" dirty="0">
              <a:solidFill>
                <a:srgbClr val="00629E"/>
              </a:solidFill>
            </a:endParaRPr>
          </a:p>
          <a:p>
            <a:pPr marL="0" indent="0" algn="ctr">
              <a:lnSpc>
                <a:spcPct val="80000"/>
              </a:lnSpc>
              <a:buNone/>
              <a:defRPr/>
            </a:pPr>
            <a:r>
              <a:rPr lang="en-US" b="1" cap="small" dirty="0">
                <a:solidFill>
                  <a:srgbClr val="002F6C"/>
                </a:solidFill>
                <a:latin typeface="Gill Sans MT" panose="020B0502020104020203" pitchFamily="34" charset="0"/>
                <a:ea typeface="Calibri" panose="020F0502020204030204" pitchFamily="34" charset="0"/>
                <a:cs typeface="Calibri" panose="020F0502020204030204" pitchFamily="34" charset="0"/>
              </a:rPr>
              <a:t>Asia EDGE Competitive Procurement Dialogue</a:t>
            </a:r>
            <a:endParaRPr lang="en-US" sz="2200" b="1" i="1" dirty="0">
              <a:solidFill>
                <a:srgbClr val="00629E"/>
              </a:solidFill>
            </a:endParaRPr>
          </a:p>
          <a:p>
            <a:pPr marL="0" indent="0" algn="ctr">
              <a:lnSpc>
                <a:spcPct val="80000"/>
              </a:lnSpc>
              <a:buNone/>
              <a:defRPr/>
            </a:pPr>
            <a:endParaRPr lang="en-US" sz="500" b="1" dirty="0"/>
          </a:p>
          <a:p>
            <a:pPr marL="0" indent="0" algn="ctr">
              <a:lnSpc>
                <a:spcPct val="80000"/>
              </a:lnSpc>
              <a:buNone/>
              <a:defRPr/>
            </a:pPr>
            <a:r>
              <a:rPr lang="en-US" sz="1200" b="1" dirty="0"/>
              <a:t>November 18-20, 2019</a:t>
            </a:r>
          </a:p>
          <a:p>
            <a:pPr marL="0" indent="0" algn="ctr">
              <a:lnSpc>
                <a:spcPct val="80000"/>
              </a:lnSpc>
              <a:buNone/>
              <a:defRPr/>
            </a:pPr>
            <a:r>
              <a:rPr lang="en-US" sz="1200" b="1" dirty="0"/>
              <a:t>Conrad Bangkok </a:t>
            </a:r>
          </a:p>
          <a:p>
            <a:pPr marL="0" indent="0" algn="ctr">
              <a:lnSpc>
                <a:spcPct val="80000"/>
              </a:lnSpc>
              <a:buNone/>
              <a:defRPr/>
            </a:pPr>
            <a:r>
              <a:rPr lang="en-US" sz="1200" b="1" dirty="0"/>
              <a:t>Bangkok, Thailand</a:t>
            </a:r>
          </a:p>
        </p:txBody>
      </p:sp>
      <p:pic>
        <p:nvPicPr>
          <p:cNvPr id="2" name="Picture 1" descr="GridSTART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1893" y="1140051"/>
            <a:ext cx="1497354" cy="384641"/>
          </a:xfrm>
          <a:prstGeom prst="rect">
            <a:avLst/>
          </a:prstGeom>
        </p:spPr>
      </p:pic>
      <p:sp>
        <p:nvSpPr>
          <p:cNvPr id="12" name="Rectangle 7"/>
          <p:cNvSpPr>
            <a:spLocks noChangeArrowheads="1"/>
          </p:cNvSpPr>
          <p:nvPr/>
        </p:nvSpPr>
        <p:spPr bwMode="auto">
          <a:xfrm>
            <a:off x="2991473" y="1460908"/>
            <a:ext cx="36952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Grid System Technologies Advanced Research Team</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2307121" y="2158686"/>
            <a:ext cx="4572000" cy="861774"/>
          </a:xfrm>
          <a:prstGeom prst="rect">
            <a:avLst/>
          </a:prstGeom>
        </p:spPr>
        <p:txBody>
          <a:bodyPr>
            <a:spAutoFit/>
          </a:bodyPr>
          <a:lstStyle/>
          <a:p>
            <a:pPr lvl="0" algn="ctr">
              <a:defRPr/>
            </a:pPr>
            <a:r>
              <a:rPr lang="en-US" sz="1000" b="1" dirty="0">
                <a:solidFill>
                  <a:srgbClr val="333333"/>
                </a:solidFill>
              </a:rPr>
              <a:t>Hawaii Natural Energy Institute</a:t>
            </a:r>
          </a:p>
          <a:p>
            <a:pPr lvl="0" algn="ctr">
              <a:defRPr/>
            </a:pPr>
            <a:r>
              <a:rPr lang="en-US" sz="1000" dirty="0">
                <a:solidFill>
                  <a:srgbClr val="333333"/>
                </a:solidFill>
              </a:rPr>
              <a:t>School of Ocean &amp; Earth Science &amp; Technology</a:t>
            </a:r>
          </a:p>
          <a:p>
            <a:pPr lvl="0" algn="ctr">
              <a:defRPr/>
            </a:pPr>
            <a:r>
              <a:rPr lang="en-US" sz="1000" dirty="0">
                <a:solidFill>
                  <a:srgbClr val="333333"/>
                </a:solidFill>
              </a:rPr>
              <a:t>University of Hawaii at Manoa</a:t>
            </a:r>
          </a:p>
          <a:p>
            <a:pPr lvl="0" algn="ctr">
              <a:defRPr/>
            </a:pPr>
            <a:r>
              <a:rPr lang="en-US" sz="1000" dirty="0">
                <a:solidFill>
                  <a:srgbClr val="333333"/>
                </a:solidFill>
              </a:rPr>
              <a:t>1680 East-West Road, POST 109</a:t>
            </a:r>
          </a:p>
          <a:p>
            <a:pPr lvl="0" algn="ctr">
              <a:defRPr/>
            </a:pPr>
            <a:r>
              <a:rPr lang="en-US" sz="1000" dirty="0">
                <a:solidFill>
                  <a:srgbClr val="333333"/>
                </a:solidFill>
              </a:rPr>
              <a:t>Honolulu, Hawaii  96822</a:t>
            </a:r>
          </a:p>
        </p:txBody>
      </p:sp>
      <p:pic>
        <p:nvPicPr>
          <p:cNvPr id="13" name="Picture 2" descr="HNEI_logo_whit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9954" y="3050396"/>
            <a:ext cx="1079165" cy="2986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versity of Hawaii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72601" y="2967018"/>
            <a:ext cx="867204" cy="4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493188" y="1691147"/>
            <a:ext cx="2604698" cy="569387"/>
          </a:xfrm>
          <a:prstGeom prst="rect">
            <a:avLst/>
          </a:prstGeom>
        </p:spPr>
        <p:txBody>
          <a:bodyPr wrap="square">
            <a:spAutoFit/>
          </a:bodyPr>
          <a:lstStyle/>
          <a:p>
            <a:pPr lvl="0" algn="ctr" defTabSz="914400">
              <a:defRPr/>
            </a:pPr>
            <a:r>
              <a:rPr lang="en-US" sz="1600" dirty="0">
                <a:latin typeface="Franklin Gothic Demi" panose="020B0703020102020204" pitchFamily="34" charset="0"/>
              </a:rPr>
              <a:t>Marc M. Matsuura,</a:t>
            </a:r>
            <a:r>
              <a:rPr lang="en-US" sz="1100" dirty="0">
                <a:latin typeface="Franklin Gothic Demi" panose="020B0703020102020204" pitchFamily="34" charset="0"/>
              </a:rPr>
              <a:t> PE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Sr. Smart Grid Program Manager, Grid</a:t>
            </a:r>
            <a:r>
              <a:rPr kumimoji="0" lang="en-US" sz="1000" b="1" i="1" u="none" strike="noStrike" kern="0" cap="none" spc="0" normalizeH="0" baseline="0" noProof="0" dirty="0">
                <a:ln>
                  <a:noFill/>
                </a:ln>
                <a:solidFill>
                  <a:prstClr val="black"/>
                </a:solidFill>
                <a:effectLst/>
                <a:uLnTx/>
                <a:uFillTx/>
              </a:rPr>
              <a:t>START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0298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64334" y="75570"/>
            <a:ext cx="8487543" cy="588800"/>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200" b="1" i="1" spc="-113" dirty="0">
                <a:ln w="3175">
                  <a:noFill/>
                </a:ln>
                <a:effectLst>
                  <a:outerShdw blurRad="50800" dist="38100" dir="2700000" algn="tl" rotWithShape="0">
                    <a:prstClr val="black">
                      <a:alpha val="40000"/>
                    </a:prstClr>
                  </a:outerShdw>
                </a:effectLst>
                <a:ea typeface="+mn-ea"/>
                <a:cs typeface="Times New Roman" pitchFamily="18" charset="0"/>
              </a:rPr>
              <a:t>Hawaii Renewable Energy Grid Integration Studies </a:t>
            </a:r>
            <a:endParaRPr lang="th-TH" sz="3200" b="1" i="1" spc="-113" dirty="0">
              <a:ln w="3175">
                <a:noFill/>
              </a:ln>
              <a:effectLst>
                <a:outerShdw blurRad="50800" dist="38100" dir="2700000" algn="tl" rotWithShape="0">
                  <a:prstClr val="black">
                    <a:alpha val="40000"/>
                  </a:prstClr>
                </a:outerShdw>
              </a:effectLst>
              <a:ea typeface="+mn-ea"/>
              <a:cs typeface="Times New Roman" pitchFamily="18" charset="0"/>
            </a:endParaRPr>
          </a:p>
        </p:txBody>
      </p:sp>
      <p:pic>
        <p:nvPicPr>
          <p:cNvPr id="3"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00921" y="746257"/>
            <a:ext cx="4855390" cy="3565600"/>
          </a:xfrm>
          <a:prstGeom prst="rect">
            <a:avLst/>
          </a:prstGeom>
          <a:noFill/>
          <a:ln w="28575">
            <a:noFill/>
            <a:miter lim="800000"/>
            <a:headEnd/>
            <a:tailEnd/>
          </a:ln>
        </p:spPr>
      </p:pic>
      <p:sp>
        <p:nvSpPr>
          <p:cNvPr id="4" name="Rectangle 3"/>
          <p:cNvSpPr/>
          <p:nvPr/>
        </p:nvSpPr>
        <p:spPr>
          <a:xfrm>
            <a:off x="364334" y="765167"/>
            <a:ext cx="2636929" cy="4139595"/>
          </a:xfrm>
          <a:prstGeom prst="rect">
            <a:avLst/>
          </a:prstGeom>
        </p:spPr>
        <p:txBody>
          <a:bodyPr wrap="square">
            <a:spAutoFit/>
          </a:bodyPr>
          <a:lstStyle/>
          <a:p>
            <a:pPr marL="257175" indent="-257175" defTabSz="685800">
              <a:spcBef>
                <a:spcPts val="900"/>
              </a:spcBef>
              <a:buFont typeface="Wingdings" pitchFamily="2" charset="2"/>
              <a:buChar char="Ø"/>
              <a:defRPr/>
            </a:pPr>
            <a:r>
              <a:rPr lang="en-US" sz="1400" dirty="0">
                <a:solidFill>
                  <a:srgbClr val="000000"/>
                </a:solidFill>
                <a:latin typeface="Arial"/>
                <a:ea typeface="ＭＳ Ｐゴシック"/>
                <a:cs typeface="Arial"/>
              </a:rPr>
              <a:t>Develop rigorous analytic models of electricity grids</a:t>
            </a:r>
          </a:p>
          <a:p>
            <a:pPr marL="257175" indent="-257175" defTabSz="685800">
              <a:spcBef>
                <a:spcPts val="900"/>
              </a:spcBef>
              <a:buFont typeface="Wingdings" pitchFamily="2" charset="2"/>
              <a:buChar char="Ø"/>
              <a:defRPr/>
            </a:pPr>
            <a:r>
              <a:rPr lang="en-US" sz="1400" dirty="0">
                <a:solidFill>
                  <a:srgbClr val="000000"/>
                </a:solidFill>
                <a:latin typeface="Arial"/>
                <a:ea typeface="ＭＳ Ｐゴシック"/>
                <a:cs typeface="Arial"/>
              </a:rPr>
              <a:t>Analyze impact of new energy systems including renewable generation, end-use energy efficiency, and transportation systems</a:t>
            </a:r>
            <a:endParaRPr lang="en-US" sz="1400" dirty="0">
              <a:solidFill>
                <a:srgbClr val="FF0000"/>
              </a:solidFill>
              <a:latin typeface="Arial"/>
              <a:ea typeface="ＭＳ Ｐゴシック"/>
              <a:cs typeface="Arial"/>
            </a:endParaRPr>
          </a:p>
          <a:p>
            <a:pPr marL="257175" indent="-257175" defTabSz="685800">
              <a:spcBef>
                <a:spcPts val="900"/>
              </a:spcBef>
              <a:buFont typeface="Wingdings" pitchFamily="2" charset="2"/>
              <a:buChar char="Ø"/>
              <a:defRPr/>
            </a:pPr>
            <a:r>
              <a:rPr lang="en-US" sz="1400" dirty="0">
                <a:solidFill>
                  <a:srgbClr val="000000"/>
                </a:solidFill>
                <a:latin typeface="Arial"/>
                <a:ea typeface="ＭＳ Ｐゴシック"/>
                <a:cs typeface="Arial"/>
              </a:rPr>
              <a:t>Analyze solutions to address system integration issues</a:t>
            </a:r>
          </a:p>
          <a:p>
            <a:pPr marL="690563" lvl="1" indent="-257175" defTabSz="685800">
              <a:spcBef>
                <a:spcPts val="225"/>
              </a:spcBef>
              <a:buFont typeface="Arial" pitchFamily="34" charset="0"/>
              <a:buChar char="•"/>
              <a:defRPr/>
            </a:pPr>
            <a:r>
              <a:rPr lang="en-US" sz="1400" dirty="0">
                <a:solidFill>
                  <a:srgbClr val="000000"/>
                </a:solidFill>
                <a:latin typeface="Arial"/>
                <a:ea typeface="ＭＳ Ｐゴシック"/>
                <a:cs typeface="Arial"/>
              </a:rPr>
              <a:t>Generator modifications</a:t>
            </a:r>
          </a:p>
          <a:p>
            <a:pPr marL="690563" lvl="1" indent="-257175" defTabSz="685800">
              <a:spcBef>
                <a:spcPts val="225"/>
              </a:spcBef>
              <a:buFont typeface="Arial" pitchFamily="34" charset="0"/>
              <a:buChar char="•"/>
              <a:defRPr/>
            </a:pPr>
            <a:r>
              <a:rPr lang="en-US" sz="1400" dirty="0">
                <a:solidFill>
                  <a:srgbClr val="000000"/>
                </a:solidFill>
                <a:latin typeface="Arial"/>
                <a:ea typeface="ＭＳ Ｐゴシック"/>
                <a:cs typeface="Arial"/>
              </a:rPr>
              <a:t>RE advanced controls</a:t>
            </a:r>
          </a:p>
          <a:p>
            <a:pPr marL="690563" lvl="1" indent="-257175" defTabSz="685800">
              <a:spcBef>
                <a:spcPts val="225"/>
              </a:spcBef>
              <a:buFont typeface="Arial" pitchFamily="34" charset="0"/>
              <a:buChar char="•"/>
              <a:defRPr/>
            </a:pPr>
            <a:r>
              <a:rPr lang="en-US" sz="1400" dirty="0">
                <a:solidFill>
                  <a:srgbClr val="000000"/>
                </a:solidFill>
                <a:latin typeface="Arial"/>
                <a:ea typeface="ＭＳ Ｐゴシック"/>
                <a:cs typeface="Arial"/>
              </a:rPr>
              <a:t>RE forecasting</a:t>
            </a:r>
          </a:p>
          <a:p>
            <a:pPr marL="690563" lvl="1" indent="-257175" defTabSz="685800">
              <a:spcBef>
                <a:spcPts val="225"/>
              </a:spcBef>
              <a:buFont typeface="Arial" pitchFamily="34" charset="0"/>
              <a:buChar char="•"/>
              <a:defRPr/>
            </a:pPr>
            <a:r>
              <a:rPr lang="en-US" sz="1400" dirty="0">
                <a:solidFill>
                  <a:srgbClr val="000000"/>
                </a:solidFill>
                <a:latin typeface="Arial"/>
                <a:ea typeface="ＭＳ Ｐゴシック"/>
                <a:cs typeface="Arial"/>
              </a:rPr>
              <a:t>Demand response</a:t>
            </a:r>
          </a:p>
          <a:p>
            <a:pPr marL="690563" lvl="1" indent="-257175" defTabSz="685800">
              <a:spcBef>
                <a:spcPts val="225"/>
              </a:spcBef>
              <a:buFont typeface="Arial" pitchFamily="34" charset="0"/>
              <a:buChar char="•"/>
              <a:defRPr/>
            </a:pPr>
            <a:r>
              <a:rPr lang="en-US" sz="1400" dirty="0">
                <a:solidFill>
                  <a:srgbClr val="000000"/>
                </a:solidFill>
                <a:latin typeface="Arial"/>
                <a:ea typeface="ＭＳ Ｐゴシック"/>
                <a:cs typeface="Arial"/>
              </a:rPr>
              <a:t>Storage</a:t>
            </a:r>
          </a:p>
          <a:p>
            <a:pPr marL="690563" lvl="1" indent="-257175" defTabSz="685800">
              <a:spcBef>
                <a:spcPts val="225"/>
              </a:spcBef>
              <a:buFont typeface="Arial" pitchFamily="34" charset="0"/>
              <a:buChar char="•"/>
              <a:defRPr/>
            </a:pPr>
            <a:r>
              <a:rPr lang="en-US" sz="1400" dirty="0">
                <a:solidFill>
                  <a:srgbClr val="000000"/>
                </a:solidFill>
                <a:latin typeface="Arial"/>
                <a:ea typeface="ＭＳ Ｐゴシック"/>
                <a:cs typeface="Arial"/>
              </a:rPr>
              <a:t>Smart grids</a:t>
            </a:r>
          </a:p>
        </p:txBody>
      </p:sp>
      <p:sp>
        <p:nvSpPr>
          <p:cNvPr id="5" name="Rectangle 3154"/>
          <p:cNvSpPr>
            <a:spLocks noChangeArrowheads="1"/>
          </p:cNvSpPr>
          <p:nvPr/>
        </p:nvSpPr>
        <p:spPr bwMode="auto">
          <a:xfrm>
            <a:off x="3579664" y="4436337"/>
            <a:ext cx="4800600" cy="4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297656">
              <a:lnSpc>
                <a:spcPct val="90000"/>
              </a:lnSpc>
              <a:spcBef>
                <a:spcPct val="25000"/>
              </a:spcBef>
              <a:buClr>
                <a:srgbClr val="004880"/>
              </a:buClr>
              <a:tabLst>
                <a:tab pos="128588" algn="l"/>
              </a:tabLst>
              <a:defRPr/>
            </a:pPr>
            <a:r>
              <a:rPr lang="en-US" sz="1350" b="1" i="1" dirty="0">
                <a:solidFill>
                  <a:srgbClr val="00B0F0"/>
                </a:solidFill>
                <a:latin typeface="GE Inspira" pitchFamily="34" charset="0"/>
                <a:ea typeface="ＭＳ Ｐゴシック"/>
                <a:cs typeface="Arial"/>
              </a:rPr>
              <a:t>Tools are used together to assess the </a:t>
            </a:r>
            <a:r>
              <a:rPr lang="en-US" sz="1350" b="1" i="1" u="sng" dirty="0">
                <a:solidFill>
                  <a:srgbClr val="00B0F0"/>
                </a:solidFill>
                <a:latin typeface="GE Inspira" pitchFamily="34" charset="0"/>
                <a:ea typeface="ＭＳ Ｐゴシック"/>
                <a:cs typeface="Arial"/>
              </a:rPr>
              <a:t>challenges</a:t>
            </a:r>
            <a:r>
              <a:rPr lang="en-US" sz="1350" b="1" i="1" dirty="0">
                <a:solidFill>
                  <a:srgbClr val="00B0F0"/>
                </a:solidFill>
                <a:latin typeface="GE Inspira" pitchFamily="34" charset="0"/>
                <a:ea typeface="ＭＳ Ｐゴシック"/>
                <a:cs typeface="Arial"/>
              </a:rPr>
              <a:t> and provide information needed for advanced energy </a:t>
            </a:r>
            <a:r>
              <a:rPr lang="en-US" sz="1350" b="1" i="1" u="sng" dirty="0">
                <a:solidFill>
                  <a:srgbClr val="00B0F0"/>
                </a:solidFill>
                <a:latin typeface="GE Inspira" pitchFamily="34" charset="0"/>
                <a:ea typeface="ＭＳ Ｐゴシック"/>
                <a:cs typeface="Arial"/>
              </a:rPr>
              <a:t>solutions</a:t>
            </a:r>
          </a:p>
        </p:txBody>
      </p:sp>
    </p:spTree>
    <p:extLst>
      <p:ext uri="{BB962C8B-B14F-4D97-AF65-F5344CB8AC3E}">
        <p14:creationId xmlns:p14="http://schemas.microsoft.com/office/powerpoint/2010/main" val="237131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92911" y="100004"/>
            <a:ext cx="8315326" cy="771534"/>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200" b="1" i="1" spc="-113" dirty="0">
                <a:ln w="3175">
                  <a:noFill/>
                </a:ln>
                <a:effectLst>
                  <a:outerShdw blurRad="50800" dist="38100" dir="2700000" algn="tl" rotWithShape="0">
                    <a:prstClr val="black">
                      <a:alpha val="40000"/>
                    </a:prstClr>
                  </a:outerShdw>
                </a:effectLst>
                <a:ea typeface="+mn-ea"/>
                <a:cs typeface="Times New Roman" pitchFamily="18" charset="0"/>
              </a:rPr>
              <a:t>Maui Island</a:t>
            </a:r>
            <a:br>
              <a:rPr lang="en-US" sz="3200" b="1" i="1" spc="-113" dirty="0">
                <a:ln w="3175">
                  <a:noFill/>
                </a:ln>
                <a:effectLst>
                  <a:outerShdw blurRad="50800" dist="38100" dir="2700000" algn="tl" rotWithShape="0">
                    <a:prstClr val="black">
                      <a:alpha val="40000"/>
                    </a:prstClr>
                  </a:outerShdw>
                </a:effectLst>
                <a:ea typeface="+mn-ea"/>
                <a:cs typeface="Times New Roman" pitchFamily="18" charset="0"/>
              </a:rPr>
            </a:br>
            <a:r>
              <a:rPr lang="en-US" sz="1800" i="1" spc="-113" dirty="0">
                <a:ln w="3175">
                  <a:noFill/>
                </a:ln>
                <a:effectLst>
                  <a:outerShdw blurRad="50800" dist="38100" dir="2700000" algn="tl" rotWithShape="0">
                    <a:prstClr val="black">
                      <a:alpha val="40000"/>
                    </a:prstClr>
                  </a:outerShdw>
                </a:effectLst>
                <a:ea typeface="+mn-ea"/>
                <a:cs typeface="Times New Roman" pitchFamily="18" charset="0"/>
              </a:rPr>
              <a:t>Leading the way in combined Solar and Wind integration</a:t>
            </a:r>
            <a:endParaRPr lang="th-TH" sz="18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sp>
        <p:nvSpPr>
          <p:cNvPr id="6" name="TextBox 5"/>
          <p:cNvSpPr txBox="1"/>
          <p:nvPr/>
        </p:nvSpPr>
        <p:spPr>
          <a:xfrm>
            <a:off x="1396583" y="3543303"/>
            <a:ext cx="2235993" cy="1323439"/>
          </a:xfrm>
          <a:prstGeom prst="rect">
            <a:avLst/>
          </a:prstGeom>
          <a:noFill/>
          <a:ln>
            <a:solidFill>
              <a:srgbClr val="000000"/>
            </a:solidFill>
          </a:ln>
        </p:spPr>
        <p:txBody>
          <a:bodyPr wrap="square" rtlCol="0">
            <a:spAutoFit/>
          </a:bodyPr>
          <a:lstStyle/>
          <a:p>
            <a:pPr algn="ctr" defTabSz="685800" eaLnBrk="0" fontAlgn="base" hangingPunct="0">
              <a:spcBef>
                <a:spcPct val="0"/>
              </a:spcBef>
              <a:spcAft>
                <a:spcPct val="0"/>
              </a:spcAft>
            </a:pPr>
            <a:r>
              <a:rPr lang="en-US" sz="2000" b="1" dirty="0">
                <a:solidFill>
                  <a:srgbClr val="FF0000"/>
                </a:solidFill>
                <a:latin typeface="Arial" panose="020B0604020202020204" pitchFamily="34" charset="0"/>
                <a:ea typeface="ＭＳ Ｐゴシック" pitchFamily="34" charset="-128"/>
                <a:cs typeface="Arial" panose="020B0604020202020204" pitchFamily="34" charset="0"/>
              </a:rPr>
              <a:t>Installed PV &amp; Wind @ 137% of System Peak Demand</a:t>
            </a:r>
            <a:endParaRPr lang="th-TH" sz="2000" b="1" dirty="0">
              <a:solidFill>
                <a:srgbClr val="FF0000"/>
              </a:solidFill>
              <a:latin typeface="Arial" panose="020B0604020202020204" pitchFamily="34" charset="0"/>
              <a:ea typeface="ＭＳ Ｐゴシック" pitchFamily="34" charset="-128"/>
            </a:endParaRPr>
          </a:p>
        </p:txBody>
      </p:sp>
      <p:pic>
        <p:nvPicPr>
          <p:cNvPr id="7" name="Picture 6" descr="Map of Mauil depicting existing locations of wind and solar integrati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3690" y="871538"/>
            <a:ext cx="6340285" cy="4049540"/>
          </a:xfrm>
          <a:prstGeom prst="rect">
            <a:avLst/>
          </a:prstGeom>
        </p:spPr>
      </p:pic>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1902" y="1575279"/>
            <a:ext cx="1872678" cy="1609704"/>
          </a:xfrm>
          <a:prstGeom prst="rect">
            <a:avLst/>
          </a:prstGeom>
          <a:noFill/>
          <a:ln w="9525">
            <a:noFill/>
            <a:miter lim="800000"/>
            <a:headEnd/>
            <a:tailEnd/>
          </a:ln>
        </p:spPr>
      </p:pic>
      <p:sp>
        <p:nvSpPr>
          <p:cNvPr id="9" name="TextBox 8"/>
          <p:cNvSpPr txBox="1"/>
          <p:nvPr/>
        </p:nvSpPr>
        <p:spPr>
          <a:xfrm>
            <a:off x="867689" y="1084270"/>
            <a:ext cx="1421104" cy="507831"/>
          </a:xfrm>
          <a:prstGeom prst="rect">
            <a:avLst/>
          </a:prstGeom>
          <a:noFill/>
        </p:spPr>
        <p:txBody>
          <a:bodyPr wrap="square" rtlCol="0">
            <a:spAutoFit/>
          </a:bodyPr>
          <a:lstStyle/>
          <a:p>
            <a:pPr algn="ctr" defTabSz="342900">
              <a:defRPr/>
            </a:pPr>
            <a:r>
              <a:rPr lang="en-US" sz="1350" b="1" dirty="0">
                <a:solidFill>
                  <a:prstClr val="black"/>
                </a:solidFill>
                <a:latin typeface="Calibri"/>
                <a:ea typeface="ＭＳ Ｐゴシック" pitchFamily="34" charset="-128"/>
              </a:rPr>
              <a:t>68,000 Customers</a:t>
            </a:r>
          </a:p>
        </p:txBody>
      </p:sp>
    </p:spTree>
    <p:extLst>
      <p:ext uri="{BB962C8B-B14F-4D97-AF65-F5344CB8AC3E}">
        <p14:creationId xmlns:p14="http://schemas.microsoft.com/office/powerpoint/2010/main" val="12752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64334" y="158698"/>
            <a:ext cx="8487543" cy="672575"/>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200" b="1" i="1" spc="-113" dirty="0">
                <a:ln w="3175">
                  <a:noFill/>
                </a:ln>
                <a:effectLst>
                  <a:outerShdw blurRad="50800" dist="38100" dir="2700000" algn="tl" rotWithShape="0">
                    <a:prstClr val="black">
                      <a:alpha val="40000"/>
                    </a:prstClr>
                  </a:outerShdw>
                </a:effectLst>
                <a:ea typeface="+mn-ea"/>
                <a:cs typeface="Times New Roman" pitchFamily="18" charset="0"/>
              </a:rPr>
              <a:t>Solutions to Increase Wind Energy Delivered on Maui </a:t>
            </a:r>
            <a:endParaRPr lang="th-TH" sz="3200" b="1" i="1" spc="-113" dirty="0">
              <a:ln w="3175">
                <a:noFill/>
              </a:ln>
              <a:effectLst>
                <a:outerShdw blurRad="50800" dist="38100" dir="2700000" algn="tl" rotWithShape="0">
                  <a:prstClr val="black">
                    <a:alpha val="40000"/>
                  </a:prstClr>
                </a:outerShdw>
              </a:effectLst>
              <a:ea typeface="+mn-ea"/>
              <a:cs typeface="Times New Roman" pitchFamily="18" charset="0"/>
            </a:endParaRPr>
          </a:p>
        </p:txBody>
      </p:sp>
      <p:grpSp>
        <p:nvGrpSpPr>
          <p:cNvPr id="3" name="Group 2" descr="MECO Operations&#10;Include 10MW of BESS in Up Reserve&#10;Reduce Down Reserve of M14 &amp; M16 by 1.5MW&#10;Reduced Operation of K1 and K2&#10;50MW Up-Reserve Limit&#10;"/>
          <p:cNvGrpSpPr/>
          <p:nvPr/>
        </p:nvGrpSpPr>
        <p:grpSpPr>
          <a:xfrm>
            <a:off x="1522822" y="3102781"/>
            <a:ext cx="6631209" cy="1213865"/>
            <a:chOff x="1117632" y="4419600"/>
            <a:chExt cx="7659707" cy="1328082"/>
          </a:xfrm>
        </p:grpSpPr>
        <p:sp>
          <p:nvSpPr>
            <p:cNvPr id="4" name="Text Box 9" descr="BESS Function&#10;10MW / 20MWh&#10;Manual and AGC Dispatch&#10;Aggressive frequency Response&#10;Ramp Rate Limit within a limited SOC Range&#10;"/>
            <p:cNvSpPr txBox="1">
              <a:spLocks noChangeArrowheads="1"/>
            </p:cNvSpPr>
            <p:nvPr/>
          </p:nvSpPr>
          <p:spPr bwMode="auto">
            <a:xfrm>
              <a:off x="1117632" y="4434410"/>
              <a:ext cx="3408362" cy="131327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381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defRPr sz="1400">
                  <a:solidFill>
                    <a:srgbClr val="000000"/>
                  </a:solidFill>
                  <a:latin typeface="Verdana" panose="020B0604030504040204" pitchFamily="34" charset="0"/>
                  <a:ea typeface="ＭＳ Ｐゴシック" panose="020B0600070205080204" pitchFamily="34" charset="-128"/>
                </a:defRPr>
              </a:lvl1pPr>
              <a:lvl2pPr marL="742950" indent="-285750">
                <a:defRPr sz="1400">
                  <a:solidFill>
                    <a:srgbClr val="000000"/>
                  </a:solidFill>
                  <a:latin typeface="Verdana" panose="020B0604030504040204" pitchFamily="34" charset="0"/>
                  <a:ea typeface="ＭＳ Ｐゴシック" panose="020B0600070205080204" pitchFamily="34" charset="-128"/>
                </a:defRPr>
              </a:lvl2pPr>
              <a:lvl3pPr marL="1143000" indent="-228600">
                <a:defRPr sz="1400">
                  <a:solidFill>
                    <a:srgbClr val="000000"/>
                  </a:solidFill>
                  <a:latin typeface="Verdana" panose="020B0604030504040204" pitchFamily="34" charset="0"/>
                  <a:ea typeface="ＭＳ Ｐゴシック" panose="020B0600070205080204" pitchFamily="34" charset="-128"/>
                </a:defRPr>
              </a:lvl3pPr>
              <a:lvl4pPr marL="1600200" indent="-228600">
                <a:defRPr sz="1400">
                  <a:solidFill>
                    <a:srgbClr val="000000"/>
                  </a:solidFill>
                  <a:latin typeface="Verdana" panose="020B0604030504040204" pitchFamily="34" charset="0"/>
                  <a:ea typeface="ＭＳ Ｐゴシック" panose="020B0600070205080204" pitchFamily="34" charset="-128"/>
                </a:defRPr>
              </a:lvl4pPr>
              <a:lvl5pPr marL="2057400" indent="-228600">
                <a:defRPr sz="1400">
                  <a:solidFill>
                    <a:srgbClr val="000000"/>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50000"/>
                </a:spcBef>
                <a:spcAft>
                  <a:spcPct val="0"/>
                </a:spcAft>
                <a:defRPr sz="1400">
                  <a:solidFill>
                    <a:srgbClr val="000000"/>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50000"/>
                </a:spcBef>
                <a:spcAft>
                  <a:spcPct val="0"/>
                </a:spcAft>
                <a:defRPr sz="1400">
                  <a:solidFill>
                    <a:srgbClr val="000000"/>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50000"/>
                </a:spcBef>
                <a:spcAft>
                  <a:spcPct val="0"/>
                </a:spcAft>
                <a:defRPr sz="1400">
                  <a:solidFill>
                    <a:srgbClr val="000000"/>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50000"/>
                </a:spcBef>
                <a:spcAft>
                  <a:spcPct val="0"/>
                </a:spcAft>
                <a:defRPr sz="14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200" u="sng" dirty="0">
                  <a:latin typeface="Arial" panose="020B0604020202020204" pitchFamily="34" charset="0"/>
                </a:rPr>
                <a:t>BESS Function</a:t>
              </a:r>
            </a:p>
            <a:p>
              <a:pPr eaLnBrk="0" fontAlgn="base" hangingPunct="0">
                <a:spcBef>
                  <a:spcPct val="0"/>
                </a:spcBef>
                <a:spcAft>
                  <a:spcPct val="0"/>
                </a:spcAft>
                <a:buFontTx/>
                <a:buChar char="•"/>
              </a:pPr>
              <a:r>
                <a:rPr lang="en-US" altLang="en-US" sz="1200" dirty="0">
                  <a:latin typeface="Arial" panose="020B0604020202020204" pitchFamily="34" charset="0"/>
                </a:rPr>
                <a:t>10MW / 20MWh</a:t>
              </a:r>
            </a:p>
            <a:p>
              <a:pPr eaLnBrk="0" fontAlgn="base" hangingPunct="0">
                <a:spcBef>
                  <a:spcPct val="0"/>
                </a:spcBef>
                <a:spcAft>
                  <a:spcPct val="0"/>
                </a:spcAft>
                <a:buFontTx/>
                <a:buChar char="•"/>
              </a:pPr>
              <a:r>
                <a:rPr lang="en-US" altLang="en-US" sz="1200" dirty="0">
                  <a:latin typeface="Arial" panose="020B0604020202020204" pitchFamily="34" charset="0"/>
                </a:rPr>
                <a:t>Manual and AGC Dispatch</a:t>
              </a:r>
            </a:p>
            <a:p>
              <a:pPr eaLnBrk="0" fontAlgn="base" hangingPunct="0">
                <a:spcBef>
                  <a:spcPct val="0"/>
                </a:spcBef>
                <a:spcAft>
                  <a:spcPct val="0"/>
                </a:spcAft>
                <a:buFontTx/>
                <a:buChar char="•"/>
              </a:pPr>
              <a:r>
                <a:rPr lang="en-US" altLang="en-US" sz="1200" dirty="0">
                  <a:latin typeface="Arial" panose="020B0604020202020204" pitchFamily="34" charset="0"/>
                </a:rPr>
                <a:t>Aggressive frequency Response</a:t>
              </a:r>
            </a:p>
            <a:p>
              <a:pPr eaLnBrk="0" fontAlgn="base" hangingPunct="0">
                <a:spcBef>
                  <a:spcPct val="0"/>
                </a:spcBef>
                <a:spcAft>
                  <a:spcPct val="0"/>
                </a:spcAft>
                <a:buFontTx/>
                <a:buChar char="•"/>
              </a:pPr>
              <a:r>
                <a:rPr lang="en-US" altLang="en-US" sz="1200" dirty="0">
                  <a:latin typeface="Arial" panose="020B0604020202020204" pitchFamily="34" charset="0"/>
                </a:rPr>
                <a:t>Ramp Rate Limit within a limited SOC Range</a:t>
              </a:r>
            </a:p>
          </p:txBody>
        </p:sp>
        <p:sp>
          <p:nvSpPr>
            <p:cNvPr id="5" name="Text Box 10"/>
            <p:cNvSpPr txBox="1">
              <a:spLocks noChangeArrowheads="1"/>
            </p:cNvSpPr>
            <p:nvPr/>
          </p:nvSpPr>
          <p:spPr bwMode="auto">
            <a:xfrm>
              <a:off x="4835517" y="4419600"/>
              <a:ext cx="3941822" cy="131327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381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a:defRPr sz="1400">
                  <a:solidFill>
                    <a:srgbClr val="000000"/>
                  </a:solidFill>
                  <a:latin typeface="Verdana" panose="020B0604030504040204" pitchFamily="34" charset="0"/>
                  <a:ea typeface="ＭＳ Ｐゴシック" panose="020B0600070205080204" pitchFamily="34" charset="-128"/>
                </a:defRPr>
              </a:lvl1pPr>
              <a:lvl2pPr marL="742950" indent="-285750">
                <a:defRPr sz="1400">
                  <a:solidFill>
                    <a:srgbClr val="000000"/>
                  </a:solidFill>
                  <a:latin typeface="Verdana" panose="020B0604030504040204" pitchFamily="34" charset="0"/>
                  <a:ea typeface="ＭＳ Ｐゴシック" panose="020B0600070205080204" pitchFamily="34" charset="-128"/>
                </a:defRPr>
              </a:lvl2pPr>
              <a:lvl3pPr marL="1143000" indent="-228600">
                <a:defRPr sz="1400">
                  <a:solidFill>
                    <a:srgbClr val="000000"/>
                  </a:solidFill>
                  <a:latin typeface="Verdana" panose="020B0604030504040204" pitchFamily="34" charset="0"/>
                  <a:ea typeface="ＭＳ Ｐゴシック" panose="020B0600070205080204" pitchFamily="34" charset="-128"/>
                </a:defRPr>
              </a:lvl3pPr>
              <a:lvl4pPr marL="1600200" indent="-228600">
                <a:defRPr sz="1400">
                  <a:solidFill>
                    <a:srgbClr val="000000"/>
                  </a:solidFill>
                  <a:latin typeface="Verdana" panose="020B0604030504040204" pitchFamily="34" charset="0"/>
                  <a:ea typeface="ＭＳ Ｐゴシック" panose="020B0600070205080204" pitchFamily="34" charset="-128"/>
                </a:defRPr>
              </a:lvl4pPr>
              <a:lvl5pPr marL="2057400" indent="-228600">
                <a:defRPr sz="1400">
                  <a:solidFill>
                    <a:srgbClr val="000000"/>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50000"/>
                </a:spcBef>
                <a:spcAft>
                  <a:spcPct val="0"/>
                </a:spcAft>
                <a:defRPr sz="1400">
                  <a:solidFill>
                    <a:srgbClr val="000000"/>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50000"/>
                </a:spcBef>
                <a:spcAft>
                  <a:spcPct val="0"/>
                </a:spcAft>
                <a:defRPr sz="1400">
                  <a:solidFill>
                    <a:srgbClr val="000000"/>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50000"/>
                </a:spcBef>
                <a:spcAft>
                  <a:spcPct val="0"/>
                </a:spcAft>
                <a:defRPr sz="1400">
                  <a:solidFill>
                    <a:srgbClr val="000000"/>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50000"/>
                </a:spcBef>
                <a:spcAft>
                  <a:spcPct val="0"/>
                </a:spcAft>
                <a:defRPr sz="14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200" u="sng" dirty="0">
                  <a:latin typeface="Arial" panose="020B0604020202020204" pitchFamily="34" charset="0"/>
                </a:rPr>
                <a:t>MECO Operations</a:t>
              </a:r>
            </a:p>
            <a:p>
              <a:pPr eaLnBrk="0" fontAlgn="base" hangingPunct="0">
                <a:spcBef>
                  <a:spcPct val="0"/>
                </a:spcBef>
                <a:spcAft>
                  <a:spcPct val="0"/>
                </a:spcAft>
                <a:buFontTx/>
                <a:buChar char="•"/>
              </a:pPr>
              <a:r>
                <a:rPr lang="en-US" altLang="en-US" sz="1200" dirty="0">
                  <a:latin typeface="Arial" panose="020B0604020202020204" pitchFamily="34" charset="0"/>
                </a:rPr>
                <a:t>Include 10MW of BESS in Up Reserve</a:t>
              </a:r>
            </a:p>
            <a:p>
              <a:pPr eaLnBrk="0" fontAlgn="base" hangingPunct="0">
                <a:spcBef>
                  <a:spcPct val="0"/>
                </a:spcBef>
                <a:spcAft>
                  <a:spcPct val="0"/>
                </a:spcAft>
                <a:buFontTx/>
                <a:buChar char="•"/>
              </a:pPr>
              <a:r>
                <a:rPr lang="en-US" altLang="en-US" sz="1200" dirty="0">
                  <a:latin typeface="Arial" panose="020B0604020202020204" pitchFamily="34" charset="0"/>
                </a:rPr>
                <a:t>Reduce Down Reserve of M14 &amp; M16 by 1.5MW</a:t>
              </a:r>
            </a:p>
            <a:p>
              <a:pPr eaLnBrk="0" fontAlgn="base" hangingPunct="0">
                <a:spcBef>
                  <a:spcPct val="0"/>
                </a:spcBef>
                <a:spcAft>
                  <a:spcPct val="0"/>
                </a:spcAft>
                <a:buFontTx/>
                <a:buChar char="•"/>
              </a:pPr>
              <a:r>
                <a:rPr lang="en-US" altLang="en-US" sz="1200" dirty="0">
                  <a:latin typeface="Arial" panose="020B0604020202020204" pitchFamily="34" charset="0"/>
                </a:rPr>
                <a:t>Reduced Operation of K1 and K2</a:t>
              </a:r>
            </a:p>
            <a:p>
              <a:pPr eaLnBrk="0" fontAlgn="base" hangingPunct="0">
                <a:spcBef>
                  <a:spcPct val="0"/>
                </a:spcBef>
                <a:spcAft>
                  <a:spcPct val="0"/>
                </a:spcAft>
                <a:buFontTx/>
                <a:buChar char="•"/>
              </a:pPr>
              <a:r>
                <a:rPr lang="en-US" altLang="en-US" sz="1200" dirty="0">
                  <a:latin typeface="Arial" panose="020B0604020202020204" pitchFamily="34" charset="0"/>
                </a:rPr>
                <a:t>50MW Up-Reserve Limit</a:t>
              </a:r>
            </a:p>
          </p:txBody>
        </p:sp>
        <p:sp>
          <p:nvSpPr>
            <p:cNvPr id="6" name="Line 11"/>
            <p:cNvSpPr>
              <a:spLocks noChangeShapeType="1"/>
            </p:cNvSpPr>
            <p:nvPr/>
          </p:nvSpPr>
          <p:spPr bwMode="auto">
            <a:xfrm>
              <a:off x="2819400" y="4759258"/>
              <a:ext cx="2057400" cy="1"/>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a:solidFill>
                  <a:srgbClr val="000000"/>
                </a:solidFill>
                <a:latin typeface="Arial" pitchFamily="34" charset="0"/>
              </a:endParaRPr>
            </a:p>
          </p:txBody>
        </p:sp>
        <p:sp>
          <p:nvSpPr>
            <p:cNvPr id="7" name="Line 12"/>
            <p:cNvSpPr>
              <a:spLocks noChangeShapeType="1"/>
            </p:cNvSpPr>
            <p:nvPr/>
          </p:nvSpPr>
          <p:spPr bwMode="auto">
            <a:xfrm flipV="1">
              <a:off x="3631413" y="4817136"/>
              <a:ext cx="1219200" cy="15240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a:solidFill>
                  <a:srgbClr val="000000"/>
                </a:solidFill>
                <a:latin typeface="Arial" pitchFamily="34" charset="0"/>
              </a:endParaRPr>
            </a:p>
          </p:txBody>
        </p:sp>
        <p:sp>
          <p:nvSpPr>
            <p:cNvPr id="8" name="Line 13"/>
            <p:cNvSpPr>
              <a:spLocks noChangeShapeType="1"/>
            </p:cNvSpPr>
            <p:nvPr/>
          </p:nvSpPr>
          <p:spPr bwMode="auto">
            <a:xfrm flipV="1">
              <a:off x="3967595" y="4979592"/>
              <a:ext cx="874290" cy="14625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600">
                <a:solidFill>
                  <a:srgbClr val="000000"/>
                </a:solidFill>
                <a:latin typeface="Arial" pitchFamily="34" charset="0"/>
              </a:endParaRPr>
            </a:p>
          </p:txBody>
        </p:sp>
      </p:grpSp>
      <p:graphicFrame>
        <p:nvGraphicFramePr>
          <p:cNvPr id="9" name="Group 80"/>
          <p:cNvGraphicFramePr>
            <a:graphicFrameLocks noGrp="1"/>
          </p:cNvGraphicFramePr>
          <p:nvPr>
            <p:extLst>
              <p:ext uri="{D42A27DB-BD31-4B8C-83A1-F6EECF244321}">
                <p14:modId xmlns:p14="http://schemas.microsoft.com/office/powerpoint/2010/main" val="378706850"/>
              </p:ext>
            </p:extLst>
          </p:nvPr>
        </p:nvGraphicFramePr>
        <p:xfrm>
          <a:off x="1817592" y="1019674"/>
          <a:ext cx="5805211" cy="2005823"/>
        </p:xfrm>
        <a:graphic>
          <a:graphicData uri="http://schemas.openxmlformats.org/drawingml/2006/table">
            <a:tbl>
              <a:tblPr/>
              <a:tblGrid>
                <a:gridCol w="986776">
                  <a:extLst>
                    <a:ext uri="{9D8B030D-6E8A-4147-A177-3AD203B41FA5}">
                      <a16:colId xmlns:a16="http://schemas.microsoft.com/office/drawing/2014/main" val="20000"/>
                    </a:ext>
                  </a:extLst>
                </a:gridCol>
                <a:gridCol w="3620011">
                  <a:extLst>
                    <a:ext uri="{9D8B030D-6E8A-4147-A177-3AD203B41FA5}">
                      <a16:colId xmlns:a16="http://schemas.microsoft.com/office/drawing/2014/main" val="20001"/>
                    </a:ext>
                  </a:extLst>
                </a:gridCol>
                <a:gridCol w="1198424">
                  <a:extLst>
                    <a:ext uri="{9D8B030D-6E8A-4147-A177-3AD203B41FA5}">
                      <a16:colId xmlns:a16="http://schemas.microsoft.com/office/drawing/2014/main" val="20002"/>
                    </a:ext>
                  </a:extLst>
                </a:gridCol>
              </a:tblGrid>
              <a:tr h="752183">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Facility</a:t>
                      </a:r>
                      <a:endPar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Percent of available energy delivered</a:t>
                      </a:r>
                      <a:br>
                        <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rPr>
                      </a:br>
                      <a:r>
                        <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rPr>
                        <a:t>(% before / % after)</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increase in delivered energy</a:t>
                      </a:r>
                      <a:endPar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880">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Plant 1</a:t>
                      </a:r>
                      <a:endPar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97% / 99%</a:t>
                      </a:r>
                      <a:endPar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880">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Plant 2</a:t>
                      </a:r>
                      <a:endParaRPr kumimoji="0" lang="en-US" altLang="en-US"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72% / 84%</a:t>
                      </a:r>
                      <a:endPar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17%</a:t>
                      </a:r>
                      <a:endParaRPr kumimoji="0" lang="en-US" altLang="en-US" sz="1100" b="0" i="0" u="none" strike="noStrike" cap="none" normalizeH="0" baseline="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880">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Plant 3</a:t>
                      </a:r>
                      <a:endPar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27% / 45%</a:t>
                      </a:r>
                      <a:endParaRPr kumimoji="0" lang="en-US" altLang="en-US" sz="1100" b="0" i="0" u="none" strike="noStrike" cap="none" normalizeH="0" baseline="0" dirty="0">
                        <a:ln>
                          <a:noFill/>
                        </a:ln>
                        <a:solidFill>
                          <a:srgbClr val="00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115711"/>
                        </a:buClr>
                        <a:buFont typeface="Wingdings" panose="05000000000000000000" pitchFamily="2" charset="2"/>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68%</a:t>
                      </a:r>
                      <a:endParaRPr kumimoji="0" lang="en-US" altLang="en-US" sz="1100" b="1" i="0" u="none" strike="noStrike" cap="none" normalizeH="0" baseline="0" dirty="0">
                        <a:ln>
                          <a:noFill/>
                        </a:ln>
                        <a:solidFill>
                          <a:srgbClr val="FF0000"/>
                        </a:solidFill>
                        <a:effectLst/>
                        <a:latin typeface="Verdana" panose="020B0604030504040204" pitchFamily="34" charset="0"/>
                        <a:ea typeface="ＭＳ Ｐゴシック" panose="020B0600070205080204" pitchFamily="34" charset="-128"/>
                        <a:cs typeface="Arial" panose="020B0604020202020204" pitchFamily="34" charset="0"/>
                      </a:endParaRPr>
                    </a:p>
                  </a:txBody>
                  <a:tcPr marL="68580" marR="68580" marT="34290" marB="34290"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p:cNvSpPr txBox="1"/>
          <p:nvPr/>
        </p:nvSpPr>
        <p:spPr>
          <a:xfrm>
            <a:off x="2346791" y="4356009"/>
            <a:ext cx="4860882" cy="369332"/>
          </a:xfrm>
          <a:prstGeom prst="rect">
            <a:avLst/>
          </a:prstGeom>
          <a:noFill/>
          <a:ln>
            <a:solidFill>
              <a:schemeClr val="tx1"/>
            </a:solidFill>
          </a:ln>
        </p:spPr>
        <p:txBody>
          <a:bodyPr wrap="none" rtlCol="0">
            <a:spAutoFit/>
          </a:bodyPr>
          <a:lstStyle/>
          <a:p>
            <a:r>
              <a:rPr lang="en-US" dirty="0"/>
              <a:t>Result:  Reasonably priced bankable wind projects</a:t>
            </a:r>
            <a:endParaRPr lang="th-TH" dirty="0"/>
          </a:p>
        </p:txBody>
      </p:sp>
    </p:spTree>
    <p:extLst>
      <p:ext uri="{BB962C8B-B14F-4D97-AF65-F5344CB8AC3E}">
        <p14:creationId xmlns:p14="http://schemas.microsoft.com/office/powerpoint/2010/main" val="398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64334" y="75569"/>
            <a:ext cx="8487543" cy="831273"/>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200" b="1" i="1" dirty="0">
                <a:effectLst>
                  <a:outerShdw blurRad="38100" dist="38100" dir="2700000" algn="tl">
                    <a:srgbClr val="000000">
                      <a:alpha val="43137"/>
                    </a:srgbClr>
                  </a:outerShdw>
                </a:effectLst>
              </a:rPr>
              <a:t>O</a:t>
            </a:r>
            <a:r>
              <a:rPr lang="en-US" sz="3200" b="1" i="1" dirty="0">
                <a:effectLst>
                  <a:outerShdw blurRad="38100" dist="38100" dir="2700000" algn="tl">
                    <a:srgbClr val="000000">
                      <a:alpha val="43137"/>
                    </a:srgbClr>
                  </a:outerShdw>
                </a:effectLst>
                <a:cs typeface="Arial" charset="0"/>
              </a:rPr>
              <a:t>‘ahu Wind Integration Study (OWITS)</a:t>
            </a:r>
            <a:br>
              <a:rPr lang="en-US" sz="3200" b="1" i="1" dirty="0">
                <a:effectLst>
                  <a:outerShdw blurRad="38100" dist="38100" dir="2700000" algn="tl">
                    <a:srgbClr val="000000">
                      <a:alpha val="43137"/>
                    </a:srgbClr>
                  </a:outerShdw>
                </a:effectLst>
                <a:cs typeface="Arial" charset="0"/>
              </a:rPr>
            </a:br>
            <a:r>
              <a:rPr lang="en-US" sz="2400" b="1" i="1" dirty="0">
                <a:effectLst>
                  <a:outerShdw blurRad="38100" dist="38100" dir="2700000" algn="tl">
                    <a:srgbClr val="000000">
                      <a:alpha val="43137"/>
                    </a:srgbClr>
                  </a:outerShdw>
                </a:effectLst>
                <a:cs typeface="Arial" charset="0"/>
              </a:rPr>
              <a:t>Focus on High Penetration Wind Scenarios</a:t>
            </a:r>
            <a:endParaRPr lang="th-TH" sz="2400" b="1" i="1" spc="-113" dirty="0">
              <a:ln w="3175">
                <a:noFill/>
              </a:ln>
              <a:effectLst>
                <a:outerShdw blurRad="38100" dist="38100" dir="2700000" algn="tl">
                  <a:srgbClr val="000000">
                    <a:alpha val="43137"/>
                  </a:srgbClr>
                </a:outerShdw>
              </a:effectLst>
              <a:ea typeface="+mn-ea"/>
              <a:cs typeface="Times New Roman" pitchFamily="18" charset="0"/>
            </a:endParaRPr>
          </a:p>
        </p:txBody>
      </p:sp>
      <p:grpSp>
        <p:nvGrpSpPr>
          <p:cNvPr id="3" name="Group 7" descr="dotted line arrows pointing from molokai and lanai to o'ahu for sub-sea cables "/>
          <p:cNvGrpSpPr>
            <a:grpSpLocks/>
          </p:cNvGrpSpPr>
          <p:nvPr/>
        </p:nvGrpSpPr>
        <p:grpSpPr bwMode="auto">
          <a:xfrm>
            <a:off x="603942" y="1499119"/>
            <a:ext cx="2602686" cy="1934108"/>
            <a:chOff x="660" y="3030"/>
            <a:chExt cx="1864" cy="1367"/>
          </a:xfrm>
        </p:grpSpPr>
        <p:sp>
          <p:nvSpPr>
            <p:cNvPr id="4" name="Freeform 55"/>
            <p:cNvSpPr>
              <a:spLocks noChangeAspect="1"/>
            </p:cNvSpPr>
            <p:nvPr/>
          </p:nvSpPr>
          <p:spPr bwMode="auto">
            <a:xfrm>
              <a:off x="872" y="3038"/>
              <a:ext cx="418" cy="306"/>
            </a:xfrm>
            <a:custGeom>
              <a:avLst/>
              <a:gdLst>
                <a:gd name="T0" fmla="*/ 0 w 279"/>
                <a:gd name="T1" fmla="*/ 995148374 h 204"/>
                <a:gd name="T2" fmla="*/ 723752510 w 279"/>
                <a:gd name="T3" fmla="*/ 944115558 h 204"/>
                <a:gd name="T4" fmla="*/ 1015791214 w 279"/>
                <a:gd name="T5" fmla="*/ 510331047 h 204"/>
                <a:gd name="T6" fmla="*/ 1434809045 w 279"/>
                <a:gd name="T7" fmla="*/ 0 h 204"/>
                <a:gd name="T8" fmla="*/ 1752243344 w 279"/>
                <a:gd name="T9" fmla="*/ 369988977 h 204"/>
                <a:gd name="T10" fmla="*/ 1866523235 w 279"/>
                <a:gd name="T11" fmla="*/ 574121492 h 204"/>
                <a:gd name="T12" fmla="*/ 2120470367 w 279"/>
                <a:gd name="T13" fmla="*/ 803773392 h 204"/>
                <a:gd name="T14" fmla="*/ 2147483647 w 279"/>
                <a:gd name="T15" fmla="*/ 995148374 h 204"/>
                <a:gd name="T16" fmla="*/ 2147483647 w 279"/>
                <a:gd name="T17" fmla="*/ 1173762081 h 204"/>
                <a:gd name="T18" fmla="*/ 2147483647 w 279"/>
                <a:gd name="T19" fmla="*/ 1377894116 h 204"/>
                <a:gd name="T20" fmla="*/ 2147483647 w 279"/>
                <a:gd name="T21" fmla="*/ 1607546783 h 204"/>
                <a:gd name="T22" fmla="*/ 2147483647 w 279"/>
                <a:gd name="T23" fmla="*/ 1428927700 h 204"/>
                <a:gd name="T24" fmla="*/ 2147483647 w 279"/>
                <a:gd name="T25" fmla="*/ 1314104823 h 204"/>
                <a:gd name="T26" fmla="*/ 2147483647 w 279"/>
                <a:gd name="T27" fmla="*/ 1607546783 h 204"/>
                <a:gd name="T28" fmla="*/ 2147483647 w 279"/>
                <a:gd name="T29" fmla="*/ 1798917350 h 204"/>
                <a:gd name="T30" fmla="*/ 2147483647 w 279"/>
                <a:gd name="T31" fmla="*/ 2066844822 h 204"/>
                <a:gd name="T32" fmla="*/ 2147483647 w 279"/>
                <a:gd name="T33" fmla="*/ 2117876870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006192010 w 279"/>
                <a:gd name="T47" fmla="*/ 2147483647 h 204"/>
                <a:gd name="T48" fmla="*/ 1866523235 w 279"/>
                <a:gd name="T49" fmla="*/ 2147483647 h 204"/>
                <a:gd name="T50" fmla="*/ 1955400436 w 279"/>
                <a:gd name="T51" fmla="*/ 2015811237 h 204"/>
                <a:gd name="T52" fmla="*/ 1803036452 w 279"/>
                <a:gd name="T53" fmla="*/ 1926502080 h 204"/>
                <a:gd name="T54" fmla="*/ 1752243344 w 279"/>
                <a:gd name="T55" fmla="*/ 2066844822 h 204"/>
                <a:gd name="T56" fmla="*/ 1574478587 w 279"/>
                <a:gd name="T57" fmla="*/ 2066844822 h 204"/>
                <a:gd name="T58" fmla="*/ 1384018238 w 279"/>
                <a:gd name="T59" fmla="*/ 2066844822 h 204"/>
                <a:gd name="T60" fmla="*/ 1650666332 w 279"/>
                <a:gd name="T61" fmla="*/ 2147483647 h 204"/>
                <a:gd name="T62" fmla="*/ 1650666332 w 279"/>
                <a:gd name="T63" fmla="*/ 2147483647 h 204"/>
                <a:gd name="T64" fmla="*/ 1384018238 w 279"/>
                <a:gd name="T65" fmla="*/ 2147483647 h 204"/>
                <a:gd name="T66" fmla="*/ 952304431 w 279"/>
                <a:gd name="T67" fmla="*/ 2147483647 h 204"/>
                <a:gd name="T68" fmla="*/ 723752510 w 279"/>
                <a:gd name="T69" fmla="*/ 2066844822 h 204"/>
                <a:gd name="T70" fmla="*/ 482499820 w 279"/>
                <a:gd name="T71" fmla="*/ 1747883765 h 204"/>
                <a:gd name="T72" fmla="*/ 342830565 w 279"/>
                <a:gd name="T73" fmla="*/ 1607546783 h 204"/>
                <a:gd name="T74" fmla="*/ 342830565 w 279"/>
                <a:gd name="T75" fmla="*/ 1314104823 h 204"/>
                <a:gd name="T76" fmla="*/ 0 w 279"/>
                <a:gd name="T77" fmla="*/ 995148374 h 2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9"/>
                <a:gd name="T118" fmla="*/ 0 h 204"/>
                <a:gd name="T119" fmla="*/ 279 w 279"/>
                <a:gd name="T120" fmla="*/ 204 h 2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9" h="204">
                  <a:moveTo>
                    <a:pt x="0" y="78"/>
                  </a:moveTo>
                  <a:lnTo>
                    <a:pt x="57" y="74"/>
                  </a:lnTo>
                  <a:lnTo>
                    <a:pt x="80" y="40"/>
                  </a:lnTo>
                  <a:lnTo>
                    <a:pt x="113" y="0"/>
                  </a:lnTo>
                  <a:lnTo>
                    <a:pt x="138" y="29"/>
                  </a:lnTo>
                  <a:lnTo>
                    <a:pt x="147" y="45"/>
                  </a:lnTo>
                  <a:lnTo>
                    <a:pt x="167" y="63"/>
                  </a:lnTo>
                  <a:lnTo>
                    <a:pt x="187" y="78"/>
                  </a:lnTo>
                  <a:lnTo>
                    <a:pt x="176" y="92"/>
                  </a:lnTo>
                  <a:lnTo>
                    <a:pt x="197" y="108"/>
                  </a:lnTo>
                  <a:lnTo>
                    <a:pt x="216" y="126"/>
                  </a:lnTo>
                  <a:lnTo>
                    <a:pt x="221" y="112"/>
                  </a:lnTo>
                  <a:lnTo>
                    <a:pt x="236" y="103"/>
                  </a:lnTo>
                  <a:lnTo>
                    <a:pt x="236" y="126"/>
                  </a:lnTo>
                  <a:lnTo>
                    <a:pt x="250" y="141"/>
                  </a:lnTo>
                  <a:lnTo>
                    <a:pt x="269" y="162"/>
                  </a:lnTo>
                  <a:lnTo>
                    <a:pt x="279" y="166"/>
                  </a:lnTo>
                  <a:lnTo>
                    <a:pt x="264" y="190"/>
                  </a:lnTo>
                  <a:lnTo>
                    <a:pt x="250" y="184"/>
                  </a:lnTo>
                  <a:lnTo>
                    <a:pt x="234" y="184"/>
                  </a:lnTo>
                  <a:lnTo>
                    <a:pt x="221" y="204"/>
                  </a:lnTo>
                  <a:lnTo>
                    <a:pt x="187" y="186"/>
                  </a:lnTo>
                  <a:lnTo>
                    <a:pt x="176" y="175"/>
                  </a:lnTo>
                  <a:lnTo>
                    <a:pt x="158" y="186"/>
                  </a:lnTo>
                  <a:lnTo>
                    <a:pt x="147" y="175"/>
                  </a:lnTo>
                  <a:lnTo>
                    <a:pt x="154" y="158"/>
                  </a:lnTo>
                  <a:lnTo>
                    <a:pt x="142" y="151"/>
                  </a:lnTo>
                  <a:lnTo>
                    <a:pt x="138" y="162"/>
                  </a:lnTo>
                  <a:lnTo>
                    <a:pt x="124" y="162"/>
                  </a:lnTo>
                  <a:lnTo>
                    <a:pt x="109" y="162"/>
                  </a:lnTo>
                  <a:lnTo>
                    <a:pt x="130" y="170"/>
                  </a:lnTo>
                  <a:lnTo>
                    <a:pt x="130" y="184"/>
                  </a:lnTo>
                  <a:lnTo>
                    <a:pt x="109" y="195"/>
                  </a:lnTo>
                  <a:lnTo>
                    <a:pt x="75" y="186"/>
                  </a:lnTo>
                  <a:lnTo>
                    <a:pt x="57" y="162"/>
                  </a:lnTo>
                  <a:lnTo>
                    <a:pt x="38" y="137"/>
                  </a:lnTo>
                  <a:lnTo>
                    <a:pt x="27" y="126"/>
                  </a:lnTo>
                  <a:lnTo>
                    <a:pt x="27" y="103"/>
                  </a:lnTo>
                  <a:lnTo>
                    <a:pt x="0" y="78"/>
                  </a:lnTo>
                  <a:close/>
                </a:path>
              </a:pathLst>
            </a:custGeom>
            <a:solidFill>
              <a:srgbClr val="FF0000"/>
            </a:solidFill>
            <a:ln w="8001">
              <a:solidFill>
                <a:srgbClr val="FF0000"/>
              </a:solidFill>
              <a:round/>
              <a:headEnd/>
              <a:tailEnd/>
            </a:ln>
          </p:spPr>
          <p:txBody>
            <a:bodyPr/>
            <a:lstStyle/>
            <a:p>
              <a:pPr eaLnBrk="0" fontAlgn="base" hangingPunct="0">
                <a:spcBef>
                  <a:spcPct val="0"/>
                </a:spcBef>
                <a:spcAft>
                  <a:spcPct val="0"/>
                </a:spcAft>
              </a:pPr>
              <a:endParaRPr lang="en-US" sz="1350">
                <a:solidFill>
                  <a:srgbClr val="000000"/>
                </a:solidFill>
                <a:latin typeface="Arial" pitchFamily="34" charset="0"/>
              </a:endParaRPr>
            </a:p>
          </p:txBody>
        </p:sp>
        <p:sp>
          <p:nvSpPr>
            <p:cNvPr id="5" name="Freeform 56"/>
            <p:cNvSpPr>
              <a:spLocks noChangeAspect="1"/>
            </p:cNvSpPr>
            <p:nvPr/>
          </p:nvSpPr>
          <p:spPr bwMode="auto">
            <a:xfrm>
              <a:off x="1347" y="3715"/>
              <a:ext cx="394" cy="123"/>
            </a:xfrm>
            <a:custGeom>
              <a:avLst/>
              <a:gdLst>
                <a:gd name="T0" fmla="*/ 193331511 w 262"/>
                <a:gd name="T1" fmla="*/ 51032981 h 82"/>
                <a:gd name="T2" fmla="*/ 51553246 w 262"/>
                <a:gd name="T3" fmla="*/ 140342012 h 82"/>
                <a:gd name="T4" fmla="*/ 128885797 w 262"/>
                <a:gd name="T5" fmla="*/ 357231131 h 82"/>
                <a:gd name="T6" fmla="*/ 0 w 262"/>
                <a:gd name="T7" fmla="*/ 625152727 h 82"/>
                <a:gd name="T8" fmla="*/ 128885797 w 262"/>
                <a:gd name="T9" fmla="*/ 727218737 h 82"/>
                <a:gd name="T10" fmla="*/ 747540676 w 262"/>
                <a:gd name="T11" fmla="*/ 727218737 h 82"/>
                <a:gd name="T12" fmla="*/ 1185751627 w 262"/>
                <a:gd name="T13" fmla="*/ 625152727 h 82"/>
                <a:gd name="T14" fmla="*/ 1765740530 w 262"/>
                <a:gd name="T15" fmla="*/ 727218737 h 82"/>
                <a:gd name="T16" fmla="*/ 2139511542 w 262"/>
                <a:gd name="T17" fmla="*/ 995140622 h 82"/>
                <a:gd name="T18" fmla="*/ 2147483647 w 262"/>
                <a:gd name="T19" fmla="*/ 1046174203 h 82"/>
                <a:gd name="T20" fmla="*/ 2147483647 w 262"/>
                <a:gd name="T21" fmla="*/ 867561277 h 82"/>
                <a:gd name="T22" fmla="*/ 2147483647 w 262"/>
                <a:gd name="T23" fmla="*/ 548600436 h 82"/>
                <a:gd name="T24" fmla="*/ 2147483647 w 262"/>
                <a:gd name="T25" fmla="*/ 306198126 h 82"/>
                <a:gd name="T26" fmla="*/ 2147483647 w 262"/>
                <a:gd name="T27" fmla="*/ 140342012 h 82"/>
                <a:gd name="T28" fmla="*/ 2147483647 w 262"/>
                <a:gd name="T29" fmla="*/ 191375113 h 82"/>
                <a:gd name="T30" fmla="*/ 2147483647 w 262"/>
                <a:gd name="T31" fmla="*/ 255164929 h 82"/>
                <a:gd name="T32" fmla="*/ 2147483647 w 262"/>
                <a:gd name="T33" fmla="*/ 76546844 h 82"/>
                <a:gd name="T34" fmla="*/ 2139511542 w 262"/>
                <a:gd name="T35" fmla="*/ 306198126 h 82"/>
                <a:gd name="T36" fmla="*/ 1817299719 w 262"/>
                <a:gd name="T37" fmla="*/ 0 h 82"/>
                <a:gd name="T38" fmla="*/ 1443528323 w 262"/>
                <a:gd name="T39" fmla="*/ 51032981 h 82"/>
                <a:gd name="T40" fmla="*/ 1056865974 w 262"/>
                <a:gd name="T41" fmla="*/ 191375113 h 82"/>
                <a:gd name="T42" fmla="*/ 425323464 w 262"/>
                <a:gd name="T43" fmla="*/ 76546844 h 82"/>
                <a:gd name="T44" fmla="*/ 193331511 w 262"/>
                <a:gd name="T45" fmla="*/ 51032981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2"/>
                <a:gd name="T70" fmla="*/ 0 h 82"/>
                <a:gd name="T71" fmla="*/ 262 w 262"/>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2" h="82">
                  <a:moveTo>
                    <a:pt x="15" y="4"/>
                  </a:moveTo>
                  <a:lnTo>
                    <a:pt x="4" y="11"/>
                  </a:lnTo>
                  <a:lnTo>
                    <a:pt x="10" y="28"/>
                  </a:lnTo>
                  <a:lnTo>
                    <a:pt x="0" y="49"/>
                  </a:lnTo>
                  <a:lnTo>
                    <a:pt x="10" y="57"/>
                  </a:lnTo>
                  <a:lnTo>
                    <a:pt x="58" y="57"/>
                  </a:lnTo>
                  <a:lnTo>
                    <a:pt x="92" y="49"/>
                  </a:lnTo>
                  <a:lnTo>
                    <a:pt x="137" y="57"/>
                  </a:lnTo>
                  <a:lnTo>
                    <a:pt x="166" y="78"/>
                  </a:lnTo>
                  <a:lnTo>
                    <a:pt x="194" y="82"/>
                  </a:lnTo>
                  <a:lnTo>
                    <a:pt x="241" y="68"/>
                  </a:lnTo>
                  <a:lnTo>
                    <a:pt x="262" y="43"/>
                  </a:lnTo>
                  <a:lnTo>
                    <a:pt x="248" y="24"/>
                  </a:lnTo>
                  <a:lnTo>
                    <a:pt x="241" y="11"/>
                  </a:lnTo>
                  <a:lnTo>
                    <a:pt x="212" y="15"/>
                  </a:lnTo>
                  <a:lnTo>
                    <a:pt x="194" y="20"/>
                  </a:lnTo>
                  <a:lnTo>
                    <a:pt x="184" y="6"/>
                  </a:lnTo>
                  <a:lnTo>
                    <a:pt x="166" y="24"/>
                  </a:lnTo>
                  <a:lnTo>
                    <a:pt x="141" y="0"/>
                  </a:lnTo>
                  <a:lnTo>
                    <a:pt x="112" y="4"/>
                  </a:lnTo>
                  <a:lnTo>
                    <a:pt x="82" y="15"/>
                  </a:lnTo>
                  <a:lnTo>
                    <a:pt x="33" y="6"/>
                  </a:lnTo>
                  <a:lnTo>
                    <a:pt x="15" y="4"/>
                  </a:lnTo>
                  <a:close/>
                </a:path>
              </a:pathLst>
            </a:custGeom>
            <a:solidFill>
              <a:srgbClr val="FF0000"/>
            </a:solidFill>
            <a:ln w="8001">
              <a:solidFill>
                <a:srgbClr val="FF0000"/>
              </a:solidFill>
              <a:round/>
              <a:headEnd/>
              <a:tailEnd/>
            </a:ln>
          </p:spPr>
          <p:txBody>
            <a:bodyPr/>
            <a:lstStyle/>
            <a:p>
              <a:pPr eaLnBrk="0" fontAlgn="base" hangingPunct="0">
                <a:spcBef>
                  <a:spcPct val="0"/>
                </a:spcBef>
                <a:spcAft>
                  <a:spcPct val="0"/>
                </a:spcAft>
              </a:pPr>
              <a:endParaRPr lang="en-US" sz="1350">
                <a:solidFill>
                  <a:srgbClr val="000000"/>
                </a:solidFill>
                <a:latin typeface="Arial" pitchFamily="34" charset="0"/>
              </a:endParaRPr>
            </a:p>
          </p:txBody>
        </p:sp>
        <p:sp>
          <p:nvSpPr>
            <p:cNvPr id="6" name="Freeform 57"/>
            <p:cNvSpPr>
              <a:spLocks noChangeAspect="1"/>
            </p:cNvSpPr>
            <p:nvPr/>
          </p:nvSpPr>
          <p:spPr bwMode="auto">
            <a:xfrm>
              <a:off x="1491" y="3939"/>
              <a:ext cx="142" cy="147"/>
            </a:xfrm>
            <a:custGeom>
              <a:avLst/>
              <a:gdLst>
                <a:gd name="T0" fmla="*/ 144367619 w 94"/>
                <a:gd name="T1" fmla="*/ 0 h 98"/>
                <a:gd name="T2" fmla="*/ 196860857 w 94"/>
                <a:gd name="T3" fmla="*/ 0 h 98"/>
                <a:gd name="T4" fmla="*/ 262483108 w 94"/>
                <a:gd name="T5" fmla="*/ 0 h 98"/>
                <a:gd name="T6" fmla="*/ 328099607 w 94"/>
                <a:gd name="T7" fmla="*/ 0 h 98"/>
                <a:gd name="T8" fmla="*/ 380598452 w 94"/>
                <a:gd name="T9" fmla="*/ 0 h 98"/>
                <a:gd name="T10" fmla="*/ 1023680109 w 94"/>
                <a:gd name="T11" fmla="*/ 191375220 h 98"/>
                <a:gd name="T12" fmla="*/ 1233664662 w 94"/>
                <a:gd name="T13" fmla="*/ 752733270 h 98"/>
                <a:gd name="T14" fmla="*/ 1023680109 w 94"/>
                <a:gd name="T15" fmla="*/ 1173759762 h 98"/>
                <a:gd name="T16" fmla="*/ 643081560 w 94"/>
                <a:gd name="T17" fmla="*/ 1250307067 h 98"/>
                <a:gd name="T18" fmla="*/ 406845071 w 94"/>
                <a:gd name="T19" fmla="*/ 893075050 h 98"/>
                <a:gd name="T20" fmla="*/ 406845071 w 94"/>
                <a:gd name="T21" fmla="*/ 574120333 h 98"/>
                <a:gd name="T22" fmla="*/ 144367619 w 94"/>
                <a:gd name="T23" fmla="*/ 318955005 h 98"/>
                <a:gd name="T24" fmla="*/ 0 w 94"/>
                <a:gd name="T25" fmla="*/ 140342116 h 98"/>
                <a:gd name="T26" fmla="*/ 144367619 w 94"/>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98"/>
                <a:gd name="T44" fmla="*/ 94 w 94"/>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98">
                  <a:moveTo>
                    <a:pt x="11" y="0"/>
                  </a:moveTo>
                  <a:lnTo>
                    <a:pt x="15" y="0"/>
                  </a:lnTo>
                  <a:lnTo>
                    <a:pt x="20" y="0"/>
                  </a:lnTo>
                  <a:lnTo>
                    <a:pt x="25" y="0"/>
                  </a:lnTo>
                  <a:lnTo>
                    <a:pt x="29" y="0"/>
                  </a:lnTo>
                  <a:lnTo>
                    <a:pt x="78" y="15"/>
                  </a:lnTo>
                  <a:lnTo>
                    <a:pt x="94" y="59"/>
                  </a:lnTo>
                  <a:lnTo>
                    <a:pt x="78" y="92"/>
                  </a:lnTo>
                  <a:lnTo>
                    <a:pt x="49" y="98"/>
                  </a:lnTo>
                  <a:lnTo>
                    <a:pt x="31" y="70"/>
                  </a:lnTo>
                  <a:lnTo>
                    <a:pt x="31" y="45"/>
                  </a:lnTo>
                  <a:lnTo>
                    <a:pt x="11" y="25"/>
                  </a:lnTo>
                  <a:lnTo>
                    <a:pt x="0" y="11"/>
                  </a:lnTo>
                  <a:lnTo>
                    <a:pt x="11" y="0"/>
                  </a:lnTo>
                  <a:close/>
                </a:path>
              </a:pathLst>
            </a:custGeom>
            <a:solidFill>
              <a:srgbClr val="FF0000"/>
            </a:solidFill>
            <a:ln w="8001">
              <a:solidFill>
                <a:srgbClr val="FF0000"/>
              </a:solidFill>
              <a:round/>
              <a:headEnd/>
              <a:tailEnd/>
            </a:ln>
          </p:spPr>
          <p:txBody>
            <a:bodyPr/>
            <a:lstStyle/>
            <a:p>
              <a:pPr eaLnBrk="0" fontAlgn="base" hangingPunct="0">
                <a:spcBef>
                  <a:spcPct val="0"/>
                </a:spcBef>
                <a:spcAft>
                  <a:spcPct val="0"/>
                </a:spcAft>
              </a:pPr>
              <a:endParaRPr lang="en-US" sz="1350">
                <a:solidFill>
                  <a:srgbClr val="000000"/>
                </a:solidFill>
                <a:latin typeface="Arial" pitchFamily="34" charset="0"/>
              </a:endParaRPr>
            </a:p>
          </p:txBody>
        </p:sp>
        <p:sp>
          <p:nvSpPr>
            <p:cNvPr id="7" name="Freeform 58"/>
            <p:cNvSpPr>
              <a:spLocks noChangeAspect="1"/>
            </p:cNvSpPr>
            <p:nvPr/>
          </p:nvSpPr>
          <p:spPr bwMode="auto">
            <a:xfrm>
              <a:off x="1098" y="3301"/>
              <a:ext cx="399" cy="657"/>
            </a:xfrm>
            <a:custGeom>
              <a:avLst/>
              <a:gdLst>
                <a:gd name="T0" fmla="*/ 2147483647 w 266"/>
                <a:gd name="T1" fmla="*/ 2147483647 h 438"/>
                <a:gd name="T2" fmla="*/ 2147483647 w 266"/>
                <a:gd name="T3" fmla="*/ 2147483647 h 438"/>
                <a:gd name="T4" fmla="*/ 778254555 w 266"/>
                <a:gd name="T5" fmla="*/ 2147483647 h 438"/>
                <a:gd name="T6" fmla="*/ 0 w 266"/>
                <a:gd name="T7" fmla="*/ 0 h 438"/>
                <a:gd name="T8" fmla="*/ 0 60000 65536"/>
                <a:gd name="T9" fmla="*/ 0 60000 65536"/>
                <a:gd name="T10" fmla="*/ 0 60000 65536"/>
                <a:gd name="T11" fmla="*/ 0 60000 65536"/>
                <a:gd name="T12" fmla="*/ 0 w 266"/>
                <a:gd name="T13" fmla="*/ 0 h 438"/>
                <a:gd name="T14" fmla="*/ 266 w 266"/>
                <a:gd name="T15" fmla="*/ 438 h 438"/>
              </a:gdLst>
              <a:ahLst/>
              <a:cxnLst>
                <a:cxn ang="T8">
                  <a:pos x="T0" y="T1"/>
                </a:cxn>
                <a:cxn ang="T9">
                  <a:pos x="T2" y="T3"/>
                </a:cxn>
                <a:cxn ang="T10">
                  <a:pos x="T4" y="T5"/>
                </a:cxn>
                <a:cxn ang="T11">
                  <a:pos x="T6" y="T7"/>
                </a:cxn>
              </a:cxnLst>
              <a:rect l="T12" t="T13" r="T14" b="T15"/>
              <a:pathLst>
                <a:path w="266" h="438">
                  <a:moveTo>
                    <a:pt x="263" y="429"/>
                  </a:moveTo>
                  <a:cubicBezTo>
                    <a:pt x="264" y="433"/>
                    <a:pt x="266" y="438"/>
                    <a:pt x="232" y="414"/>
                  </a:cubicBezTo>
                  <a:cubicBezTo>
                    <a:pt x="198" y="390"/>
                    <a:pt x="100" y="352"/>
                    <a:pt x="61" y="283"/>
                  </a:cubicBezTo>
                  <a:cubicBezTo>
                    <a:pt x="22" y="214"/>
                    <a:pt x="11" y="107"/>
                    <a:pt x="0" y="0"/>
                  </a:cubicBezTo>
                </a:path>
              </a:pathLst>
            </a:custGeom>
            <a:noFill/>
            <a:ln w="19050">
              <a:solidFill>
                <a:srgbClr val="000000"/>
              </a:solidFill>
              <a:prstDash val="sysDot"/>
              <a:round/>
              <a:headEnd/>
              <a:tailEnd type="triangle" w="med" len="med"/>
            </a:ln>
          </p:spPr>
          <p:txBody>
            <a:bodyPr lIns="0" rIns="0"/>
            <a:lstStyle/>
            <a:p>
              <a:pPr eaLnBrk="0" fontAlgn="base" hangingPunct="0">
                <a:spcBef>
                  <a:spcPct val="0"/>
                </a:spcBef>
                <a:spcAft>
                  <a:spcPct val="0"/>
                </a:spcAft>
              </a:pPr>
              <a:endParaRPr lang="en-US" sz="1350">
                <a:solidFill>
                  <a:srgbClr val="000000"/>
                </a:solidFill>
                <a:latin typeface="Arial" pitchFamily="34" charset="0"/>
              </a:endParaRPr>
            </a:p>
          </p:txBody>
        </p:sp>
        <p:sp>
          <p:nvSpPr>
            <p:cNvPr id="8" name="Freeform 59"/>
            <p:cNvSpPr>
              <a:spLocks noChangeAspect="1"/>
            </p:cNvSpPr>
            <p:nvPr/>
          </p:nvSpPr>
          <p:spPr bwMode="auto">
            <a:xfrm>
              <a:off x="1238" y="3335"/>
              <a:ext cx="148" cy="375"/>
            </a:xfrm>
            <a:custGeom>
              <a:avLst/>
              <a:gdLst>
                <a:gd name="T0" fmla="*/ 372982758 w 148"/>
                <a:gd name="T1" fmla="*/ 945056204 h 375"/>
                <a:gd name="T2" fmla="*/ 120967406 w 148"/>
                <a:gd name="T3" fmla="*/ 423385590 h 375"/>
                <a:gd name="T4" fmla="*/ 0 w 148"/>
                <a:gd name="T5" fmla="*/ 0 h 375"/>
                <a:gd name="T6" fmla="*/ 0 60000 65536"/>
                <a:gd name="T7" fmla="*/ 0 60000 65536"/>
                <a:gd name="T8" fmla="*/ 0 60000 65536"/>
                <a:gd name="T9" fmla="*/ 0 w 148"/>
                <a:gd name="T10" fmla="*/ 0 h 375"/>
                <a:gd name="T11" fmla="*/ 148 w 148"/>
                <a:gd name="T12" fmla="*/ 375 h 375"/>
              </a:gdLst>
              <a:ahLst/>
              <a:cxnLst>
                <a:cxn ang="T6">
                  <a:pos x="T0" y="T1"/>
                </a:cxn>
                <a:cxn ang="T7">
                  <a:pos x="T2" y="T3"/>
                </a:cxn>
                <a:cxn ang="T8">
                  <a:pos x="T4" y="T5"/>
                </a:cxn>
              </a:cxnLst>
              <a:rect l="T9" t="T10" r="T11" b="T12"/>
              <a:pathLst>
                <a:path w="148" h="375">
                  <a:moveTo>
                    <a:pt x="148" y="375"/>
                  </a:moveTo>
                  <a:cubicBezTo>
                    <a:pt x="131" y="341"/>
                    <a:pt x="73" y="230"/>
                    <a:pt x="48" y="168"/>
                  </a:cubicBezTo>
                  <a:cubicBezTo>
                    <a:pt x="23" y="106"/>
                    <a:pt x="10" y="35"/>
                    <a:pt x="0" y="0"/>
                  </a:cubicBezTo>
                </a:path>
              </a:pathLst>
            </a:custGeom>
            <a:noFill/>
            <a:ln w="19050">
              <a:solidFill>
                <a:srgbClr val="000000"/>
              </a:solidFill>
              <a:prstDash val="sysDot"/>
              <a:round/>
              <a:headEnd/>
              <a:tailEnd type="triangle" w="med" len="med"/>
            </a:ln>
          </p:spPr>
          <p:txBody>
            <a:bodyPr lIns="0" rIns="0"/>
            <a:lstStyle/>
            <a:p>
              <a:pPr eaLnBrk="0" fontAlgn="base" hangingPunct="0">
                <a:spcBef>
                  <a:spcPct val="0"/>
                </a:spcBef>
                <a:spcAft>
                  <a:spcPct val="0"/>
                </a:spcAft>
              </a:pPr>
              <a:endParaRPr lang="en-US" sz="1350">
                <a:solidFill>
                  <a:srgbClr val="000000"/>
                </a:solidFill>
                <a:latin typeface="Arial" pitchFamily="34" charset="0"/>
              </a:endParaRPr>
            </a:p>
          </p:txBody>
        </p:sp>
        <p:sp>
          <p:nvSpPr>
            <p:cNvPr id="9" name="Rectangle 61"/>
            <p:cNvSpPr>
              <a:spLocks noChangeAspect="1" noChangeArrowheads="1"/>
            </p:cNvSpPr>
            <p:nvPr/>
          </p:nvSpPr>
          <p:spPr bwMode="auto">
            <a:xfrm>
              <a:off x="778" y="3912"/>
              <a:ext cx="979" cy="485"/>
            </a:xfrm>
            <a:prstGeom prst="rect">
              <a:avLst/>
            </a:prstGeom>
            <a:noFill/>
            <a:ln w="9525">
              <a:noFill/>
              <a:miter lim="800000"/>
              <a:headEnd/>
              <a:tailEnd/>
            </a:ln>
          </p:spPr>
          <p:txBody>
            <a:bodyPr lIns="0" rIns="0">
              <a:spAutoFit/>
            </a:bodyPr>
            <a:lstStyle/>
            <a:p>
              <a:pPr eaLnBrk="0" fontAlgn="base" hangingPunct="0">
                <a:spcBef>
                  <a:spcPct val="0"/>
                </a:spcBef>
                <a:spcAft>
                  <a:spcPct val="0"/>
                </a:spcAft>
              </a:pPr>
              <a:r>
                <a:rPr lang="en-US" sz="1050" b="1" u="sng" dirty="0">
                  <a:solidFill>
                    <a:srgbClr val="FD1E0D"/>
                  </a:solidFill>
                  <a:latin typeface="GE Inspira Pitch"/>
                </a:rPr>
                <a:t>Lanai</a:t>
              </a:r>
            </a:p>
            <a:p>
              <a:pPr eaLnBrk="0" fontAlgn="base" hangingPunct="0">
                <a:spcBef>
                  <a:spcPct val="0"/>
                </a:spcBef>
                <a:spcAft>
                  <a:spcPct val="0"/>
                </a:spcAft>
              </a:pPr>
              <a:r>
                <a:rPr lang="en-US" sz="1050" b="1" dirty="0">
                  <a:solidFill>
                    <a:srgbClr val="FD1E0D"/>
                  </a:solidFill>
                  <a:latin typeface="GE Inspira Pitch"/>
                </a:rPr>
                <a:t>+200MW new Wind</a:t>
              </a:r>
            </a:p>
          </p:txBody>
        </p:sp>
        <p:sp>
          <p:nvSpPr>
            <p:cNvPr id="10" name="Rectangle 62"/>
            <p:cNvSpPr>
              <a:spLocks noChangeAspect="1" noChangeArrowheads="1"/>
            </p:cNvSpPr>
            <p:nvPr/>
          </p:nvSpPr>
          <p:spPr bwMode="auto">
            <a:xfrm>
              <a:off x="660" y="3418"/>
              <a:ext cx="630" cy="485"/>
            </a:xfrm>
            <a:prstGeom prst="rect">
              <a:avLst/>
            </a:prstGeom>
            <a:noFill/>
            <a:ln w="9525">
              <a:noFill/>
              <a:miter lim="800000"/>
              <a:headEnd/>
              <a:tailEnd/>
            </a:ln>
          </p:spPr>
          <p:txBody>
            <a:bodyPr lIns="0" rIns="0">
              <a:spAutoFit/>
            </a:bodyPr>
            <a:lstStyle/>
            <a:p>
              <a:pPr eaLnBrk="0" fontAlgn="base" hangingPunct="0">
                <a:spcBef>
                  <a:spcPct val="0"/>
                </a:spcBef>
                <a:spcAft>
                  <a:spcPct val="0"/>
                </a:spcAft>
              </a:pPr>
              <a:r>
                <a:rPr lang="en-US" sz="1050" b="1">
                  <a:solidFill>
                    <a:srgbClr val="000000"/>
                  </a:solidFill>
                  <a:latin typeface="GE Inspira Pitch"/>
                </a:rPr>
                <a:t>sub-sea cables</a:t>
              </a:r>
            </a:p>
            <a:p>
              <a:pPr algn="ctr" eaLnBrk="0" fontAlgn="base" hangingPunct="0">
                <a:spcBef>
                  <a:spcPct val="0"/>
                </a:spcBef>
                <a:spcAft>
                  <a:spcPct val="0"/>
                </a:spcAft>
              </a:pPr>
              <a:endParaRPr lang="en-US" sz="1050" b="1">
                <a:solidFill>
                  <a:srgbClr val="000000"/>
                </a:solidFill>
                <a:latin typeface="GE Inspira Pitch"/>
              </a:endParaRPr>
            </a:p>
          </p:txBody>
        </p:sp>
        <p:sp>
          <p:nvSpPr>
            <p:cNvPr id="11" name="Rectangle 63"/>
            <p:cNvSpPr>
              <a:spLocks noChangeAspect="1" noChangeArrowheads="1"/>
            </p:cNvSpPr>
            <p:nvPr/>
          </p:nvSpPr>
          <p:spPr bwMode="auto">
            <a:xfrm>
              <a:off x="1460" y="3424"/>
              <a:ext cx="1064" cy="349"/>
            </a:xfrm>
            <a:prstGeom prst="rect">
              <a:avLst/>
            </a:prstGeom>
            <a:noFill/>
            <a:ln w="9525">
              <a:noFill/>
              <a:miter lim="800000"/>
              <a:headEnd/>
              <a:tailEnd/>
            </a:ln>
          </p:spPr>
          <p:txBody>
            <a:bodyPr lIns="0" rIns="0">
              <a:spAutoFit/>
            </a:bodyPr>
            <a:lstStyle/>
            <a:p>
              <a:pPr eaLnBrk="0" fontAlgn="base" hangingPunct="0">
                <a:spcBef>
                  <a:spcPct val="0"/>
                </a:spcBef>
                <a:spcAft>
                  <a:spcPct val="0"/>
                </a:spcAft>
              </a:pPr>
              <a:r>
                <a:rPr lang="en-US" sz="1050" b="1" u="sng">
                  <a:solidFill>
                    <a:srgbClr val="FD1E0D"/>
                  </a:solidFill>
                  <a:latin typeface="GE Inspira Pitch"/>
                </a:rPr>
                <a:t>Molokai</a:t>
              </a:r>
              <a:br>
                <a:rPr lang="en-US" sz="1050" b="1">
                  <a:solidFill>
                    <a:srgbClr val="FD1E0D"/>
                  </a:solidFill>
                  <a:latin typeface="GE Inspira Pitch"/>
                </a:rPr>
              </a:br>
              <a:r>
                <a:rPr lang="en-US" sz="1050" b="1">
                  <a:solidFill>
                    <a:srgbClr val="FD1E0D"/>
                  </a:solidFill>
                  <a:latin typeface="GE Inspira Pitch"/>
                </a:rPr>
                <a:t>+200MW new Wind</a:t>
              </a:r>
            </a:p>
          </p:txBody>
        </p:sp>
        <p:sp>
          <p:nvSpPr>
            <p:cNvPr id="12" name="Rectangle 66"/>
            <p:cNvSpPr>
              <a:spLocks noChangeArrowheads="1"/>
            </p:cNvSpPr>
            <p:nvPr/>
          </p:nvSpPr>
          <p:spPr bwMode="auto">
            <a:xfrm>
              <a:off x="1014" y="3030"/>
              <a:ext cx="1444" cy="349"/>
            </a:xfrm>
            <a:prstGeom prst="rect">
              <a:avLst/>
            </a:prstGeom>
            <a:noFill/>
            <a:ln w="9525">
              <a:noFill/>
              <a:miter lim="800000"/>
              <a:headEnd/>
              <a:tailEnd/>
            </a:ln>
          </p:spPr>
          <p:txBody>
            <a:bodyPr lIns="0" rIns="0">
              <a:spAutoFit/>
            </a:bodyPr>
            <a:lstStyle/>
            <a:p>
              <a:pPr algn="ctr" eaLnBrk="0" fontAlgn="base" hangingPunct="0">
                <a:spcBef>
                  <a:spcPct val="0"/>
                </a:spcBef>
                <a:spcAft>
                  <a:spcPct val="0"/>
                </a:spcAft>
              </a:pPr>
              <a:r>
                <a:rPr lang="en-US" sz="1050" b="1">
                  <a:solidFill>
                    <a:srgbClr val="FD1E0D"/>
                  </a:solidFill>
                  <a:latin typeface="GE Inspira Pitch"/>
                </a:rPr>
                <a:t>+100MW new Wind</a:t>
              </a:r>
            </a:p>
            <a:p>
              <a:pPr algn="ctr" eaLnBrk="0" fontAlgn="base" hangingPunct="0">
                <a:spcBef>
                  <a:spcPct val="0"/>
                </a:spcBef>
                <a:spcAft>
                  <a:spcPct val="0"/>
                </a:spcAft>
              </a:pPr>
              <a:r>
                <a:rPr lang="en-US" sz="1050" b="1">
                  <a:solidFill>
                    <a:srgbClr val="FD1E0D"/>
                  </a:solidFill>
                  <a:latin typeface="GE Inspira Pitch"/>
                </a:rPr>
                <a:t>+100MW new PV</a:t>
              </a:r>
            </a:p>
          </p:txBody>
        </p:sp>
      </p:grpSp>
      <p:sp>
        <p:nvSpPr>
          <p:cNvPr id="13" name="Rectangle 70"/>
          <p:cNvSpPr>
            <a:spLocks noChangeArrowheads="1"/>
          </p:cNvSpPr>
          <p:nvPr/>
        </p:nvSpPr>
        <p:spPr bwMode="auto">
          <a:xfrm>
            <a:off x="1146680" y="3850894"/>
            <a:ext cx="7163213" cy="738664"/>
          </a:xfrm>
          <a:prstGeom prst="rect">
            <a:avLst/>
          </a:prstGeom>
          <a:noFill/>
          <a:ln w="9525">
            <a:noFill/>
            <a:miter lim="800000"/>
            <a:headEnd/>
            <a:tailEnd/>
          </a:ln>
        </p:spPr>
        <p:txBody>
          <a:bodyPr wrap="square" lIns="0" rIns="0">
            <a:spAutoFit/>
          </a:bodyPr>
          <a:lstStyle/>
          <a:p>
            <a:pPr algn="just" eaLnBrk="0" fontAlgn="base" hangingPunct="0">
              <a:spcBef>
                <a:spcPct val="25000"/>
              </a:spcBef>
              <a:spcAft>
                <a:spcPct val="0"/>
              </a:spcAft>
            </a:pPr>
            <a:r>
              <a:rPr lang="en-US" sz="1400" b="1" dirty="0">
                <a:solidFill>
                  <a:srgbClr val="000000"/>
                </a:solidFill>
                <a:latin typeface="GE Inspira Pitch"/>
              </a:rPr>
              <a:t>Three scenarios were analyzed to determine the unit commitment &amp; dispatch, identify new operating characteristics, and establish a new baseline to assess mitigation strategies to enhance operation with high penetrations of renewables</a:t>
            </a:r>
          </a:p>
        </p:txBody>
      </p:sp>
      <p:graphicFrame>
        <p:nvGraphicFramePr>
          <p:cNvPr id="14" name="Group 67"/>
          <p:cNvGraphicFramePr>
            <a:graphicFrameLocks noGrp="1"/>
          </p:cNvGraphicFramePr>
          <p:nvPr>
            <p:extLst>
              <p:ext uri="{D42A27DB-BD31-4B8C-83A1-F6EECF244321}">
                <p14:modId xmlns:p14="http://schemas.microsoft.com/office/powerpoint/2010/main" val="2946332367"/>
              </p:ext>
            </p:extLst>
          </p:nvPr>
        </p:nvGraphicFramePr>
        <p:xfrm>
          <a:off x="3206628" y="1053888"/>
          <a:ext cx="5239378" cy="2616993"/>
        </p:xfrm>
        <a:graphic>
          <a:graphicData uri="http://schemas.openxmlformats.org/drawingml/2006/table">
            <a:tbl>
              <a:tblPr/>
              <a:tblGrid>
                <a:gridCol w="1008730">
                  <a:extLst>
                    <a:ext uri="{9D8B030D-6E8A-4147-A177-3AD203B41FA5}">
                      <a16:colId xmlns:a16="http://schemas.microsoft.com/office/drawing/2014/main" val="20000"/>
                    </a:ext>
                  </a:extLst>
                </a:gridCol>
                <a:gridCol w="1101356">
                  <a:extLst>
                    <a:ext uri="{9D8B030D-6E8A-4147-A177-3AD203B41FA5}">
                      <a16:colId xmlns:a16="http://schemas.microsoft.com/office/drawing/2014/main" val="20001"/>
                    </a:ext>
                  </a:extLst>
                </a:gridCol>
                <a:gridCol w="663073">
                  <a:extLst>
                    <a:ext uri="{9D8B030D-6E8A-4147-A177-3AD203B41FA5}">
                      <a16:colId xmlns:a16="http://schemas.microsoft.com/office/drawing/2014/main" val="20002"/>
                    </a:ext>
                  </a:extLst>
                </a:gridCol>
                <a:gridCol w="738408">
                  <a:extLst>
                    <a:ext uri="{9D8B030D-6E8A-4147-A177-3AD203B41FA5}">
                      <a16:colId xmlns:a16="http://schemas.microsoft.com/office/drawing/2014/main" val="20003"/>
                    </a:ext>
                  </a:extLst>
                </a:gridCol>
                <a:gridCol w="838830">
                  <a:extLst>
                    <a:ext uri="{9D8B030D-6E8A-4147-A177-3AD203B41FA5}">
                      <a16:colId xmlns:a16="http://schemas.microsoft.com/office/drawing/2014/main" val="20004"/>
                    </a:ext>
                  </a:extLst>
                </a:gridCol>
                <a:gridCol w="888981">
                  <a:extLst>
                    <a:ext uri="{9D8B030D-6E8A-4147-A177-3AD203B41FA5}">
                      <a16:colId xmlns:a16="http://schemas.microsoft.com/office/drawing/2014/main" val="20005"/>
                    </a:ext>
                  </a:extLst>
                </a:gridCol>
              </a:tblGrid>
              <a:tr h="267479">
                <a:tc rowSpan="2">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chemeClr val="tx1"/>
                          </a:solidFill>
                          <a:effectLst/>
                          <a:latin typeface="Arial" charset="0"/>
                        </a:rPr>
                        <a:t>Scenario</a:t>
                      </a:r>
                    </a:p>
                  </a:txBody>
                  <a:tcPr marL="32532" marR="32532" marT="32528" marB="325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chemeClr val="tx1"/>
                          </a:solidFill>
                          <a:effectLst/>
                          <a:latin typeface="Arial" charset="0"/>
                        </a:rPr>
                        <a:t>Title</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Wind</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rgbClr val="FFC000"/>
                          </a:solidFill>
                          <a:effectLst/>
                          <a:latin typeface="Arial" charset="0"/>
                        </a:rPr>
                        <a:t>Solar PV</a:t>
                      </a:r>
                    </a:p>
                  </a:txBody>
                  <a:tcPr marL="32532" marR="32532" marT="32528" marB="325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479">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Oahu</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Lanai</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Molokai</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rgbClr val="FFC000"/>
                          </a:solidFill>
                          <a:effectLst/>
                          <a:latin typeface="Arial" charset="0"/>
                        </a:rPr>
                        <a:t>Oahu</a:t>
                      </a:r>
                    </a:p>
                  </a:txBody>
                  <a:tcPr marL="32532" marR="32532" marT="32528" marB="325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9903">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chemeClr val="tx1"/>
                          </a:solidFill>
                          <a:effectLst/>
                          <a:latin typeface="Arial" charset="0"/>
                        </a:rPr>
                        <a:t>Baseline</a:t>
                      </a:r>
                    </a:p>
                  </a:txBody>
                  <a:tcPr marL="32532" marR="32532" marT="32528" marB="325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chemeClr val="tx1"/>
                          </a:solidFill>
                          <a:effectLst/>
                          <a:latin typeface="Arial" charset="0"/>
                        </a:rPr>
                        <a:t>2014 Baseline</a:t>
                      </a:r>
                    </a:p>
                  </a:txBody>
                  <a:tcPr marL="32532" marR="32532" marT="32528" marB="325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rgbClr val="FFC000"/>
                          </a:solidFill>
                          <a:effectLst/>
                          <a:latin typeface="Arial" charset="0"/>
                        </a:rPr>
                        <a:t>-</a:t>
                      </a:r>
                    </a:p>
                  </a:txBody>
                  <a:tcPr marL="32532" marR="32532" marT="32528" marB="325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903">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chemeClr val="tx1"/>
                          </a:solidFill>
                          <a:effectLst/>
                          <a:latin typeface="Arial" charset="0"/>
                        </a:rPr>
                        <a:t>Scenario #1</a:t>
                      </a:r>
                    </a:p>
                  </a:txBody>
                  <a:tcPr marL="32532" marR="32532" marT="32528" marB="325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chemeClr val="tx1"/>
                          </a:solidFill>
                          <a:effectLst/>
                          <a:latin typeface="Arial" charset="0"/>
                        </a:rPr>
                        <a:t>Oahu only</a:t>
                      </a:r>
                    </a:p>
                  </a:txBody>
                  <a:tcPr marL="32532" marR="32532" marT="32528" marB="325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100MW</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rgbClr val="FFC000"/>
                          </a:solidFill>
                          <a:effectLst/>
                          <a:latin typeface="Arial" charset="0"/>
                        </a:rPr>
                        <a:t>100MW</a:t>
                      </a:r>
                    </a:p>
                  </a:txBody>
                  <a:tcPr marL="32532" marR="32532" marT="32528" marB="325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9903">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chemeClr val="tx1"/>
                          </a:solidFill>
                          <a:effectLst/>
                          <a:latin typeface="Arial" charset="0"/>
                        </a:rPr>
                        <a:t>Scenario #2</a:t>
                      </a:r>
                    </a:p>
                  </a:txBody>
                  <a:tcPr marL="32532" marR="32532" marT="32528" marB="325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chemeClr val="tx1"/>
                          </a:solidFill>
                          <a:effectLst/>
                          <a:latin typeface="Arial" charset="0"/>
                        </a:rPr>
                        <a:t>Oahu + Lanai only</a:t>
                      </a:r>
                    </a:p>
                  </a:txBody>
                  <a:tcPr marL="32532" marR="32532" marT="32528" marB="325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100MW</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400MW</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rgbClr val="009900"/>
                          </a:solidFill>
                          <a:effectLst/>
                          <a:latin typeface="Arial" charset="0"/>
                        </a:rPr>
                        <a:t>-</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rgbClr val="FFC000"/>
                          </a:solidFill>
                          <a:effectLst/>
                          <a:latin typeface="Arial" charset="0"/>
                        </a:rPr>
                        <a:t>100MW</a:t>
                      </a:r>
                    </a:p>
                  </a:txBody>
                  <a:tcPr marL="32532" marR="32532" marT="32528" marB="325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2326">
                <a:tc>
                  <a:txBody>
                    <a:bodyPr/>
                    <a:lstStyle/>
                    <a:p>
                      <a:pPr marL="0" marR="0" lvl="0" indent="0" algn="l"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chemeClr val="tx1"/>
                          </a:solidFill>
                          <a:effectLst/>
                          <a:latin typeface="Arial" charset="0"/>
                        </a:rPr>
                        <a:t>Scenario #3</a:t>
                      </a:r>
                    </a:p>
                  </a:txBody>
                  <a:tcPr marL="32532" marR="32532" marT="32528" marB="325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chemeClr val="tx1"/>
                          </a:solidFill>
                          <a:effectLst/>
                          <a:latin typeface="Arial" charset="0"/>
                        </a:rPr>
                        <a:t>Oahu + Lanai + Molokai</a:t>
                      </a:r>
                    </a:p>
                  </a:txBody>
                  <a:tcPr marL="32532" marR="32532" marT="32528" marB="325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100MW</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200MW</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a:ln>
                            <a:noFill/>
                          </a:ln>
                          <a:solidFill>
                            <a:srgbClr val="009900"/>
                          </a:solidFill>
                          <a:effectLst/>
                          <a:latin typeface="Arial" charset="0"/>
                        </a:rPr>
                        <a:t>200MW</a:t>
                      </a:r>
                    </a:p>
                  </a:txBody>
                  <a:tcPr marL="32532" marR="32532" marT="32528" marB="325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115711"/>
                        </a:buClr>
                        <a:buSzTx/>
                        <a:buFont typeface="Wingdings" pitchFamily="2" charset="2"/>
                        <a:buNone/>
                        <a:tabLst/>
                      </a:pPr>
                      <a:r>
                        <a:rPr kumimoji="0" lang="en-US" sz="1300" b="1" i="0" u="none" strike="noStrike" cap="none" normalizeH="0" baseline="0" dirty="0">
                          <a:ln>
                            <a:noFill/>
                          </a:ln>
                          <a:solidFill>
                            <a:srgbClr val="FFC000"/>
                          </a:solidFill>
                          <a:effectLst/>
                          <a:latin typeface="Arial" charset="0"/>
                        </a:rPr>
                        <a:t>100MW</a:t>
                      </a:r>
                    </a:p>
                  </a:txBody>
                  <a:tcPr marL="32532" marR="32532" marT="32528" marB="325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336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64334" y="75570"/>
            <a:ext cx="8487543" cy="588800"/>
          </a:xfrm>
          <a:solidFill>
            <a:schemeClr val="accent2"/>
          </a:solidFill>
        </p:spPr>
        <p:txBody>
          <a:bodyPr vert="horz" lIns="91440" tIns="45720" rIns="91440" bIns="45720" rtlCol="0" anchor="ctr">
            <a:noAutofit/>
          </a:bodyPr>
          <a:lstStyle/>
          <a:p>
            <a:pPr>
              <a:lnSpc>
                <a:spcPct val="100000"/>
              </a:lnSpc>
              <a:spcBef>
                <a:spcPts val="600"/>
              </a:spcBef>
              <a:spcAft>
                <a:spcPts val="600"/>
              </a:spcAft>
            </a:pPr>
            <a:r>
              <a:rPr lang="en-US" sz="3200" b="1" i="1" spc="-113" dirty="0">
                <a:ln w="3175">
                  <a:noFill/>
                </a:ln>
                <a:effectLst>
                  <a:outerShdw blurRad="50800" dist="38100" dir="2700000" algn="tl" rotWithShape="0">
                    <a:prstClr val="black">
                      <a:alpha val="40000"/>
                    </a:prstClr>
                  </a:outerShdw>
                </a:effectLst>
                <a:ea typeface="+mn-ea"/>
                <a:cs typeface="Times New Roman" pitchFamily="18" charset="0"/>
              </a:rPr>
              <a:t>Key OWITS Conclusions</a:t>
            </a:r>
            <a:endParaRPr lang="th-TH" sz="3200" b="1" i="1" spc="-113" dirty="0">
              <a:ln w="3175">
                <a:noFill/>
              </a:ln>
              <a:effectLst>
                <a:outerShdw blurRad="50800" dist="38100" dir="2700000" algn="tl" rotWithShape="0">
                  <a:prstClr val="black">
                    <a:alpha val="40000"/>
                  </a:prstClr>
                </a:outerShdw>
              </a:effectLst>
              <a:ea typeface="+mn-ea"/>
              <a:cs typeface="Times New Roman" pitchFamily="18" charset="0"/>
            </a:endParaRPr>
          </a:p>
        </p:txBody>
      </p:sp>
      <p:sp>
        <p:nvSpPr>
          <p:cNvPr id="3" name="Rectangle 4"/>
          <p:cNvSpPr>
            <a:spLocks noChangeArrowheads="1"/>
          </p:cNvSpPr>
          <p:nvPr/>
        </p:nvSpPr>
        <p:spPr bwMode="auto">
          <a:xfrm>
            <a:off x="778375" y="1531821"/>
            <a:ext cx="7647708" cy="2585323"/>
          </a:xfrm>
          <a:prstGeom prst="rect">
            <a:avLst/>
          </a:prstGeom>
          <a:noFill/>
          <a:ln w="9525">
            <a:noFill/>
            <a:miter lim="800000"/>
            <a:headEnd/>
            <a:tailEnd/>
          </a:ln>
          <a:effectLst/>
        </p:spPr>
        <p:txBody>
          <a:bodyPr wrap="square" lIns="0" rIns="0">
            <a:spAutoFit/>
          </a:bodyPr>
          <a:lstStyle/>
          <a:p>
            <a:pPr marL="381000" indent="-381000" eaLnBrk="0" fontAlgn="base" hangingPunct="0">
              <a:spcBef>
                <a:spcPct val="20000"/>
              </a:spcBef>
              <a:spcAft>
                <a:spcPct val="0"/>
              </a:spcAft>
              <a:buClr>
                <a:srgbClr val="115711"/>
              </a:buClr>
              <a:buFont typeface="Wingdings" pitchFamily="2" charset="2"/>
              <a:buChar char="Ø"/>
            </a:pPr>
            <a:r>
              <a:rPr lang="en-US" dirty="0">
                <a:latin typeface="Arial"/>
              </a:rPr>
              <a:t>Incorporate wind power forecasting</a:t>
            </a:r>
          </a:p>
          <a:p>
            <a:pPr marL="381000" indent="-381000" eaLnBrk="0" fontAlgn="base" hangingPunct="0">
              <a:spcBef>
                <a:spcPct val="20000"/>
              </a:spcBef>
              <a:spcAft>
                <a:spcPct val="0"/>
              </a:spcAft>
              <a:buClr>
                <a:srgbClr val="115711"/>
              </a:buClr>
              <a:buFont typeface="Wingdings" pitchFamily="2" charset="2"/>
              <a:buChar char="Ø"/>
            </a:pPr>
            <a:r>
              <a:rPr lang="en-US" dirty="0">
                <a:latin typeface="Arial"/>
              </a:rPr>
              <a:t>Refine operating reserve requirement (function of wind power forecast)</a:t>
            </a:r>
          </a:p>
          <a:p>
            <a:pPr marL="381000" indent="-381000" eaLnBrk="0" fontAlgn="base" hangingPunct="0">
              <a:spcBef>
                <a:spcPct val="20000"/>
              </a:spcBef>
              <a:spcAft>
                <a:spcPct val="0"/>
              </a:spcAft>
              <a:buClr>
                <a:srgbClr val="115711"/>
              </a:buClr>
              <a:buFont typeface="Wingdings" pitchFamily="2" charset="2"/>
              <a:buChar char="Ø"/>
            </a:pPr>
            <a:r>
              <a:rPr lang="en-US" dirty="0">
                <a:latin typeface="Arial"/>
              </a:rPr>
              <a:t>Incorporate other off-line resources for reserves (load control, fast-start generation)</a:t>
            </a:r>
          </a:p>
          <a:p>
            <a:pPr marL="381000" indent="-381000" eaLnBrk="0" fontAlgn="base" hangingPunct="0">
              <a:spcBef>
                <a:spcPct val="20000"/>
              </a:spcBef>
              <a:spcAft>
                <a:spcPct val="0"/>
              </a:spcAft>
              <a:buClr>
                <a:srgbClr val="115711"/>
              </a:buClr>
              <a:buFont typeface="Wingdings" pitchFamily="2" charset="2"/>
              <a:buChar char="Ø"/>
            </a:pPr>
            <a:r>
              <a:rPr lang="en-US" dirty="0">
                <a:latin typeface="Arial"/>
              </a:rPr>
              <a:t>Reduce minimum power of thermal units</a:t>
            </a:r>
          </a:p>
          <a:p>
            <a:pPr marL="381000" indent="-381000" eaLnBrk="0" fontAlgn="base" hangingPunct="0">
              <a:spcBef>
                <a:spcPct val="20000"/>
              </a:spcBef>
              <a:spcAft>
                <a:spcPct val="0"/>
              </a:spcAft>
              <a:buClr>
                <a:srgbClr val="115711"/>
              </a:buClr>
              <a:buFont typeface="Wingdings" pitchFamily="2" charset="2"/>
              <a:buChar char="Ø"/>
            </a:pPr>
            <a:r>
              <a:rPr lang="en-US" dirty="0">
                <a:latin typeface="Arial"/>
              </a:rPr>
              <a:t>Increase ramp rates and modify droop characteristics of thermal units</a:t>
            </a:r>
          </a:p>
          <a:p>
            <a:pPr marL="381000" indent="-381000" eaLnBrk="0" fontAlgn="base" hangingPunct="0">
              <a:spcBef>
                <a:spcPct val="20000"/>
              </a:spcBef>
              <a:spcAft>
                <a:spcPct val="0"/>
              </a:spcAft>
              <a:buClr>
                <a:srgbClr val="115711"/>
              </a:buClr>
              <a:buFont typeface="Wingdings" pitchFamily="2" charset="2"/>
              <a:buChar char="Ø"/>
            </a:pPr>
            <a:r>
              <a:rPr lang="en-US" dirty="0">
                <a:latin typeface="Arial"/>
                <a:sym typeface="Wingdings" pitchFamily="2" charset="2"/>
              </a:rPr>
              <a:t>Apply advanced wind turbine capabilities (inertia, frequency response, curtailment)</a:t>
            </a:r>
          </a:p>
        </p:txBody>
      </p:sp>
      <p:sp>
        <p:nvSpPr>
          <p:cNvPr id="4" name="Rectangle 1"/>
          <p:cNvSpPr>
            <a:spLocks noChangeArrowheads="1"/>
          </p:cNvSpPr>
          <p:nvPr/>
        </p:nvSpPr>
        <p:spPr bwMode="auto">
          <a:xfrm>
            <a:off x="521435" y="802630"/>
            <a:ext cx="8164188" cy="590931"/>
          </a:xfrm>
          <a:prstGeom prst="rect">
            <a:avLst/>
          </a:prstGeom>
          <a:noFill/>
          <a:ln w="9525">
            <a:noFill/>
            <a:miter lim="800000"/>
            <a:headEnd/>
            <a:tailEnd/>
          </a:ln>
        </p:spPr>
        <p:txBody>
          <a:bodyPr wrap="square">
            <a:spAutoFit/>
          </a:bodyPr>
          <a:lstStyle/>
          <a:p>
            <a:pPr eaLnBrk="0" fontAlgn="base" hangingPunct="0">
              <a:lnSpc>
                <a:spcPct val="90000"/>
              </a:lnSpc>
              <a:spcBef>
                <a:spcPct val="25000"/>
              </a:spcBef>
              <a:spcAft>
                <a:spcPct val="0"/>
              </a:spcAft>
            </a:pPr>
            <a:r>
              <a:rPr lang="en-US" b="1" dirty="0">
                <a:solidFill>
                  <a:srgbClr val="3399FF"/>
                </a:solidFill>
                <a:latin typeface="GE Inspira Pitch"/>
              </a:rPr>
              <a:t>O‘ahu can reliably accept 25% of its energy from 500 MW Wind (and 100 MW of PV) provided the following system modifications are considered:</a:t>
            </a:r>
          </a:p>
        </p:txBody>
      </p:sp>
    </p:spTree>
    <p:extLst>
      <p:ext uri="{BB962C8B-B14F-4D97-AF65-F5344CB8AC3E}">
        <p14:creationId xmlns:p14="http://schemas.microsoft.com/office/powerpoint/2010/main" val="148542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BE87638-9F3C-6E48-AD90-01FB807D29E3}"/>
              </a:ext>
            </a:extLst>
          </p:cNvPr>
          <p:cNvSpPr>
            <a:spLocks noGrp="1"/>
          </p:cNvSpPr>
          <p:nvPr>
            <p:ph type="title"/>
          </p:nvPr>
        </p:nvSpPr>
        <p:spPr>
          <a:xfrm>
            <a:off x="324608" y="116100"/>
            <a:ext cx="8577568" cy="742524"/>
          </a:xfrm>
          <a:solidFill>
            <a:schemeClr val="accent1"/>
          </a:solidFill>
        </p:spPr>
        <p:txBody>
          <a:bodyPr vert="horz" lIns="91440" tIns="45720" rIns="91440" bIns="45720" rtlCol="0" anchor="ctr">
            <a:noAutofit/>
          </a:bodyPr>
          <a:lstStyle/>
          <a:p>
            <a:pPr algn="l" defTabSz="685783">
              <a:lnSpc>
                <a:spcPct val="100000"/>
              </a:lnSpc>
              <a:spcBef>
                <a:spcPts val="0"/>
              </a:spcBef>
              <a:defRPr/>
            </a:pPr>
            <a:r>
              <a:rPr lang="en-US" sz="2800" b="1" i="1" kern="0" dirty="0">
                <a:effectLst>
                  <a:outerShdw blurRad="38100" dist="38100" dir="2700000" algn="tl">
                    <a:srgbClr val="000000">
                      <a:alpha val="43137"/>
                    </a:srgbClr>
                  </a:outerShdw>
                </a:effectLst>
                <a:ea typeface="ＭＳ Ｐゴシック" charset="-128"/>
                <a:cs typeface="+mn-cs"/>
              </a:rPr>
              <a:t>Hawaii Electric Systems – </a:t>
            </a:r>
            <a:br>
              <a:rPr lang="en-US" sz="2800" b="1" i="1" kern="0" dirty="0">
                <a:effectLst>
                  <a:outerShdw blurRad="38100" dist="38100" dir="2700000" algn="tl">
                    <a:srgbClr val="000000">
                      <a:alpha val="43137"/>
                    </a:srgbClr>
                  </a:outerShdw>
                </a:effectLst>
                <a:ea typeface="ＭＳ Ｐゴシック" charset="-128"/>
                <a:cs typeface="+mn-cs"/>
              </a:rPr>
            </a:br>
            <a:r>
              <a:rPr lang="en-US" sz="1800" b="1" i="1" kern="0" dirty="0">
                <a:effectLst>
                  <a:outerShdw blurRad="38100" dist="38100" dir="2700000" algn="tl">
                    <a:srgbClr val="000000">
                      <a:alpha val="43137"/>
                    </a:srgbClr>
                  </a:outerShdw>
                </a:effectLst>
                <a:ea typeface="ＭＳ Ｐゴシック" charset="-128"/>
                <a:cs typeface="+mn-cs"/>
              </a:rPr>
              <a:t>4 Electric Utilities; 6 Separate Grids; % Renewable Energy</a:t>
            </a:r>
            <a:endParaRPr lang="en-US" sz="4400" b="1" i="1" spc="-113" dirty="0">
              <a:ln w="3175">
                <a:noFill/>
              </a:ln>
              <a:effectLst>
                <a:outerShdw blurRad="50800" dist="38100" dir="2700000" algn="tl" rotWithShape="0">
                  <a:prstClr val="black">
                    <a:alpha val="40000"/>
                  </a:prstClr>
                </a:outerShdw>
              </a:effectLst>
              <a:ea typeface="+mn-ea"/>
              <a:cs typeface="Times New Roman" pitchFamily="18" charset="0"/>
            </a:endParaRPr>
          </a:p>
        </p:txBody>
      </p:sp>
      <p:pic>
        <p:nvPicPr>
          <p:cNvPr id="24" name="Picture 23" descr="Map of Hawai'i"/>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86721" y="2002745"/>
            <a:ext cx="4029075" cy="2331186"/>
          </a:xfrm>
          <a:prstGeom prst="rect">
            <a:avLst/>
          </a:prstGeom>
        </p:spPr>
      </p:pic>
      <p:sp>
        <p:nvSpPr>
          <p:cNvPr id="25" name="Text Box 4"/>
          <p:cNvSpPr txBox="1">
            <a:spLocks noChangeArrowheads="1"/>
          </p:cNvSpPr>
          <p:nvPr/>
        </p:nvSpPr>
        <p:spPr bwMode="auto">
          <a:xfrm>
            <a:off x="2840939" y="2133362"/>
            <a:ext cx="514391" cy="230832"/>
          </a:xfrm>
          <a:prstGeom prst="rect">
            <a:avLst/>
          </a:prstGeom>
          <a:noFill/>
          <a:ln w="9525">
            <a:noFill/>
            <a:miter lim="800000"/>
            <a:headEnd/>
            <a:tailEnd/>
          </a:ln>
        </p:spPr>
        <p:txBody>
          <a:bodyPr wrap="square">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Oʻahu</a:t>
            </a:r>
            <a:endParaRPr lang="en-US" sz="788" b="1" dirty="0">
              <a:solidFill>
                <a:srgbClr val="000000"/>
              </a:solidFill>
              <a:latin typeface="Arial" pitchFamily="34" charset="0"/>
            </a:endParaRPr>
          </a:p>
        </p:txBody>
      </p:sp>
      <p:sp>
        <p:nvSpPr>
          <p:cNvPr id="26" name="Text Box 4"/>
          <p:cNvSpPr txBox="1">
            <a:spLocks noChangeArrowheads="1"/>
          </p:cNvSpPr>
          <p:nvPr/>
        </p:nvSpPr>
        <p:spPr bwMode="auto">
          <a:xfrm>
            <a:off x="3548736" y="2617550"/>
            <a:ext cx="647701" cy="230832"/>
          </a:xfrm>
          <a:prstGeom prst="rect">
            <a:avLst/>
          </a:prstGeom>
          <a:noFill/>
          <a:ln w="9525">
            <a:noFill/>
            <a:miter lim="800000"/>
            <a:headEnd/>
            <a:tailEnd/>
          </a:ln>
        </p:spPr>
        <p:txBody>
          <a:bodyPr wrap="square">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Molokaʻi</a:t>
            </a:r>
            <a:endParaRPr lang="en-US" sz="788" b="1" dirty="0">
              <a:solidFill>
                <a:srgbClr val="000000"/>
              </a:solidFill>
              <a:latin typeface="Arial" pitchFamily="34" charset="0"/>
            </a:endParaRPr>
          </a:p>
        </p:txBody>
      </p:sp>
      <p:sp>
        <p:nvSpPr>
          <p:cNvPr id="27" name="Text Box 4"/>
          <p:cNvSpPr txBox="1">
            <a:spLocks noChangeArrowheads="1"/>
          </p:cNvSpPr>
          <p:nvPr/>
        </p:nvSpPr>
        <p:spPr bwMode="auto">
          <a:xfrm>
            <a:off x="4290791" y="2795202"/>
            <a:ext cx="471202" cy="230832"/>
          </a:xfrm>
          <a:prstGeom prst="rect">
            <a:avLst/>
          </a:prstGeom>
          <a:noFill/>
          <a:ln w="9525">
            <a:noFill/>
            <a:miter lim="800000"/>
            <a:headEnd/>
            <a:tailEnd/>
          </a:ln>
        </p:spPr>
        <p:txBody>
          <a:bodyPr wrap="square">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Maui</a:t>
            </a:r>
            <a:endParaRPr lang="en-US" sz="788" b="1" dirty="0">
              <a:solidFill>
                <a:srgbClr val="000000"/>
              </a:solidFill>
              <a:latin typeface="Arial" pitchFamily="34" charset="0"/>
            </a:endParaRPr>
          </a:p>
        </p:txBody>
      </p:sp>
      <p:sp>
        <p:nvSpPr>
          <p:cNvPr id="28" name="Text Box 4"/>
          <p:cNvSpPr txBox="1">
            <a:spLocks noChangeArrowheads="1"/>
          </p:cNvSpPr>
          <p:nvPr/>
        </p:nvSpPr>
        <p:spPr bwMode="auto">
          <a:xfrm>
            <a:off x="5348959" y="3133636"/>
            <a:ext cx="593825" cy="230832"/>
          </a:xfrm>
          <a:prstGeom prst="rect">
            <a:avLst/>
          </a:prstGeom>
          <a:noFill/>
          <a:ln w="9525">
            <a:noFill/>
            <a:miter lim="800000"/>
            <a:headEnd/>
            <a:tailEnd/>
          </a:ln>
        </p:spPr>
        <p:txBody>
          <a:bodyPr>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Hawaiʻi</a:t>
            </a:r>
            <a:endParaRPr lang="en-US" sz="788" b="1" dirty="0">
              <a:solidFill>
                <a:srgbClr val="000000"/>
              </a:solidFill>
              <a:latin typeface="Arial" pitchFamily="34" charset="0"/>
            </a:endParaRPr>
          </a:p>
        </p:txBody>
      </p:sp>
      <p:sp>
        <p:nvSpPr>
          <p:cNvPr id="29" name="Text Box 4"/>
          <p:cNvSpPr txBox="1">
            <a:spLocks noChangeArrowheads="1"/>
          </p:cNvSpPr>
          <p:nvPr/>
        </p:nvSpPr>
        <p:spPr bwMode="auto">
          <a:xfrm>
            <a:off x="3396673" y="3101589"/>
            <a:ext cx="600075" cy="230832"/>
          </a:xfrm>
          <a:prstGeom prst="rect">
            <a:avLst/>
          </a:prstGeom>
          <a:noFill/>
          <a:ln w="9525">
            <a:noFill/>
            <a:miter lim="800000"/>
            <a:headEnd/>
            <a:tailEnd/>
          </a:ln>
        </p:spPr>
        <p:txBody>
          <a:bodyPr>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Lanaʻi</a:t>
            </a:r>
            <a:endParaRPr lang="en-US" sz="788" b="1" dirty="0">
              <a:solidFill>
                <a:srgbClr val="000000"/>
              </a:solidFill>
              <a:latin typeface="Arial" pitchFamily="34" charset="0"/>
            </a:endParaRPr>
          </a:p>
        </p:txBody>
      </p:sp>
      <p:sp>
        <p:nvSpPr>
          <p:cNvPr id="31" name="TextBox 30"/>
          <p:cNvSpPr txBox="1"/>
          <p:nvPr/>
        </p:nvSpPr>
        <p:spPr>
          <a:xfrm>
            <a:off x="4318170" y="3010736"/>
            <a:ext cx="415498" cy="230832"/>
          </a:xfrm>
          <a:prstGeom prst="rect">
            <a:avLst/>
          </a:prstGeom>
          <a:noFill/>
        </p:spPr>
        <p:txBody>
          <a:bodyPr wrap="none" rtlCol="0">
            <a:spAutoFit/>
          </a:bodyPr>
          <a:lstStyle/>
          <a:p>
            <a:pPr defTabSz="685783" eaLnBrk="0" fontAlgn="base" hangingPunct="0">
              <a:spcBef>
                <a:spcPct val="0"/>
              </a:spcBef>
              <a:spcAft>
                <a:spcPct val="0"/>
              </a:spcAft>
              <a:defRPr/>
            </a:pPr>
            <a:r>
              <a:rPr lang="en-US" sz="900" b="1" dirty="0">
                <a:solidFill>
                  <a:srgbClr val="FFFF00"/>
                </a:solidFill>
                <a:latin typeface="Arial" pitchFamily="34" charset="0"/>
              </a:rPr>
              <a:t>38%</a:t>
            </a:r>
          </a:p>
        </p:txBody>
      </p:sp>
      <p:sp>
        <p:nvSpPr>
          <p:cNvPr id="32" name="TextBox 31"/>
          <p:cNvSpPr txBox="1"/>
          <p:nvPr/>
        </p:nvSpPr>
        <p:spPr>
          <a:xfrm>
            <a:off x="2929063" y="2502283"/>
            <a:ext cx="415498" cy="230832"/>
          </a:xfrm>
          <a:prstGeom prst="rect">
            <a:avLst/>
          </a:prstGeom>
          <a:noFill/>
        </p:spPr>
        <p:txBody>
          <a:bodyPr wrap="none" rtlCol="0">
            <a:spAutoFit/>
          </a:bodyPr>
          <a:lstStyle/>
          <a:p>
            <a:pPr defTabSz="685783" eaLnBrk="0" fontAlgn="base" hangingPunct="0">
              <a:spcBef>
                <a:spcPct val="0"/>
              </a:spcBef>
              <a:spcAft>
                <a:spcPct val="0"/>
              </a:spcAft>
              <a:defRPr/>
            </a:pPr>
            <a:r>
              <a:rPr lang="en-US" sz="900" b="1" dirty="0">
                <a:solidFill>
                  <a:srgbClr val="FFFF00"/>
                </a:solidFill>
                <a:latin typeface="Arial" pitchFamily="34" charset="0"/>
              </a:rPr>
              <a:t>21%</a:t>
            </a:r>
          </a:p>
        </p:txBody>
      </p:sp>
      <p:sp>
        <p:nvSpPr>
          <p:cNvPr id="33" name="TextBox 32"/>
          <p:cNvSpPr txBox="1"/>
          <p:nvPr/>
        </p:nvSpPr>
        <p:spPr>
          <a:xfrm>
            <a:off x="2362054" y="2207750"/>
            <a:ext cx="415498" cy="230832"/>
          </a:xfrm>
          <a:prstGeom prst="rect">
            <a:avLst/>
          </a:prstGeom>
          <a:noFill/>
        </p:spPr>
        <p:txBody>
          <a:bodyPr wrap="none" rtlCol="0">
            <a:spAutoFit/>
          </a:bodyPr>
          <a:lstStyle/>
          <a:p>
            <a:pPr defTabSz="685783" eaLnBrk="0" fontAlgn="base" hangingPunct="0">
              <a:spcBef>
                <a:spcPct val="0"/>
              </a:spcBef>
              <a:spcAft>
                <a:spcPct val="0"/>
              </a:spcAft>
              <a:defRPr/>
            </a:pPr>
            <a:r>
              <a:rPr lang="en-US" sz="900" b="1" dirty="0">
                <a:solidFill>
                  <a:srgbClr val="FFFF00"/>
                </a:solidFill>
                <a:latin typeface="Arial" pitchFamily="34" charset="0"/>
              </a:rPr>
              <a:t>44%</a:t>
            </a:r>
          </a:p>
        </p:txBody>
      </p:sp>
      <p:sp>
        <p:nvSpPr>
          <p:cNvPr id="34" name="TextBox 33"/>
          <p:cNvSpPr txBox="1"/>
          <p:nvPr/>
        </p:nvSpPr>
        <p:spPr>
          <a:xfrm>
            <a:off x="5268133" y="3551186"/>
            <a:ext cx="415498" cy="230832"/>
          </a:xfrm>
          <a:prstGeom prst="rect">
            <a:avLst/>
          </a:prstGeom>
          <a:noFill/>
        </p:spPr>
        <p:txBody>
          <a:bodyPr wrap="none" rtlCol="0">
            <a:spAutoFit/>
          </a:bodyPr>
          <a:lstStyle/>
          <a:p>
            <a:pPr defTabSz="685783" eaLnBrk="0" fontAlgn="base" hangingPunct="0">
              <a:spcBef>
                <a:spcPct val="0"/>
              </a:spcBef>
              <a:spcAft>
                <a:spcPct val="0"/>
              </a:spcAft>
              <a:defRPr/>
            </a:pPr>
            <a:r>
              <a:rPr lang="en-US" sz="900" b="1" dirty="0">
                <a:solidFill>
                  <a:srgbClr val="FFFF00"/>
                </a:solidFill>
                <a:latin typeface="Arial" pitchFamily="34" charset="0"/>
              </a:rPr>
              <a:t>44%</a:t>
            </a:r>
          </a:p>
        </p:txBody>
      </p:sp>
      <p:pic>
        <p:nvPicPr>
          <p:cNvPr id="35" name="Picture 34">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3962" y="3497680"/>
            <a:ext cx="696387" cy="696387"/>
          </a:xfrm>
          <a:prstGeom prst="rect">
            <a:avLst/>
          </a:prstGeom>
        </p:spPr>
      </p:pic>
      <p:sp>
        <p:nvSpPr>
          <p:cNvPr id="36" name="TextBox 35"/>
          <p:cNvSpPr txBox="1"/>
          <p:nvPr/>
        </p:nvSpPr>
        <p:spPr>
          <a:xfrm>
            <a:off x="2752044" y="4205782"/>
            <a:ext cx="2625490" cy="754053"/>
          </a:xfrm>
          <a:prstGeom prst="rect">
            <a:avLst/>
          </a:prstGeom>
          <a:noFill/>
        </p:spPr>
        <p:txBody>
          <a:bodyPr wrap="square" rtlCol="0">
            <a:spAutoFit/>
          </a:bodyPr>
          <a:lstStyle/>
          <a:p>
            <a:pPr algn="ctr" defTabSz="685783" eaLnBrk="0" fontAlgn="base" hangingPunct="0">
              <a:spcBef>
                <a:spcPct val="0"/>
              </a:spcBef>
              <a:spcAft>
                <a:spcPct val="0"/>
              </a:spcAft>
              <a:defRPr/>
            </a:pPr>
            <a:r>
              <a:rPr lang="en-US" sz="1350" dirty="0">
                <a:solidFill>
                  <a:srgbClr val="000000"/>
                </a:solidFill>
                <a:latin typeface="Arial" pitchFamily="34" charset="0"/>
              </a:rPr>
              <a:t>  27.6 %</a:t>
            </a:r>
          </a:p>
          <a:p>
            <a:pPr algn="ctr" defTabSz="685783" eaLnBrk="0" fontAlgn="base" hangingPunct="0">
              <a:spcBef>
                <a:spcPct val="0"/>
              </a:spcBef>
              <a:spcAft>
                <a:spcPct val="0"/>
              </a:spcAft>
              <a:defRPr/>
            </a:pPr>
            <a:r>
              <a:rPr lang="en-US" sz="1350" dirty="0">
                <a:solidFill>
                  <a:srgbClr val="000000"/>
                </a:solidFill>
                <a:latin typeface="Arial" pitchFamily="34" charset="0"/>
              </a:rPr>
              <a:t>Renewable Energy Statewide</a:t>
            </a:r>
          </a:p>
          <a:p>
            <a:pPr algn="ctr" defTabSz="685783" eaLnBrk="0" fontAlgn="base" hangingPunct="0">
              <a:spcBef>
                <a:spcPct val="0"/>
              </a:spcBef>
              <a:spcAft>
                <a:spcPct val="0"/>
              </a:spcAft>
              <a:defRPr/>
            </a:pPr>
            <a:r>
              <a:rPr lang="en-US" sz="1600" dirty="0">
                <a:solidFill>
                  <a:srgbClr val="000000"/>
                </a:solidFill>
                <a:latin typeface="Arial" pitchFamily="34" charset="0"/>
              </a:rPr>
              <a:t>2018</a:t>
            </a:r>
          </a:p>
        </p:txBody>
      </p:sp>
      <p:sp>
        <p:nvSpPr>
          <p:cNvPr id="37" name="Rectangle 36"/>
          <p:cNvSpPr>
            <a:spLocks noChangeArrowheads="1"/>
          </p:cNvSpPr>
          <p:nvPr/>
        </p:nvSpPr>
        <p:spPr bwMode="auto">
          <a:xfrm>
            <a:off x="1020370" y="965764"/>
            <a:ext cx="2698542" cy="835537"/>
          </a:xfrm>
          <a:prstGeom prst="rect">
            <a:avLst/>
          </a:prstGeom>
          <a:solidFill>
            <a:schemeClr val="accent1">
              <a:lumMod val="20000"/>
              <a:lumOff val="80000"/>
            </a:schemeClr>
          </a:solidFill>
          <a:ln w="6350" algn="ctr">
            <a:solidFill>
              <a:schemeClr val="accent1"/>
            </a:solidFill>
            <a:round/>
            <a:headEnd/>
            <a:tailEnd/>
          </a:ln>
        </p:spPr>
        <p:txBody>
          <a:bodyPr lIns="72331" tIns="36612" rIns="72331" bIns="366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lnSpc>
                <a:spcPct val="80000"/>
              </a:lnSpc>
              <a:spcBef>
                <a:spcPts val="338"/>
              </a:spcBef>
              <a:spcAft>
                <a:spcPct val="0"/>
              </a:spcAft>
              <a:defRPr/>
            </a:pPr>
            <a:r>
              <a:rPr lang="en-US" sz="1100" b="1" u="sng" dirty="0">
                <a:solidFill>
                  <a:srgbClr val="000000"/>
                </a:solidFill>
                <a:latin typeface="Verdana" panose="020B0604030504040204" pitchFamily="34" charset="0"/>
                <a:ea typeface="Verdana" panose="020B0604030504040204" pitchFamily="34" charset="0"/>
                <a:cs typeface="Verdana" panose="020B0604030504040204" pitchFamily="34" charset="0"/>
              </a:rPr>
              <a:t>Kaua</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ʻ</a:t>
            </a:r>
            <a:r>
              <a:rPr lang="en-US" sz="1100" b="1" u="sng" dirty="0">
                <a:solidFill>
                  <a:srgbClr val="000000"/>
                </a:solidFill>
                <a:latin typeface="Verdana" panose="020B0604030504040204" pitchFamily="34" charset="0"/>
                <a:ea typeface="Verdana" panose="020B0604030504040204" pitchFamily="34" charset="0"/>
                <a:cs typeface="Verdana" panose="020B0604030504040204" pitchFamily="34" charset="0"/>
              </a:rPr>
              <a:t>i Island Utility Cooperative</a:t>
            </a:r>
          </a:p>
          <a:p>
            <a:pPr defTabSz="685783" fontAlgn="base">
              <a:lnSpc>
                <a:spcPct val="80000"/>
              </a:lnSpc>
              <a:spcBef>
                <a:spcPts val="338"/>
              </a:spcBef>
              <a:spcAft>
                <a:spcPct val="0"/>
              </a:spcAft>
              <a:defRPr/>
            </a:pPr>
            <a:r>
              <a:rPr lang="en-US" sz="900" u="sng" dirty="0">
                <a:solidFill>
                  <a:srgbClr val="000000"/>
                </a:solidFill>
                <a:latin typeface="Verdana" panose="020B0604030504040204" pitchFamily="34" charset="0"/>
                <a:ea typeface="Verdana" panose="020B0604030504040204" pitchFamily="34" charset="0"/>
                <a:cs typeface="Verdana" panose="020B0604030504040204" pitchFamily="34" charset="0"/>
              </a:rPr>
              <a:t>System Peak: 78 MW</a:t>
            </a:r>
          </a:p>
          <a:p>
            <a:pPr defTabSz="685783" fontAlgn="base">
              <a:lnSpc>
                <a:spcPct val="80000"/>
              </a:lnSpc>
              <a:spcBef>
                <a:spcPts val="338"/>
              </a:spcBef>
              <a:spcAft>
                <a:spcPct val="0"/>
              </a:spcAft>
              <a:defRPr/>
            </a:pPr>
            <a:r>
              <a:rPr lang="en-US" sz="900" dirty="0">
                <a:solidFill>
                  <a:srgbClr val="000000"/>
                </a:solidFill>
                <a:latin typeface="Verdana" panose="020B0604030504040204" pitchFamily="34" charset="0"/>
                <a:ea typeface="Verdana" panose="020B0604030504040204" pitchFamily="34" charset="0"/>
                <a:cs typeface="Verdana" panose="020B0604030504040204" pitchFamily="34" charset="0"/>
              </a:rPr>
              <a:t>86 MW PV* / 7 MW Biomass / 9 MW Hydro</a:t>
            </a:r>
          </a:p>
          <a:p>
            <a:pPr defTabSz="685783" fontAlgn="base">
              <a:lnSpc>
                <a:spcPct val="80000"/>
              </a:lnSpc>
              <a:spcBef>
                <a:spcPts val="338"/>
              </a:spcBef>
              <a:spcAft>
                <a:spcPct val="0"/>
              </a:spcAft>
              <a:defRPr/>
            </a:pP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rPr>
              <a:t>Installed PV: </a:t>
            </a:r>
            <a:r>
              <a:rPr lang="en-US" sz="900" b="1" dirty="0">
                <a:solidFill>
                  <a:srgbClr val="C00000"/>
                </a:solidFill>
                <a:latin typeface="Verdana" panose="020B0604030504040204" pitchFamily="34" charset="0"/>
                <a:ea typeface="Verdana" panose="020B0604030504040204" pitchFamily="34" charset="0"/>
                <a:cs typeface="Verdana" panose="020B0604030504040204" pitchFamily="34" charset="0"/>
              </a:rPr>
              <a:t>110% of System Peak</a:t>
            </a:r>
          </a:p>
        </p:txBody>
      </p:sp>
      <p:grpSp>
        <p:nvGrpSpPr>
          <p:cNvPr id="38" name="Group 37" descr="Maui Electric &#10;Maui System Peak: 202 MW &#10;113 MW PV / 72 MW Wind&#10;Installed PV &amp; Wind: &#10;91% of Sys. Peak&#10;Lana’i System Peak: 5.1 MW&#10;3.8 MW PV (75% of Sys. Peak)&#10;Moloka’i System Peak: 5.6 MW&#10;2.2 MW PV (41% of Sys. Peak)"/>
          <p:cNvGrpSpPr/>
          <p:nvPr/>
        </p:nvGrpSpPr>
        <p:grpSpPr>
          <a:xfrm>
            <a:off x="3946739" y="1083947"/>
            <a:ext cx="3039855" cy="1983732"/>
            <a:chOff x="3840515" y="1722668"/>
            <a:chExt cx="6787733" cy="3324534"/>
          </a:xfrm>
        </p:grpSpPr>
        <p:sp>
          <p:nvSpPr>
            <p:cNvPr id="48" name="Line 11"/>
            <p:cNvSpPr>
              <a:spLocks noChangeShapeType="1"/>
            </p:cNvSpPr>
            <p:nvPr/>
          </p:nvSpPr>
          <p:spPr bwMode="auto">
            <a:xfrm flipV="1">
              <a:off x="4692548" y="2606447"/>
              <a:ext cx="1386242" cy="1070728"/>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49" name="Line 14"/>
            <p:cNvSpPr>
              <a:spLocks noChangeShapeType="1"/>
            </p:cNvSpPr>
            <p:nvPr/>
          </p:nvSpPr>
          <p:spPr bwMode="auto">
            <a:xfrm>
              <a:off x="4698714" y="3677678"/>
              <a:ext cx="1007202" cy="1061405"/>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50" name="Line 15"/>
            <p:cNvSpPr>
              <a:spLocks noChangeShapeType="1"/>
            </p:cNvSpPr>
            <p:nvPr/>
          </p:nvSpPr>
          <p:spPr bwMode="auto">
            <a:xfrm flipH="1">
              <a:off x="5614393" y="4736370"/>
              <a:ext cx="91523" cy="310832"/>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51" name="Line 16"/>
            <p:cNvSpPr>
              <a:spLocks noChangeShapeType="1"/>
            </p:cNvSpPr>
            <p:nvPr/>
          </p:nvSpPr>
          <p:spPr bwMode="auto">
            <a:xfrm flipH="1">
              <a:off x="3840515" y="3668635"/>
              <a:ext cx="873937" cy="651835"/>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52" name="Rectangle 51"/>
            <p:cNvSpPr>
              <a:spLocks noChangeArrowheads="1"/>
            </p:cNvSpPr>
            <p:nvPr/>
          </p:nvSpPr>
          <p:spPr bwMode="auto">
            <a:xfrm>
              <a:off x="5831267" y="1722668"/>
              <a:ext cx="4796981" cy="2597802"/>
            </a:xfrm>
            <a:prstGeom prst="rect">
              <a:avLst/>
            </a:prstGeom>
            <a:solidFill>
              <a:schemeClr val="accent1">
                <a:lumMod val="20000"/>
                <a:lumOff val="80000"/>
              </a:schemeClr>
            </a:solidFill>
            <a:ln w="6350" algn="ctr">
              <a:solidFill>
                <a:schemeClr val="accent1"/>
              </a:solidFill>
              <a:round/>
              <a:headEnd/>
              <a:tailEnd/>
            </a:ln>
          </p:spPr>
          <p:txBody>
            <a:bodyPr lIns="72331" tIns="36612" rIns="72331" bIns="366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lnSpc>
                  <a:spcPct val="80000"/>
                </a:lnSpc>
                <a:spcBef>
                  <a:spcPts val="338"/>
                </a:spcBef>
                <a:spcAft>
                  <a:spcPct val="0"/>
                </a:spcAft>
                <a:defRPr/>
              </a:pPr>
              <a:r>
                <a:rPr lang="en-US" sz="1100" b="1" u="sng" dirty="0">
                  <a:solidFill>
                    <a:srgbClr val="000000"/>
                  </a:solidFill>
                  <a:latin typeface="Verdana" pitchFamily="34" charset="0"/>
                  <a:cs typeface="Calibri" pitchFamily="34" charset="0"/>
                </a:rPr>
                <a:t>Maui Electric</a:t>
              </a:r>
              <a:r>
                <a:rPr lang="en-US" sz="1100" b="1" dirty="0">
                  <a:solidFill>
                    <a:srgbClr val="000000"/>
                  </a:solidFill>
                  <a:latin typeface="Verdana" pitchFamily="34" charset="0"/>
                  <a:cs typeface="Calibri" pitchFamily="34" charset="0"/>
                </a:rPr>
                <a:t>	</a:t>
              </a:r>
            </a:p>
            <a:p>
              <a:pPr defTabSz="685783" fontAlgn="base">
                <a:lnSpc>
                  <a:spcPct val="80000"/>
                </a:lnSpc>
                <a:spcBef>
                  <a:spcPts val="338"/>
                </a:spcBef>
                <a:spcAft>
                  <a:spcPct val="0"/>
                </a:spcAft>
                <a:defRPr/>
              </a:pPr>
              <a:r>
                <a:rPr lang="en-US" sz="900" u="sng" dirty="0">
                  <a:solidFill>
                    <a:srgbClr val="000000"/>
                  </a:solidFill>
                  <a:latin typeface="Verdana" pitchFamily="34" charset="0"/>
                  <a:cs typeface="Calibri" pitchFamily="34" charset="0"/>
                </a:rPr>
                <a:t>Maui System Peak: 202 MW</a:t>
              </a:r>
              <a:r>
                <a:rPr lang="en-US" sz="900" dirty="0">
                  <a:solidFill>
                    <a:srgbClr val="000000"/>
                  </a:solidFill>
                  <a:latin typeface="Verdana" pitchFamily="34" charset="0"/>
                  <a:cs typeface="Calibri" pitchFamily="34" charset="0"/>
                </a:rPr>
                <a:t> </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113 MW PV / 72 MW Wind</a:t>
              </a:r>
            </a:p>
            <a:p>
              <a:pPr defTabSz="685783" fontAlgn="base">
                <a:lnSpc>
                  <a:spcPct val="80000"/>
                </a:lnSpc>
                <a:spcBef>
                  <a:spcPts val="338"/>
                </a:spcBef>
                <a:spcAft>
                  <a:spcPct val="0"/>
                </a:spcAft>
                <a:defRPr/>
              </a:pPr>
              <a:r>
                <a:rPr lang="en-US" sz="900" b="1" dirty="0">
                  <a:solidFill>
                    <a:srgbClr val="000000"/>
                  </a:solidFill>
                  <a:latin typeface="Verdana" pitchFamily="34" charset="0"/>
                  <a:cs typeface="Calibri" pitchFamily="34" charset="0"/>
                </a:rPr>
                <a:t>Installed PV &amp; Wind: </a:t>
              </a:r>
            </a:p>
            <a:p>
              <a:pPr defTabSz="685783" fontAlgn="base">
                <a:lnSpc>
                  <a:spcPct val="80000"/>
                </a:lnSpc>
                <a:spcBef>
                  <a:spcPts val="338"/>
                </a:spcBef>
                <a:spcAft>
                  <a:spcPct val="0"/>
                </a:spcAft>
                <a:defRPr/>
              </a:pPr>
              <a:r>
                <a:rPr lang="en-US" sz="900" b="1" dirty="0">
                  <a:solidFill>
                    <a:srgbClr val="C00000"/>
                  </a:solidFill>
                  <a:latin typeface="Verdana" pitchFamily="34" charset="0"/>
                  <a:cs typeface="Calibri" pitchFamily="34" charset="0"/>
                </a:rPr>
                <a:t>91% of Sys. Peak</a:t>
              </a:r>
            </a:p>
            <a:p>
              <a:pPr defTabSz="685783" fontAlgn="base">
                <a:lnSpc>
                  <a:spcPct val="80000"/>
                </a:lnSpc>
                <a:spcBef>
                  <a:spcPts val="338"/>
                </a:spcBef>
                <a:spcAft>
                  <a:spcPct val="0"/>
                </a:spcAft>
                <a:defRPr/>
              </a:pPr>
              <a:r>
                <a:rPr lang="en-US" sz="900" u="sng" dirty="0">
                  <a:solidFill>
                    <a:srgbClr val="000000"/>
                  </a:solidFill>
                  <a:latin typeface="Verdana" pitchFamily="34" charset="0"/>
                  <a:cs typeface="Calibri" pitchFamily="34" charset="0"/>
                </a:rPr>
                <a:t>Lana’i System Peak: 5.1 MW</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3.8 MW PV </a:t>
              </a:r>
              <a:r>
                <a:rPr lang="en-US" sz="900" b="1" dirty="0">
                  <a:solidFill>
                    <a:srgbClr val="000000"/>
                  </a:solidFill>
                  <a:latin typeface="Verdana" pitchFamily="34" charset="0"/>
                  <a:cs typeface="Calibri" pitchFamily="34" charset="0"/>
                </a:rPr>
                <a:t>(</a:t>
              </a:r>
              <a:r>
                <a:rPr lang="en-US" sz="900" b="1" dirty="0">
                  <a:solidFill>
                    <a:srgbClr val="C00000"/>
                  </a:solidFill>
                  <a:latin typeface="Verdana" pitchFamily="34" charset="0"/>
                  <a:cs typeface="Calibri" pitchFamily="34" charset="0"/>
                </a:rPr>
                <a:t>75% of Sys. Peak</a:t>
              </a:r>
              <a:r>
                <a:rPr lang="en-US" sz="900" b="1" dirty="0">
                  <a:solidFill>
                    <a:srgbClr val="000000"/>
                  </a:solidFill>
                  <a:latin typeface="Verdana" pitchFamily="34" charset="0"/>
                  <a:cs typeface="Calibri" pitchFamily="34" charset="0"/>
                </a:rPr>
                <a:t>)</a:t>
              </a:r>
            </a:p>
            <a:p>
              <a:pPr defTabSz="685783" fontAlgn="base">
                <a:lnSpc>
                  <a:spcPct val="80000"/>
                </a:lnSpc>
                <a:spcBef>
                  <a:spcPts val="338"/>
                </a:spcBef>
                <a:spcAft>
                  <a:spcPct val="0"/>
                </a:spcAft>
                <a:defRPr/>
              </a:pPr>
              <a:r>
                <a:rPr lang="en-US" sz="900" u="sng" dirty="0">
                  <a:solidFill>
                    <a:srgbClr val="000000"/>
                  </a:solidFill>
                  <a:latin typeface="Verdana" pitchFamily="34" charset="0"/>
                  <a:cs typeface="Calibri" pitchFamily="34" charset="0"/>
                </a:rPr>
                <a:t>Moloka’i System Peak: 5.6 MW</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2.2 MW PV </a:t>
              </a:r>
              <a:r>
                <a:rPr lang="en-US" sz="900" b="1" dirty="0">
                  <a:solidFill>
                    <a:srgbClr val="000000"/>
                  </a:solidFill>
                  <a:latin typeface="Verdana" pitchFamily="34" charset="0"/>
                  <a:cs typeface="Calibri" pitchFamily="34" charset="0"/>
                </a:rPr>
                <a:t>(</a:t>
              </a:r>
              <a:r>
                <a:rPr lang="en-US" sz="900" b="1" dirty="0">
                  <a:solidFill>
                    <a:srgbClr val="C00000"/>
                  </a:solidFill>
                  <a:latin typeface="Verdana" pitchFamily="34" charset="0"/>
                  <a:cs typeface="Calibri" pitchFamily="34" charset="0"/>
                </a:rPr>
                <a:t>41% of Sys. Peak</a:t>
              </a:r>
              <a:r>
                <a:rPr lang="en-US" sz="900" b="1" dirty="0">
                  <a:solidFill>
                    <a:srgbClr val="000000"/>
                  </a:solidFill>
                  <a:latin typeface="Verdana" pitchFamily="34" charset="0"/>
                  <a:cs typeface="Calibri" pitchFamily="34" charset="0"/>
                </a:rPr>
                <a:t>)</a:t>
              </a:r>
            </a:p>
          </p:txBody>
        </p:sp>
      </p:grpSp>
      <p:grpSp>
        <p:nvGrpSpPr>
          <p:cNvPr id="39" name="Group 38" descr="Hawaiian Electric&#10;System Peak: 1,206 MW&#10;620 MW PV* / 99 MW Wind / &#10;69 MW WTE / 168 MW Biofuel&#10;Installed PV &amp; Wind: &#10;60% of System Peak"/>
          <p:cNvGrpSpPr/>
          <p:nvPr/>
        </p:nvGrpSpPr>
        <p:grpSpPr>
          <a:xfrm>
            <a:off x="550071" y="2705084"/>
            <a:ext cx="2435302" cy="1203785"/>
            <a:chOff x="554330" y="4237461"/>
            <a:chExt cx="3618545" cy="1399510"/>
          </a:xfrm>
        </p:grpSpPr>
        <p:sp>
          <p:nvSpPr>
            <p:cNvPr id="46" name="Line 8"/>
            <p:cNvSpPr>
              <a:spLocks noChangeShapeType="1"/>
            </p:cNvSpPr>
            <p:nvPr/>
          </p:nvSpPr>
          <p:spPr bwMode="auto">
            <a:xfrm flipV="1">
              <a:off x="3119201" y="4237461"/>
              <a:ext cx="1053674" cy="863832"/>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47" name="Rectangle 46"/>
            <p:cNvSpPr>
              <a:spLocks noChangeArrowheads="1"/>
            </p:cNvSpPr>
            <p:nvPr/>
          </p:nvSpPr>
          <p:spPr bwMode="auto">
            <a:xfrm>
              <a:off x="554330" y="4261239"/>
              <a:ext cx="3093969" cy="1375732"/>
            </a:xfrm>
            <a:prstGeom prst="rect">
              <a:avLst/>
            </a:prstGeom>
            <a:solidFill>
              <a:schemeClr val="accent1">
                <a:lumMod val="20000"/>
                <a:lumOff val="80000"/>
              </a:schemeClr>
            </a:solidFill>
            <a:ln w="6350" algn="ctr">
              <a:solidFill>
                <a:schemeClr val="accent1"/>
              </a:solidFill>
              <a:round/>
              <a:headEnd/>
              <a:tailEnd/>
            </a:ln>
          </p:spPr>
          <p:txBody>
            <a:bodyPr lIns="72331" tIns="36612" rIns="72331" bIns="366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ts val="338"/>
                </a:spcBef>
                <a:spcAft>
                  <a:spcPct val="0"/>
                </a:spcAft>
                <a:defRPr/>
              </a:pPr>
              <a:r>
                <a:rPr lang="en-US" sz="1100" b="1" u="sng" dirty="0">
                  <a:solidFill>
                    <a:srgbClr val="000000"/>
                  </a:solidFill>
                  <a:latin typeface="Verdana" pitchFamily="34" charset="0"/>
                  <a:cs typeface="Calibri" pitchFamily="34" charset="0"/>
                </a:rPr>
                <a:t>Hawaiian Electric</a:t>
              </a:r>
            </a:p>
            <a:p>
              <a:pPr defTabSz="685783" fontAlgn="base">
                <a:lnSpc>
                  <a:spcPct val="80000"/>
                </a:lnSpc>
                <a:spcBef>
                  <a:spcPts val="338"/>
                </a:spcBef>
                <a:spcAft>
                  <a:spcPct val="0"/>
                </a:spcAft>
                <a:defRPr/>
              </a:pPr>
              <a:r>
                <a:rPr lang="en-US" sz="900" u="sng" dirty="0">
                  <a:solidFill>
                    <a:srgbClr val="000000"/>
                  </a:solidFill>
                  <a:latin typeface="Verdana" pitchFamily="34" charset="0"/>
                  <a:cs typeface="Calibri" pitchFamily="34" charset="0"/>
                </a:rPr>
                <a:t>System Peak: 1,206 MW</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620 MW PV* / 99 MW Wind / </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69 MW WTE / 168 MW Biofuel</a:t>
              </a:r>
            </a:p>
            <a:p>
              <a:pPr defTabSz="685783" fontAlgn="base">
                <a:lnSpc>
                  <a:spcPct val="80000"/>
                </a:lnSpc>
                <a:spcBef>
                  <a:spcPts val="338"/>
                </a:spcBef>
                <a:spcAft>
                  <a:spcPct val="0"/>
                </a:spcAft>
                <a:defRPr/>
              </a:pPr>
              <a:r>
                <a:rPr lang="en-US" sz="900" b="1" dirty="0">
                  <a:solidFill>
                    <a:srgbClr val="000000"/>
                  </a:solidFill>
                  <a:latin typeface="Verdana" pitchFamily="34" charset="0"/>
                  <a:cs typeface="Calibri" pitchFamily="34" charset="0"/>
                </a:rPr>
                <a:t>Installed PV &amp; Wind: </a:t>
              </a:r>
            </a:p>
            <a:p>
              <a:pPr defTabSz="685783" fontAlgn="base">
                <a:lnSpc>
                  <a:spcPct val="80000"/>
                </a:lnSpc>
                <a:spcBef>
                  <a:spcPts val="338"/>
                </a:spcBef>
                <a:spcAft>
                  <a:spcPct val="0"/>
                </a:spcAft>
                <a:defRPr/>
              </a:pPr>
              <a:r>
                <a:rPr lang="en-US" sz="900" b="1" dirty="0">
                  <a:solidFill>
                    <a:srgbClr val="C00000"/>
                  </a:solidFill>
                  <a:latin typeface="Verdana" pitchFamily="34" charset="0"/>
                  <a:cs typeface="Calibri" pitchFamily="34" charset="0"/>
                </a:rPr>
                <a:t>60% of System Peak</a:t>
              </a:r>
            </a:p>
          </p:txBody>
        </p:sp>
      </p:grpSp>
      <p:sp>
        <p:nvSpPr>
          <p:cNvPr id="40" name="Rectangle 39"/>
          <p:cNvSpPr>
            <a:spLocks noChangeArrowheads="1"/>
          </p:cNvSpPr>
          <p:nvPr/>
        </p:nvSpPr>
        <p:spPr bwMode="auto">
          <a:xfrm>
            <a:off x="6192567" y="2974943"/>
            <a:ext cx="2237060" cy="1183332"/>
          </a:xfrm>
          <a:prstGeom prst="rect">
            <a:avLst/>
          </a:prstGeom>
          <a:solidFill>
            <a:schemeClr val="accent1">
              <a:lumMod val="20000"/>
              <a:lumOff val="80000"/>
            </a:schemeClr>
          </a:solidFill>
          <a:ln w="6350" algn="ctr">
            <a:solidFill>
              <a:schemeClr val="accent1"/>
            </a:solidFill>
            <a:round/>
            <a:headEnd/>
            <a:tailEnd/>
          </a:ln>
        </p:spPr>
        <p:txBody>
          <a:bodyPr lIns="72331" tIns="36612" rIns="72331" bIns="366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lnSpc>
                <a:spcPct val="80000"/>
              </a:lnSpc>
              <a:spcBef>
                <a:spcPts val="338"/>
              </a:spcBef>
              <a:spcAft>
                <a:spcPct val="0"/>
              </a:spcAft>
              <a:defRPr/>
            </a:pPr>
            <a:r>
              <a:rPr lang="en-US" sz="1100" b="1" u="sng" dirty="0">
                <a:solidFill>
                  <a:srgbClr val="000000"/>
                </a:solidFill>
                <a:latin typeface="Verdana" panose="020B0604030504040204" pitchFamily="34" charset="0"/>
                <a:ea typeface="Verdana" panose="020B0604030504040204" pitchFamily="34" charset="0"/>
                <a:cs typeface="Verdana" panose="020B0604030504040204" pitchFamily="34" charset="0"/>
              </a:rPr>
              <a:t>Hawaii Electric Light</a:t>
            </a:r>
          </a:p>
          <a:p>
            <a:pPr defTabSz="685783" fontAlgn="base">
              <a:lnSpc>
                <a:spcPct val="80000"/>
              </a:lnSpc>
              <a:spcBef>
                <a:spcPts val="338"/>
              </a:spcBef>
              <a:spcAft>
                <a:spcPct val="0"/>
              </a:spcAft>
              <a:defRPr/>
            </a:pPr>
            <a:r>
              <a:rPr lang="en-US" sz="900" u="sng" dirty="0">
                <a:solidFill>
                  <a:srgbClr val="000000"/>
                </a:solidFill>
                <a:latin typeface="Verdana" panose="020B0604030504040204" pitchFamily="34" charset="0"/>
                <a:ea typeface="Verdana" panose="020B0604030504040204" pitchFamily="34" charset="0"/>
                <a:cs typeface="Verdana" panose="020B0604030504040204" pitchFamily="34" charset="0"/>
              </a:rPr>
              <a:t>System Peak: 192 MW</a:t>
            </a:r>
          </a:p>
          <a:p>
            <a:pPr defTabSz="685783" fontAlgn="base">
              <a:lnSpc>
                <a:spcPct val="80000"/>
              </a:lnSpc>
              <a:spcBef>
                <a:spcPts val="338"/>
              </a:spcBef>
              <a:spcAft>
                <a:spcPct val="0"/>
              </a:spcAft>
              <a:defRPr/>
            </a:pPr>
            <a:r>
              <a:rPr lang="en-US" sz="900" dirty="0">
                <a:solidFill>
                  <a:srgbClr val="000000"/>
                </a:solidFill>
                <a:latin typeface="Verdana" panose="020B0604030504040204" pitchFamily="34" charset="0"/>
                <a:ea typeface="Verdana" panose="020B0604030504040204" pitchFamily="34" charset="0"/>
                <a:cs typeface="Verdana" panose="020B0604030504040204" pitchFamily="34" charset="0"/>
              </a:rPr>
              <a:t>101 MW PV / 31 MW Wind / </a:t>
            </a:r>
          </a:p>
          <a:p>
            <a:pPr defTabSz="685783" fontAlgn="base">
              <a:lnSpc>
                <a:spcPct val="80000"/>
              </a:lnSpc>
              <a:spcBef>
                <a:spcPts val="338"/>
              </a:spcBef>
              <a:spcAft>
                <a:spcPct val="0"/>
              </a:spcAft>
              <a:defRPr/>
            </a:pPr>
            <a:r>
              <a:rPr lang="en-US" sz="900" dirty="0">
                <a:solidFill>
                  <a:srgbClr val="000000"/>
                </a:solidFill>
                <a:latin typeface="Verdana" panose="020B0604030504040204" pitchFamily="34" charset="0"/>
                <a:ea typeface="Verdana" panose="020B0604030504040204" pitchFamily="34" charset="0"/>
                <a:cs typeface="Verdana" panose="020B0604030504040204" pitchFamily="34" charset="0"/>
              </a:rPr>
              <a:t>38 MW Geothermal* / 17 MW Hydro </a:t>
            </a:r>
          </a:p>
          <a:p>
            <a:pPr defTabSz="685783" fontAlgn="base">
              <a:lnSpc>
                <a:spcPct val="80000"/>
              </a:lnSpc>
              <a:spcBef>
                <a:spcPts val="338"/>
              </a:spcBef>
              <a:spcAft>
                <a:spcPct val="0"/>
              </a:spcAft>
              <a:defRPr/>
            </a:pPr>
            <a:r>
              <a:rPr lang="en-US" sz="900" b="1" dirty="0">
                <a:solidFill>
                  <a:srgbClr val="000000"/>
                </a:solidFill>
                <a:latin typeface="Verdana" pitchFamily="34" charset="0"/>
                <a:ea typeface="Verdana" panose="020B0604030504040204" pitchFamily="34" charset="0"/>
                <a:cs typeface="Verdana" panose="020B0604030504040204" pitchFamily="34" charset="0"/>
              </a:rPr>
              <a:t>Installed PV &amp; Wind: </a:t>
            </a:r>
          </a:p>
          <a:p>
            <a:pPr defTabSz="685783" fontAlgn="base">
              <a:lnSpc>
                <a:spcPct val="80000"/>
              </a:lnSpc>
              <a:spcBef>
                <a:spcPts val="338"/>
              </a:spcBef>
              <a:spcAft>
                <a:spcPct val="0"/>
              </a:spcAft>
              <a:defRPr/>
            </a:pPr>
            <a:r>
              <a:rPr lang="en-US" sz="900" b="1" dirty="0">
                <a:solidFill>
                  <a:srgbClr val="C00000"/>
                </a:solidFill>
                <a:latin typeface="Verdana" pitchFamily="34" charset="0"/>
                <a:ea typeface="Verdana" panose="020B0604030504040204" pitchFamily="34" charset="0"/>
                <a:cs typeface="Verdana" panose="020B0604030504040204" pitchFamily="34" charset="0"/>
              </a:rPr>
              <a:t>69% of System Peak</a:t>
            </a:r>
          </a:p>
        </p:txBody>
      </p:sp>
      <p:sp>
        <p:nvSpPr>
          <p:cNvPr id="41" name="Rectangle 40"/>
          <p:cNvSpPr/>
          <p:nvPr/>
        </p:nvSpPr>
        <p:spPr>
          <a:xfrm>
            <a:off x="1836381" y="2117683"/>
            <a:ext cx="530916" cy="230832"/>
          </a:xfrm>
          <a:prstGeom prst="rect">
            <a:avLst/>
          </a:prstGeom>
        </p:spPr>
        <p:txBody>
          <a:bodyPr wrap="none">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Kaua’i</a:t>
            </a:r>
          </a:p>
        </p:txBody>
      </p:sp>
      <p:sp>
        <p:nvSpPr>
          <p:cNvPr id="42" name="Rectangle 60"/>
          <p:cNvSpPr>
            <a:spLocks noChangeArrowheads="1"/>
          </p:cNvSpPr>
          <p:nvPr/>
        </p:nvSpPr>
        <p:spPr bwMode="auto">
          <a:xfrm>
            <a:off x="2890048" y="2258919"/>
            <a:ext cx="11849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783" eaLnBrk="0" fontAlgn="base" hangingPunct="0">
              <a:spcBef>
                <a:spcPct val="20000"/>
              </a:spcBef>
              <a:spcAft>
                <a:spcPct val="0"/>
              </a:spcAft>
              <a:buClr>
                <a:srgbClr val="115711"/>
              </a:buClr>
              <a:defRPr/>
            </a:pPr>
            <a:r>
              <a:rPr lang="en-US" altLang="en-US" sz="750" dirty="0">
                <a:solidFill>
                  <a:srgbClr val="000000"/>
                </a:solidFill>
                <a:latin typeface="Arial"/>
              </a:rPr>
              <a:t>80% of state population</a:t>
            </a:r>
          </a:p>
        </p:txBody>
      </p:sp>
      <p:sp>
        <p:nvSpPr>
          <p:cNvPr id="43" name="TextBox 42"/>
          <p:cNvSpPr txBox="1"/>
          <p:nvPr/>
        </p:nvSpPr>
        <p:spPr>
          <a:xfrm>
            <a:off x="447949" y="4028906"/>
            <a:ext cx="2247824" cy="369332"/>
          </a:xfrm>
          <a:prstGeom prst="rect">
            <a:avLst/>
          </a:prstGeom>
          <a:noFill/>
          <a:ln w="19050">
            <a:solidFill>
              <a:schemeClr val="tx1"/>
            </a:solidFill>
          </a:ln>
        </p:spPr>
        <p:txBody>
          <a:bodyPr wrap="square" rtlCol="0">
            <a:spAutoFit/>
          </a:bodyPr>
          <a:lstStyle/>
          <a:p>
            <a:pPr defTabSz="342892">
              <a:defRPr/>
            </a:pPr>
            <a:r>
              <a:rPr lang="en-US" sz="900" dirty="0">
                <a:solidFill>
                  <a:srgbClr val="FF0000"/>
                </a:solidFill>
                <a:latin typeface="Verdana" pitchFamily="34" charset="0"/>
                <a:cs typeface="Calibri" pitchFamily="34" charset="0"/>
              </a:rPr>
              <a:t>*77.5 MW of central PV and</a:t>
            </a:r>
          </a:p>
          <a:p>
            <a:pPr defTabSz="342892">
              <a:defRPr/>
            </a:pPr>
            <a:r>
              <a:rPr lang="en-US" sz="900" dirty="0">
                <a:solidFill>
                  <a:srgbClr val="FF0000"/>
                </a:solidFill>
                <a:latin typeface="Verdana" pitchFamily="34" charset="0"/>
                <a:cs typeface="Calibri" pitchFamily="34" charset="0"/>
              </a:rPr>
              <a:t> 24 MW of wind under construction</a:t>
            </a:r>
          </a:p>
        </p:txBody>
      </p:sp>
      <p:sp>
        <p:nvSpPr>
          <p:cNvPr id="44" name="TextBox 43"/>
          <p:cNvSpPr txBox="1"/>
          <p:nvPr/>
        </p:nvSpPr>
        <p:spPr>
          <a:xfrm>
            <a:off x="6115796" y="4265835"/>
            <a:ext cx="2484909" cy="369332"/>
          </a:xfrm>
          <a:prstGeom prst="rect">
            <a:avLst/>
          </a:prstGeom>
          <a:noFill/>
          <a:ln w="19050">
            <a:solidFill>
              <a:schemeClr val="tx1"/>
            </a:solidFill>
          </a:ln>
        </p:spPr>
        <p:txBody>
          <a:bodyPr wrap="square" rtlCol="0">
            <a:spAutoFit/>
          </a:bodyPr>
          <a:lstStyle>
            <a:defPPr>
              <a:defRPr lang="en-US"/>
            </a:defPPr>
            <a:lvl1pPr defTabSz="342892">
              <a:defRPr sz="900">
                <a:solidFill>
                  <a:srgbClr val="FF0000"/>
                </a:solidFill>
                <a:latin typeface="Verdana" pitchFamily="34" charset="0"/>
                <a:cs typeface="Calibri" pitchFamily="34" charset="0"/>
              </a:defRPr>
            </a:lvl1pPr>
          </a:lstStyle>
          <a:p>
            <a:r>
              <a:rPr lang="en-US" dirty="0"/>
              <a:t>*Geothermal Plant not in operation</a:t>
            </a:r>
          </a:p>
          <a:p>
            <a:r>
              <a:rPr lang="en-US" dirty="0"/>
              <a:t>  21.5 MW Biomass under construction</a:t>
            </a:r>
          </a:p>
        </p:txBody>
      </p:sp>
      <p:sp>
        <p:nvSpPr>
          <p:cNvPr id="45" name="TextBox 44"/>
          <p:cNvSpPr txBox="1"/>
          <p:nvPr/>
        </p:nvSpPr>
        <p:spPr>
          <a:xfrm>
            <a:off x="974571" y="1796959"/>
            <a:ext cx="2114552" cy="213585"/>
          </a:xfrm>
          <a:prstGeom prst="rect">
            <a:avLst/>
          </a:prstGeom>
          <a:noFill/>
        </p:spPr>
        <p:txBody>
          <a:bodyPr wrap="square" rtlCol="0">
            <a:spAutoFit/>
          </a:bodyPr>
          <a:lstStyle/>
          <a:p>
            <a:pPr defTabSz="342892">
              <a:defRPr/>
            </a:pPr>
            <a:r>
              <a:rPr lang="en-US" sz="788" dirty="0">
                <a:solidFill>
                  <a:srgbClr val="000000"/>
                </a:solidFill>
                <a:latin typeface="Verdana" pitchFamily="34" charset="0"/>
                <a:cs typeface="Calibri" pitchFamily="34" charset="0"/>
              </a:rPr>
              <a:t>*14 MW Solar under construction</a:t>
            </a:r>
          </a:p>
        </p:txBody>
      </p:sp>
    </p:spTree>
    <p:extLst>
      <p:ext uri="{BB962C8B-B14F-4D97-AF65-F5344CB8AC3E}">
        <p14:creationId xmlns:p14="http://schemas.microsoft.com/office/powerpoint/2010/main" val="87200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313" y="135722"/>
            <a:ext cx="4679157" cy="885830"/>
          </a:xfrm>
          <a:solidFill>
            <a:schemeClr val="accent1"/>
          </a:solidFill>
        </p:spPr>
        <p:txBody>
          <a:bodyPr vert="horz" lIns="91440" tIns="45720" rIns="91440" bIns="45720" rtlCol="0" anchor="ctr">
            <a:noAutofit/>
          </a:bodyPr>
          <a:lstStyle/>
          <a:p>
            <a:pPr algn="l">
              <a:lnSpc>
                <a:spcPct val="100000"/>
              </a:lnSpc>
              <a:spcBef>
                <a:spcPts val="600"/>
              </a:spcBef>
              <a:spcAft>
                <a:spcPts val="600"/>
              </a:spcAft>
            </a:pPr>
            <a:r>
              <a:rPr lang="en-US" sz="2400" b="1" i="1" spc="-113" dirty="0">
                <a:ln w="3175">
                  <a:noFill/>
                </a:ln>
                <a:effectLst>
                  <a:outerShdw blurRad="50800" dist="38100" dir="2700000" algn="tl" rotWithShape="0">
                    <a:prstClr val="black">
                      <a:alpha val="40000"/>
                    </a:prstClr>
                  </a:outerShdw>
                </a:effectLst>
                <a:ea typeface="+mn-ea"/>
                <a:cs typeface="Times New Roman" pitchFamily="18" charset="0"/>
              </a:rPr>
              <a:t>“Hawaiian Electric Announces ‘Mind-Blowing’ Solar-Plus- Storage Contracts”</a:t>
            </a:r>
            <a:endParaRPr lang="th-TH" sz="12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5" y="135722"/>
            <a:ext cx="3865547" cy="249113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967" y="1141011"/>
            <a:ext cx="2240566" cy="1414480"/>
          </a:xfrm>
          <a:prstGeom prst="rect">
            <a:avLst/>
          </a:prstGeom>
        </p:spPr>
      </p:pic>
      <p:sp>
        <p:nvSpPr>
          <p:cNvPr id="9" name="TextBox 8"/>
          <p:cNvSpPr txBox="1"/>
          <p:nvPr/>
        </p:nvSpPr>
        <p:spPr>
          <a:xfrm>
            <a:off x="344132" y="2571750"/>
            <a:ext cx="1980029" cy="230832"/>
          </a:xfrm>
          <a:prstGeom prst="rect">
            <a:avLst/>
          </a:prstGeom>
          <a:noFill/>
        </p:spPr>
        <p:txBody>
          <a:bodyPr wrap="none" rtlCol="0">
            <a:spAutoFit/>
          </a:bodyPr>
          <a:lstStyle/>
          <a:p>
            <a:pPr defTabSz="685800" eaLnBrk="0" fontAlgn="base" hangingPunct="0">
              <a:spcBef>
                <a:spcPct val="0"/>
              </a:spcBef>
              <a:spcAft>
                <a:spcPct val="0"/>
              </a:spcAft>
            </a:pPr>
            <a:r>
              <a:rPr lang="en-US" sz="900" dirty="0">
                <a:solidFill>
                  <a:prstClr val="black"/>
                </a:solidFill>
                <a:latin typeface="Times New Roman" pitchFamily="18" charset="0"/>
                <a:ea typeface="ＭＳ Ｐゴシック" pitchFamily="34" charset="-128"/>
              </a:rPr>
              <a:t>Source: Jan. 4, 2019, Greentech Media</a:t>
            </a:r>
            <a:endParaRPr lang="th-TH" sz="900" dirty="0">
              <a:solidFill>
                <a:prstClr val="black"/>
              </a:solidFill>
              <a:latin typeface="Times New Roman" pitchFamily="18" charset="0"/>
              <a:ea typeface="ＭＳ Ｐゴシック" pitchFamily="34" charset="-128"/>
            </a:endParaRPr>
          </a:p>
        </p:txBody>
      </p:sp>
      <p:pic>
        <p:nvPicPr>
          <p:cNvPr id="10" name="Picture 9" descr="Table of projects, locations, developer and siz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887" y="3280584"/>
            <a:ext cx="7516558" cy="1549689"/>
          </a:xfrm>
          <a:prstGeom prst="rect">
            <a:avLst/>
          </a:prstGeom>
        </p:spPr>
      </p:pic>
      <p:sp>
        <p:nvSpPr>
          <p:cNvPr id="11" name="Rectangle 10"/>
          <p:cNvSpPr/>
          <p:nvPr/>
        </p:nvSpPr>
        <p:spPr>
          <a:xfrm>
            <a:off x="2624268" y="1215343"/>
            <a:ext cx="2354926" cy="1408078"/>
          </a:xfrm>
          <a:prstGeom prst="rect">
            <a:avLst/>
          </a:prstGeom>
        </p:spPr>
        <p:txBody>
          <a:bodyPr wrap="square">
            <a:spAutoFit/>
          </a:bodyPr>
          <a:lstStyle/>
          <a:p>
            <a:pPr defTabSz="685800" eaLnBrk="0" fontAlgn="base" hangingPunct="0">
              <a:spcBef>
                <a:spcPct val="0"/>
              </a:spcBef>
              <a:spcAft>
                <a:spcPct val="0"/>
              </a:spcAft>
            </a:pPr>
            <a:r>
              <a:rPr lang="en-US" sz="1425" dirty="0">
                <a:solidFill>
                  <a:srgbClr val="006600"/>
                </a:solidFill>
                <a:latin typeface="Times New Roman" pitchFamily="18" charset="0"/>
                <a:ea typeface="ＭＳ Ｐゴシック" pitchFamily="34" charset="-128"/>
              </a:rPr>
              <a:t>“It’s hard to overstate the scale of this announcement,”</a:t>
            </a:r>
            <a:r>
              <a:rPr lang="en-US" sz="1425" dirty="0">
                <a:solidFill>
                  <a:prstClr val="black"/>
                </a:solidFill>
                <a:latin typeface="Times New Roman" pitchFamily="18" charset="0"/>
                <a:ea typeface="ＭＳ Ｐゴシック" pitchFamily="34" charset="-128"/>
              </a:rPr>
              <a:t> said Dan Finn-Foley, a senior energy storage analyst at Wood Mackenzie Power &amp; Renewables. </a:t>
            </a:r>
            <a:endParaRPr lang="th-TH" sz="1425" dirty="0">
              <a:solidFill>
                <a:prstClr val="black"/>
              </a:solidFill>
              <a:latin typeface="Times New Roman" pitchFamily="18" charset="0"/>
              <a:ea typeface="ＭＳ Ｐゴシック" pitchFamily="34" charset="-128"/>
            </a:endParaRPr>
          </a:p>
        </p:txBody>
      </p:sp>
      <p:sp>
        <p:nvSpPr>
          <p:cNvPr id="12" name="TextBox 11"/>
          <p:cNvSpPr txBox="1"/>
          <p:nvPr/>
        </p:nvSpPr>
        <p:spPr>
          <a:xfrm>
            <a:off x="2192702" y="2728918"/>
            <a:ext cx="4205960" cy="600164"/>
          </a:xfrm>
          <a:prstGeom prst="rect">
            <a:avLst/>
          </a:prstGeom>
          <a:noFill/>
        </p:spPr>
        <p:txBody>
          <a:bodyPr wrap="none" rtlCol="0">
            <a:spAutoFit/>
          </a:bodyPr>
          <a:lstStyle/>
          <a:p>
            <a:pPr algn="ctr" defTabSz="685800" eaLnBrk="0" fontAlgn="base" hangingPunct="0">
              <a:spcBef>
                <a:spcPct val="0"/>
              </a:spcBef>
              <a:spcAft>
                <a:spcPct val="0"/>
              </a:spcAft>
            </a:pPr>
            <a:r>
              <a:rPr lang="en-US" sz="1650" b="1" dirty="0">
                <a:solidFill>
                  <a:srgbClr val="FF0000"/>
                </a:solidFill>
                <a:latin typeface="Times New Roman" pitchFamily="18" charset="0"/>
                <a:ea typeface="ＭＳ Ｐゴシック" pitchFamily="34" charset="-128"/>
              </a:rPr>
              <a:t>HECO to install 1 GWh of new BESS</a:t>
            </a:r>
          </a:p>
          <a:p>
            <a:pPr algn="ctr" defTabSz="685800" eaLnBrk="0" fontAlgn="base" hangingPunct="0">
              <a:spcBef>
                <a:spcPct val="0"/>
              </a:spcBef>
              <a:spcAft>
                <a:spcPct val="0"/>
              </a:spcAft>
            </a:pPr>
            <a:r>
              <a:rPr lang="en-US" sz="1650" b="1" dirty="0">
                <a:solidFill>
                  <a:srgbClr val="FF0000"/>
                </a:solidFill>
                <a:latin typeface="Times New Roman" pitchFamily="18" charset="0"/>
                <a:ea typeface="ＭＳ Ｐゴシック" pitchFamily="34" charset="-128"/>
              </a:rPr>
              <a:t>Entire BESS market in US today is 1.4 GWh</a:t>
            </a:r>
            <a:endParaRPr lang="th-TH" sz="1650" b="1" dirty="0">
              <a:solidFill>
                <a:srgbClr val="FF0000"/>
              </a:solidFill>
              <a:latin typeface="Times New Roman" pitchFamily="18" charset="0"/>
              <a:ea typeface="ＭＳ Ｐゴシック" pitchFamily="34" charset="-128"/>
            </a:endParaRPr>
          </a:p>
        </p:txBody>
      </p:sp>
      <p:sp>
        <p:nvSpPr>
          <p:cNvPr id="14" name="TextBox 13"/>
          <p:cNvSpPr txBox="1"/>
          <p:nvPr/>
        </p:nvSpPr>
        <p:spPr>
          <a:xfrm>
            <a:off x="863282" y="4749910"/>
            <a:ext cx="1980029" cy="230832"/>
          </a:xfrm>
          <a:prstGeom prst="rect">
            <a:avLst/>
          </a:prstGeom>
          <a:noFill/>
        </p:spPr>
        <p:txBody>
          <a:bodyPr wrap="none" rtlCol="0">
            <a:spAutoFit/>
          </a:bodyPr>
          <a:lstStyle/>
          <a:p>
            <a:pPr defTabSz="685800" eaLnBrk="0" fontAlgn="base" hangingPunct="0">
              <a:spcBef>
                <a:spcPct val="0"/>
              </a:spcBef>
              <a:spcAft>
                <a:spcPct val="0"/>
              </a:spcAft>
            </a:pPr>
            <a:r>
              <a:rPr lang="en-US" sz="900" dirty="0">
                <a:solidFill>
                  <a:prstClr val="black"/>
                </a:solidFill>
                <a:latin typeface="Times New Roman" pitchFamily="18" charset="0"/>
                <a:ea typeface="ＭＳ Ｐゴシック" pitchFamily="34" charset="-128"/>
              </a:rPr>
              <a:t>Source: Jan. 4, 2019, Greentech Media</a:t>
            </a:r>
            <a:endParaRPr lang="th-TH" sz="900" dirty="0">
              <a:solidFill>
                <a:prstClr val="black"/>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0964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1532" y="142867"/>
            <a:ext cx="4307682" cy="564360"/>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Hawaii BESS Projects </a:t>
            </a:r>
            <a:endParaRPr lang="th-TH" sz="18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pic>
        <p:nvPicPr>
          <p:cNvPr id="3" name="Picture 2" descr="Map of planned and existing Hawaii BESS Projects across all islands, for a combined total of 1,491 MWh"/>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3849" y="235740"/>
            <a:ext cx="6502064" cy="4718312"/>
          </a:xfrm>
          <a:prstGeom prst="rect">
            <a:avLst/>
          </a:prstGeom>
        </p:spPr>
      </p:pic>
    </p:spTree>
    <p:extLst>
      <p:ext uri="{BB962C8B-B14F-4D97-AF65-F5344CB8AC3E}">
        <p14:creationId xmlns:p14="http://schemas.microsoft.com/office/powerpoint/2010/main" val="410964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4334" y="142872"/>
            <a:ext cx="8487543" cy="521498"/>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Grid Scale BESS Projects (HNEI)</a:t>
            </a:r>
            <a:endParaRPr lang="th-TH" sz="18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sp>
        <p:nvSpPr>
          <p:cNvPr id="5" name="TextBox 13"/>
          <p:cNvSpPr txBox="1">
            <a:spLocks noChangeArrowheads="1"/>
          </p:cNvSpPr>
          <p:nvPr/>
        </p:nvSpPr>
        <p:spPr bwMode="auto">
          <a:xfrm>
            <a:off x="650084" y="1213588"/>
            <a:ext cx="5519731" cy="3139321"/>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463550" indent="-230188"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ts val="375"/>
              </a:spcAft>
              <a:buFontTx/>
              <a:buNone/>
              <a:defRPr/>
            </a:pPr>
            <a:r>
              <a:rPr lang="en-US" altLang="en-US" sz="1400" b="1" dirty="0">
                <a:solidFill>
                  <a:srgbClr val="1F497D"/>
                </a:solidFill>
                <a:ea typeface="ＭＳ Ｐゴシック" pitchFamily="34" charset="-128"/>
              </a:rPr>
              <a:t>Upolu Point, Hawaii Island (1MW, 250kWh)</a:t>
            </a:r>
          </a:p>
          <a:p>
            <a:pPr marL="347663" lvl="1" indent="-172641" defTabSz="685800" eaLnBrk="1" fontAlgn="base" hangingPunct="1">
              <a:spcBef>
                <a:spcPct val="0"/>
              </a:spcBef>
              <a:spcAft>
                <a:spcPts val="375"/>
              </a:spcAft>
              <a:buFont typeface="Arial" panose="020B0604020202020204" pitchFamily="34" charset="0"/>
              <a:buChar char="•"/>
              <a:defRPr/>
            </a:pPr>
            <a:r>
              <a:rPr lang="en-US" altLang="en-US" sz="1400" dirty="0">
                <a:solidFill>
                  <a:srgbClr val="1F497D"/>
                </a:solidFill>
                <a:ea typeface="ＭＳ Ｐゴシック" pitchFamily="34" charset="-128"/>
              </a:rPr>
              <a:t>Frequency regulation and wind smoothing</a:t>
            </a:r>
          </a:p>
          <a:p>
            <a:pPr marL="347663" lvl="1" indent="-172641" defTabSz="685800" eaLnBrk="1" fontAlgn="base" hangingPunct="1">
              <a:spcBef>
                <a:spcPct val="0"/>
              </a:spcBef>
              <a:spcAft>
                <a:spcPts val="375"/>
              </a:spcAft>
              <a:buFont typeface="Arial" panose="020B0604020202020204" pitchFamily="34" charset="0"/>
              <a:buChar char="•"/>
              <a:defRPr/>
            </a:pPr>
            <a:r>
              <a:rPr lang="en-US" altLang="en-US" sz="1400" dirty="0">
                <a:solidFill>
                  <a:srgbClr val="1F497D"/>
                </a:solidFill>
                <a:ea typeface="ＭＳ Ｐゴシック" pitchFamily="34" charset="-128"/>
              </a:rPr>
              <a:t>3.3 GWh over 3yrs, &gt; 6000 full cycles </a:t>
            </a:r>
          </a:p>
          <a:p>
            <a:pPr marL="347663" lvl="1" indent="-172641" defTabSz="685800" eaLnBrk="1" fontAlgn="base" hangingPunct="1">
              <a:spcBef>
                <a:spcPct val="0"/>
              </a:spcBef>
              <a:spcAft>
                <a:spcPts val="375"/>
              </a:spcAft>
              <a:buFont typeface="Arial" panose="020B0604020202020204" pitchFamily="34" charset="0"/>
              <a:buChar char="•"/>
              <a:defRPr/>
            </a:pPr>
            <a:endParaRPr lang="en-US" altLang="en-US" sz="1400" b="1" dirty="0">
              <a:solidFill>
                <a:srgbClr val="1F497D"/>
              </a:solidFill>
              <a:ea typeface="ＭＳ Ｐゴシック" pitchFamily="34" charset="-128"/>
            </a:endParaRPr>
          </a:p>
          <a:p>
            <a:pPr defTabSz="685800" eaLnBrk="1" fontAlgn="base" hangingPunct="1">
              <a:spcBef>
                <a:spcPct val="0"/>
              </a:spcBef>
              <a:spcAft>
                <a:spcPts val="375"/>
              </a:spcAft>
              <a:buFontTx/>
              <a:buNone/>
              <a:defRPr/>
            </a:pPr>
            <a:r>
              <a:rPr lang="en-US" altLang="en-US" sz="1400" b="1" dirty="0">
                <a:solidFill>
                  <a:srgbClr val="1F497D"/>
                </a:solidFill>
                <a:ea typeface="ＭＳ Ｐゴシック" pitchFamily="34" charset="-128"/>
              </a:rPr>
              <a:t>Molokai Secure Renewable Microgrid (2MW)</a:t>
            </a:r>
          </a:p>
          <a:p>
            <a:pPr marL="347663" lvl="1" indent="-172641" defTabSz="685800" eaLnBrk="1" fontAlgn="base" hangingPunct="1">
              <a:spcBef>
                <a:spcPct val="0"/>
              </a:spcBef>
              <a:spcAft>
                <a:spcPts val="375"/>
              </a:spcAft>
              <a:buFont typeface="Arial" panose="020B0604020202020204" pitchFamily="34" charset="0"/>
              <a:buChar char="•"/>
              <a:defRPr/>
            </a:pPr>
            <a:r>
              <a:rPr lang="en-US" altLang="en-US" sz="1400" dirty="0">
                <a:solidFill>
                  <a:srgbClr val="1F497D"/>
                </a:solidFill>
                <a:ea typeface="ＭＳ Ｐゴシック" pitchFamily="34" charset="-128"/>
              </a:rPr>
              <a:t>Fast dynamic response decision and control (&lt;50ms response) </a:t>
            </a:r>
          </a:p>
          <a:p>
            <a:pPr marL="347663" lvl="1" indent="-172641" defTabSz="685800" eaLnBrk="1" fontAlgn="base" hangingPunct="1">
              <a:spcBef>
                <a:spcPct val="0"/>
              </a:spcBef>
              <a:spcAft>
                <a:spcPts val="375"/>
              </a:spcAft>
              <a:buFont typeface="Arial" panose="020B0604020202020204" pitchFamily="34" charset="0"/>
              <a:buChar char="•"/>
              <a:defRPr/>
            </a:pPr>
            <a:r>
              <a:rPr lang="en-US" altLang="en-US" sz="1400" dirty="0">
                <a:solidFill>
                  <a:srgbClr val="1F497D"/>
                </a:solidFill>
                <a:ea typeface="ＭＳ Ｐゴシック" pitchFamily="34" charset="-128"/>
              </a:rPr>
              <a:t>Operating reserves (fault management), frequency management</a:t>
            </a:r>
          </a:p>
          <a:p>
            <a:pPr marL="347663" lvl="1" indent="-172641" defTabSz="685800" eaLnBrk="1" fontAlgn="base" hangingPunct="1">
              <a:spcBef>
                <a:spcPct val="0"/>
              </a:spcBef>
              <a:spcAft>
                <a:spcPts val="375"/>
              </a:spcAft>
              <a:buFont typeface="Arial" panose="020B0604020202020204" pitchFamily="34" charset="0"/>
              <a:buChar char="•"/>
              <a:defRPr/>
            </a:pPr>
            <a:endParaRPr lang="en-US" altLang="en-US" sz="1400" dirty="0">
              <a:solidFill>
                <a:srgbClr val="1F497D"/>
              </a:solidFill>
              <a:ea typeface="ＭＳ Ｐゴシック" pitchFamily="34" charset="-128"/>
            </a:endParaRPr>
          </a:p>
          <a:p>
            <a:pPr defTabSz="685800" eaLnBrk="1" fontAlgn="base" hangingPunct="1">
              <a:spcBef>
                <a:spcPct val="0"/>
              </a:spcBef>
              <a:spcAft>
                <a:spcPts val="375"/>
              </a:spcAft>
              <a:buFontTx/>
              <a:buNone/>
              <a:defRPr/>
            </a:pPr>
            <a:r>
              <a:rPr lang="en-US" altLang="en-US" sz="1400" b="1" dirty="0">
                <a:solidFill>
                  <a:srgbClr val="1F497D"/>
                </a:solidFill>
                <a:ea typeface="ＭＳ Ｐゴシック" pitchFamily="34" charset="-128"/>
              </a:rPr>
              <a:t>Campbell Park industrial feeder with high penetration (1MW)</a:t>
            </a:r>
          </a:p>
          <a:p>
            <a:pPr marL="386954" lvl="1" indent="-170260" defTabSz="685800" eaLnBrk="1" fontAlgn="base" hangingPunct="1">
              <a:spcBef>
                <a:spcPct val="0"/>
              </a:spcBef>
              <a:spcAft>
                <a:spcPts val="375"/>
              </a:spcAft>
              <a:buFont typeface="Arial" panose="020B0604020202020204" pitchFamily="34" charset="0"/>
              <a:buChar char="•"/>
              <a:defRPr/>
            </a:pPr>
            <a:r>
              <a:rPr lang="en-US" altLang="en-US" sz="1400" dirty="0">
                <a:solidFill>
                  <a:srgbClr val="1F497D"/>
                </a:solidFill>
                <a:ea typeface="ＭＳ Ｐゴシック" pitchFamily="34" charset="-128"/>
              </a:rPr>
              <a:t>Power smoothing, voltage and VAr support, and frequency regulation</a:t>
            </a:r>
          </a:p>
        </p:txBody>
      </p:sp>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69839" y="1026432"/>
            <a:ext cx="1516862" cy="113355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40575" y="690988"/>
            <a:ext cx="7153281" cy="323165"/>
          </a:xfrm>
          <a:prstGeom prst="rect">
            <a:avLst/>
          </a:prstGeom>
          <a:noFill/>
        </p:spPr>
        <p:txBody>
          <a:bodyPr wrap="square">
            <a:spAutoFit/>
          </a:bodyPr>
          <a:lstStyle/>
          <a:p>
            <a:pPr marL="173831" algn="ctr" defTabSz="685800" eaLnBrk="0" fontAlgn="base" hangingPunct="0">
              <a:spcBef>
                <a:spcPct val="0"/>
              </a:spcBef>
              <a:spcAft>
                <a:spcPct val="0"/>
              </a:spcAft>
              <a:defRPr/>
            </a:pPr>
            <a:r>
              <a:rPr lang="en-US" altLang="en-US" sz="1500" b="1" dirty="0">
                <a:solidFill>
                  <a:prstClr val="black"/>
                </a:solidFill>
                <a:ea typeface="ＭＳ Ｐゴシック" pitchFamily="-103" charset="-128"/>
                <a:cs typeface="ＭＳ Ｐゴシック" pitchFamily="-103" charset="-128"/>
              </a:rPr>
              <a:t>Demonstrate optimized BESS operating strategies for high value grid applications</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839" y="2322148"/>
            <a:ext cx="1516862" cy="1137647"/>
          </a:xfrm>
          <a:prstGeom prst="rect">
            <a:avLst/>
          </a:prstGeom>
          <a:ln>
            <a:noFill/>
          </a:ln>
          <a:effectLst>
            <a:outerShdw blurRad="292100" dist="139700" dir="2700000" algn="tl" rotWithShape="0">
              <a:srgbClr val="333333">
                <a:alpha val="65000"/>
              </a:srgbClr>
            </a:outerShdw>
          </a:effec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9839" y="3639064"/>
            <a:ext cx="1516862" cy="1137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37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stem provides solar resource and PV production estimates at a range of timescales from minutes to days ahead…"/>
          <p:cNvSpPr txBox="1">
            <a:spLocks/>
          </p:cNvSpPr>
          <p:nvPr/>
        </p:nvSpPr>
        <p:spPr bwMode="auto">
          <a:xfrm>
            <a:off x="952185" y="803134"/>
            <a:ext cx="3959881" cy="424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342891" indent="-342891" algn="l" defTabSz="457189"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32" indent="-285744" algn="l" defTabSz="457189"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44790">
              <a:spcBef>
                <a:spcPts val="1002"/>
              </a:spcBef>
              <a:buNone/>
              <a:defRPr sz="1833" b="1">
                <a:solidFill>
                  <a:srgbClr val="000000"/>
                </a:solidFill>
                <a:latin typeface="Arial"/>
                <a:ea typeface="Arial"/>
                <a:cs typeface="Arial"/>
                <a:sym typeface="Arial"/>
              </a:defRPr>
            </a:pPr>
            <a:r>
              <a:rPr lang="en-US" sz="1600" b="1" dirty="0">
                <a:solidFill>
                  <a:srgbClr val="000000"/>
                </a:solidFill>
                <a:latin typeface="Arial"/>
                <a:ea typeface="Arial"/>
                <a:cs typeface="Arial"/>
                <a:sym typeface="Arial"/>
              </a:rPr>
              <a:t>System provides solar resource and PV production estimates at a range of timescales from minutes to days ahead</a:t>
            </a:r>
          </a:p>
          <a:p>
            <a:pPr marL="0" indent="0" defTabSz="482186">
              <a:spcBef>
                <a:spcPts val="1002"/>
              </a:spcBef>
              <a:buNone/>
              <a:defRPr sz="1833" b="1">
                <a:solidFill>
                  <a:srgbClr val="000000"/>
                </a:solidFill>
                <a:latin typeface="Arial"/>
                <a:ea typeface="Arial"/>
                <a:cs typeface="Arial"/>
                <a:sym typeface="Arial"/>
              </a:defRPr>
            </a:pPr>
            <a:r>
              <a:rPr lang="en-US" sz="1400" b="1" dirty="0">
                <a:solidFill>
                  <a:srgbClr val="000000"/>
                </a:solidFill>
                <a:latin typeface="Arial"/>
                <a:ea typeface="Arial"/>
                <a:cs typeface="Arial"/>
                <a:sym typeface="Arial"/>
              </a:rPr>
              <a:t>Day ahead forecasts</a:t>
            </a:r>
          </a:p>
          <a:p>
            <a:pPr marL="236070" lvl="1" indent="-122756" defTabSz="482186">
              <a:spcBef>
                <a:spcPts val="600"/>
              </a:spcBef>
              <a:defRPr sz="1645">
                <a:solidFill>
                  <a:srgbClr val="000000"/>
                </a:solidFill>
                <a:latin typeface="Arial"/>
                <a:ea typeface="Arial"/>
                <a:cs typeface="Arial"/>
                <a:sym typeface="Arial"/>
              </a:defRPr>
            </a:pPr>
            <a:r>
              <a:rPr lang="en-US" sz="1100" dirty="0">
                <a:solidFill>
                  <a:srgbClr val="000000"/>
                </a:solidFill>
                <a:latin typeface="Arial"/>
                <a:ea typeface="Arial"/>
                <a:cs typeface="Arial"/>
                <a:sym typeface="Arial"/>
              </a:rPr>
              <a:t>Regional numerical weather prediction model</a:t>
            </a:r>
          </a:p>
          <a:p>
            <a:pPr marL="236070" lvl="1" indent="-122756" defTabSz="482186">
              <a:spcBef>
                <a:spcPts val="600"/>
              </a:spcBef>
              <a:defRPr sz="1645">
                <a:solidFill>
                  <a:srgbClr val="000000"/>
                </a:solidFill>
                <a:latin typeface="Arial"/>
                <a:ea typeface="Arial"/>
                <a:cs typeface="Arial"/>
                <a:sym typeface="Arial"/>
              </a:defRPr>
            </a:pPr>
            <a:r>
              <a:rPr lang="en-US" sz="1100" dirty="0">
                <a:solidFill>
                  <a:srgbClr val="000000"/>
                </a:solidFill>
                <a:latin typeface="Arial"/>
                <a:ea typeface="Arial"/>
                <a:cs typeface="Arial"/>
                <a:sym typeface="Arial"/>
              </a:rPr>
              <a:t>Regional forecasts - hours to days ahead</a:t>
            </a:r>
          </a:p>
          <a:p>
            <a:pPr marL="236070" lvl="1" indent="-122756" defTabSz="482186">
              <a:spcBef>
                <a:spcPts val="600"/>
              </a:spcBef>
              <a:defRPr sz="1645">
                <a:solidFill>
                  <a:srgbClr val="000000"/>
                </a:solidFill>
                <a:latin typeface="Arial"/>
                <a:ea typeface="Arial"/>
                <a:cs typeface="Arial"/>
                <a:sym typeface="Arial"/>
              </a:defRPr>
            </a:pPr>
            <a:r>
              <a:rPr lang="en-US" sz="1100" dirty="0">
                <a:solidFill>
                  <a:srgbClr val="FF0000"/>
                </a:solidFill>
                <a:latin typeface="Arial"/>
                <a:ea typeface="Arial"/>
                <a:cs typeface="Arial"/>
                <a:sym typeface="Arial"/>
              </a:rPr>
              <a:t>Unit commitment planning</a:t>
            </a:r>
          </a:p>
          <a:p>
            <a:pPr marL="0" indent="0" defTabSz="482186">
              <a:spcBef>
                <a:spcPts val="1002"/>
              </a:spcBef>
              <a:buNone/>
              <a:defRPr sz="1833" b="1">
                <a:solidFill>
                  <a:srgbClr val="000000"/>
                </a:solidFill>
                <a:latin typeface="Arial"/>
                <a:ea typeface="Arial"/>
                <a:cs typeface="Arial"/>
                <a:sym typeface="Arial"/>
              </a:defRPr>
            </a:pPr>
            <a:r>
              <a:rPr lang="en-US" sz="1400" b="1" dirty="0">
                <a:solidFill>
                  <a:srgbClr val="000000"/>
                </a:solidFill>
                <a:latin typeface="Arial"/>
                <a:ea typeface="Arial"/>
                <a:cs typeface="Arial"/>
                <a:sym typeface="Arial"/>
              </a:rPr>
              <a:t>Hour ahead forecasts</a:t>
            </a:r>
          </a:p>
          <a:p>
            <a:pPr marL="236070" lvl="1" indent="-122756" defTabSz="482186">
              <a:spcBef>
                <a:spcPts val="600"/>
              </a:spcBef>
              <a:defRPr sz="1645">
                <a:solidFill>
                  <a:srgbClr val="000000"/>
                </a:solidFill>
                <a:latin typeface="Arial"/>
                <a:ea typeface="Arial"/>
                <a:cs typeface="Arial"/>
                <a:sym typeface="Arial"/>
              </a:defRPr>
            </a:pPr>
            <a:r>
              <a:rPr lang="en-US" sz="1100" dirty="0">
                <a:solidFill>
                  <a:srgbClr val="000000"/>
                </a:solidFill>
                <a:latin typeface="Arial"/>
                <a:ea typeface="Arial"/>
                <a:cs typeface="Arial"/>
                <a:sym typeface="Arial"/>
              </a:rPr>
              <a:t>Satellite imagery</a:t>
            </a:r>
          </a:p>
          <a:p>
            <a:pPr marL="236070" lvl="1" indent="-122756" defTabSz="482186">
              <a:spcBef>
                <a:spcPts val="600"/>
              </a:spcBef>
              <a:defRPr sz="1645">
                <a:solidFill>
                  <a:srgbClr val="000000"/>
                </a:solidFill>
                <a:latin typeface="Arial"/>
                <a:ea typeface="Arial"/>
                <a:cs typeface="Arial"/>
                <a:sym typeface="Arial"/>
              </a:defRPr>
            </a:pPr>
            <a:r>
              <a:rPr lang="en-US" sz="1100" dirty="0">
                <a:solidFill>
                  <a:srgbClr val="000000"/>
                </a:solidFill>
                <a:latin typeface="Arial"/>
                <a:ea typeface="Arial"/>
                <a:cs typeface="Arial"/>
                <a:sym typeface="Arial"/>
              </a:rPr>
              <a:t>Regional forecasts – 10 minutes to hours ahead</a:t>
            </a:r>
          </a:p>
          <a:p>
            <a:pPr marL="236070" lvl="1" indent="-122756" defTabSz="482186">
              <a:spcBef>
                <a:spcPts val="600"/>
              </a:spcBef>
              <a:defRPr sz="1645">
                <a:solidFill>
                  <a:srgbClr val="000000"/>
                </a:solidFill>
                <a:latin typeface="Arial"/>
                <a:ea typeface="Arial"/>
                <a:cs typeface="Arial"/>
                <a:sym typeface="Arial"/>
              </a:defRPr>
            </a:pPr>
            <a:r>
              <a:rPr lang="en-US" sz="1100" dirty="0">
                <a:solidFill>
                  <a:srgbClr val="FF0000"/>
                </a:solidFill>
                <a:latin typeface="Arial"/>
                <a:ea typeface="Arial"/>
                <a:cs typeface="Arial"/>
                <a:sym typeface="Arial"/>
              </a:rPr>
              <a:t>Unit dispatch and operational reserve management</a:t>
            </a:r>
          </a:p>
          <a:p>
            <a:pPr marL="0" indent="0" defTabSz="482186">
              <a:spcBef>
                <a:spcPts val="1002"/>
              </a:spcBef>
              <a:buNone/>
              <a:defRPr sz="1833" b="1">
                <a:solidFill>
                  <a:srgbClr val="000000"/>
                </a:solidFill>
                <a:latin typeface="Arial"/>
                <a:ea typeface="Arial"/>
                <a:cs typeface="Arial"/>
                <a:sym typeface="Arial"/>
              </a:defRPr>
            </a:pPr>
            <a:r>
              <a:rPr lang="en-US" sz="1400" b="1" dirty="0">
                <a:solidFill>
                  <a:srgbClr val="000000"/>
                </a:solidFill>
                <a:latin typeface="Arial"/>
                <a:ea typeface="Arial"/>
                <a:cs typeface="Arial"/>
                <a:sym typeface="Arial"/>
              </a:rPr>
              <a:t>Minute ahead forecasts</a:t>
            </a:r>
            <a:r>
              <a:rPr lang="en-US" sz="1100" dirty="0">
                <a:solidFill>
                  <a:srgbClr val="000000"/>
                </a:solidFill>
                <a:latin typeface="Arial"/>
                <a:ea typeface="Arial"/>
                <a:cs typeface="Arial"/>
                <a:sym typeface="Arial"/>
              </a:rPr>
              <a:t> </a:t>
            </a:r>
          </a:p>
          <a:p>
            <a:pPr marL="236070" lvl="1" indent="-122756" defTabSz="482186">
              <a:spcBef>
                <a:spcPts val="600"/>
              </a:spcBef>
              <a:defRPr sz="1645">
                <a:solidFill>
                  <a:srgbClr val="000000"/>
                </a:solidFill>
                <a:latin typeface="Arial"/>
                <a:ea typeface="Arial"/>
                <a:cs typeface="Arial"/>
                <a:sym typeface="Arial"/>
              </a:defRPr>
            </a:pPr>
            <a:r>
              <a:rPr lang="en-US" sz="1100" dirty="0">
                <a:solidFill>
                  <a:srgbClr val="000000"/>
                </a:solidFill>
                <a:latin typeface="Arial"/>
                <a:ea typeface="Arial"/>
                <a:cs typeface="Arial"/>
                <a:sym typeface="Arial"/>
              </a:rPr>
              <a:t>Ground-based cameras</a:t>
            </a:r>
          </a:p>
          <a:p>
            <a:pPr marL="236070" lvl="1" indent="-122756" defTabSz="482186">
              <a:spcBef>
                <a:spcPts val="600"/>
              </a:spcBef>
              <a:defRPr sz="1645">
                <a:solidFill>
                  <a:srgbClr val="000000"/>
                </a:solidFill>
                <a:latin typeface="Arial"/>
                <a:ea typeface="Arial"/>
                <a:cs typeface="Arial"/>
                <a:sym typeface="Arial"/>
              </a:defRPr>
            </a:pPr>
            <a:r>
              <a:rPr lang="en-US" sz="1100" dirty="0">
                <a:solidFill>
                  <a:srgbClr val="000000"/>
                </a:solidFill>
                <a:latin typeface="Arial"/>
                <a:ea typeface="Arial"/>
                <a:cs typeface="Arial"/>
                <a:sym typeface="Arial"/>
              </a:rPr>
              <a:t>Local forecast - seconds to minutes ahead</a:t>
            </a:r>
          </a:p>
          <a:p>
            <a:pPr marL="236070" lvl="1" indent="-122756" defTabSz="482186">
              <a:spcBef>
                <a:spcPts val="600"/>
              </a:spcBef>
              <a:defRPr sz="1645">
                <a:solidFill>
                  <a:srgbClr val="000000"/>
                </a:solidFill>
                <a:latin typeface="Arial"/>
                <a:ea typeface="Arial"/>
                <a:cs typeface="Arial"/>
                <a:sym typeface="Arial"/>
              </a:defRPr>
            </a:pPr>
            <a:r>
              <a:rPr lang="en-US" sz="1100" dirty="0">
                <a:solidFill>
                  <a:srgbClr val="FF0000"/>
                </a:solidFill>
                <a:latin typeface="Arial"/>
                <a:ea typeface="Arial"/>
                <a:cs typeface="Arial"/>
                <a:sym typeface="Arial"/>
              </a:rPr>
              <a:t>Grid stability and short ramp identification</a:t>
            </a:r>
          </a:p>
        </p:txBody>
      </p:sp>
      <p:grpSp>
        <p:nvGrpSpPr>
          <p:cNvPr id="3" name="Group 2">
            <a:extLst>
              <a:ext uri="{C183D7F6-B498-43B3-948B-1728B52AA6E4}">
                <adec:decorative xmlns:adec="http://schemas.microsoft.com/office/drawing/2017/decorative" val="1"/>
              </a:ext>
            </a:extLst>
          </p:cNvPr>
          <p:cNvGrpSpPr/>
          <p:nvPr/>
        </p:nvGrpSpPr>
        <p:grpSpPr>
          <a:xfrm>
            <a:off x="5376823" y="829288"/>
            <a:ext cx="2610952" cy="1860475"/>
            <a:chOff x="4886600" y="2039433"/>
            <a:chExt cx="3905180" cy="2832266"/>
          </a:xfrm>
        </p:grpSpPr>
        <p:grpSp>
          <p:nvGrpSpPr>
            <p:cNvPr id="4" name="fore_scales.tiff"/>
            <p:cNvGrpSpPr/>
            <p:nvPr/>
          </p:nvGrpSpPr>
          <p:grpSpPr>
            <a:xfrm>
              <a:off x="4886600" y="2039433"/>
              <a:ext cx="3905180" cy="2359796"/>
              <a:chOff x="0" y="0"/>
              <a:chExt cx="5554033" cy="3356153"/>
            </a:xfrm>
          </p:grpSpPr>
          <p:pic>
            <p:nvPicPr>
              <p:cNvPr id="6" name="fore_scales.tiff" descr="fore_scales.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00" y="50800"/>
                <a:ext cx="5452434" cy="3254554"/>
              </a:xfrm>
              <a:prstGeom prst="rect">
                <a:avLst/>
              </a:prstGeom>
              <a:ln>
                <a:noFill/>
              </a:ln>
              <a:effectLst/>
            </p:spPr>
          </p:pic>
          <p:pic>
            <p:nvPicPr>
              <p:cNvPr id="7" name="fore_scales.tiff" descr="fore_scales.tiff"/>
              <p:cNvPicPr>
                <a:picLocks/>
              </p:cNvPicPr>
              <p:nvPr/>
            </p:nvPicPr>
            <p:blipFill>
              <a:blip r:embed="rId3" cstate="screen">
                <a:extLst>
                  <a:ext uri="{28A0092B-C50C-407E-A947-70E740481C1C}">
                    <a14:useLocalDpi xmlns:a14="http://schemas.microsoft.com/office/drawing/2010/main"/>
                  </a:ext>
                </a:extLst>
              </a:blip>
              <a:stretch>
                <a:fillRect/>
              </a:stretch>
            </p:blipFill>
            <p:spPr>
              <a:xfrm>
                <a:off x="0" y="0"/>
                <a:ext cx="5554034" cy="3356154"/>
              </a:xfrm>
              <a:prstGeom prst="rect">
                <a:avLst/>
              </a:prstGeom>
              <a:effectLst/>
            </p:spPr>
          </p:pic>
        </p:grpSp>
        <p:sp>
          <p:nvSpPr>
            <p:cNvPr id="5" name="Figure: Forecasting time and space scales of the different components that make up the solar forecasting system."/>
            <p:cNvSpPr txBox="1"/>
            <p:nvPr/>
          </p:nvSpPr>
          <p:spPr>
            <a:xfrm>
              <a:off x="6056502" y="4381710"/>
              <a:ext cx="2712610" cy="489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spAutoFit/>
            </a:bodyPr>
            <a:lstStyle>
              <a:lvl1pPr algn="l">
                <a:spcBef>
                  <a:spcPts val="4200"/>
                </a:spcBef>
                <a:defRPr sz="1100" b="1">
                  <a:latin typeface="Arial"/>
                  <a:ea typeface="Arial"/>
                  <a:cs typeface="Arial"/>
                  <a:sym typeface="Arial"/>
                </a:defRPr>
              </a:lvl1pPr>
            </a:lstStyle>
            <a:p>
              <a:pPr defTabSz="308063" hangingPunct="0">
                <a:spcBef>
                  <a:spcPts val="2215"/>
                </a:spcBef>
              </a:pPr>
              <a:r>
                <a:rPr sz="580" kern="0">
                  <a:solidFill>
                    <a:srgbClr val="000000"/>
                  </a:solidFill>
                </a:rPr>
                <a:t>Figure: Forecasting time and space scales of the different components that make up the solar forecasting system.</a:t>
              </a:r>
            </a:p>
          </p:txBody>
        </p:sp>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1252" y="2831760"/>
            <a:ext cx="2798347" cy="2031946"/>
          </a:xfrm>
          <a:prstGeom prst="rect">
            <a:avLst/>
          </a:prstGeom>
        </p:spPr>
      </p:pic>
      <p:sp>
        <p:nvSpPr>
          <p:cNvPr id="9" name="Title 3"/>
          <p:cNvSpPr>
            <a:spLocks noGrp="1"/>
          </p:cNvSpPr>
          <p:nvPr>
            <p:ph type="title"/>
          </p:nvPr>
        </p:nvSpPr>
        <p:spPr>
          <a:xfrm>
            <a:off x="364334" y="75570"/>
            <a:ext cx="8487543" cy="588800"/>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HNEI Solar Forecasting System</a:t>
            </a:r>
            <a:endParaRPr lang="th-TH" sz="3600" b="1" i="1" spc="-113" dirty="0">
              <a:ln w="3175">
                <a:noFill/>
              </a:ln>
              <a:effectLst>
                <a:outerShdw blurRad="50800" dist="38100" dir="2700000" algn="tl" rotWithShape="0">
                  <a:prstClr val="black">
                    <a:alpha val="40000"/>
                  </a:prstClr>
                </a:outerShdw>
              </a:effectLst>
              <a:ea typeface="+mn-ea"/>
              <a:cs typeface="Times New Roman" pitchFamily="18" charset="0"/>
            </a:endParaRPr>
          </a:p>
        </p:txBody>
      </p:sp>
    </p:spTree>
    <p:extLst>
      <p:ext uri="{BB962C8B-B14F-4D97-AF65-F5344CB8AC3E}">
        <p14:creationId xmlns:p14="http://schemas.microsoft.com/office/powerpoint/2010/main" val="223308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023" y="85719"/>
            <a:ext cx="8772525" cy="569562"/>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600" b="1" i="1" u="sng" spc="-113" dirty="0">
                <a:ln w="3175">
                  <a:noFill/>
                </a:ln>
                <a:effectLst>
                  <a:outerShdw blurRad="50800" dist="38100" dir="2700000" algn="tl" rotWithShape="0">
                    <a:prstClr val="black">
                      <a:alpha val="40000"/>
                    </a:prstClr>
                  </a:outerShdw>
                </a:effectLst>
                <a:ea typeface="+mn-ea"/>
                <a:cs typeface="Times New Roman" pitchFamily="18" charset="0"/>
              </a:rPr>
              <a:t>Opportunity</a:t>
            </a:r>
            <a:r>
              <a:rPr lang="en-US" sz="2400" b="1" i="1" spc="-113" dirty="0">
                <a:ln w="3175">
                  <a:noFill/>
                </a:ln>
                <a:effectLst>
                  <a:outerShdw blurRad="50800" dist="38100" dir="2700000" algn="tl" rotWithShape="0">
                    <a:prstClr val="black">
                      <a:alpha val="40000"/>
                    </a:prstClr>
                  </a:outerShdw>
                </a:effectLst>
                <a:ea typeface="+mn-ea"/>
                <a:cs typeface="Times New Roman" pitchFamily="18" charset="0"/>
              </a:rPr>
              <a:t>  </a:t>
            </a:r>
            <a:r>
              <a:rPr lang="en-US" sz="2800" b="1" i="1" spc="-113" dirty="0">
                <a:ln w="3175">
                  <a:noFill/>
                </a:ln>
                <a:effectLst>
                  <a:outerShdw blurRad="50800" dist="38100" dir="2700000" algn="tl" rotWithShape="0">
                    <a:prstClr val="black">
                      <a:alpha val="40000"/>
                    </a:prstClr>
                  </a:outerShdw>
                </a:effectLst>
                <a:ea typeface="+mn-ea"/>
                <a:cs typeface="Times New Roman" pitchFamily="18" charset="0"/>
              </a:rPr>
              <a:t>for Sustainability in Hawaii is Abundant </a:t>
            </a:r>
            <a:endParaRPr lang="th-TH" sz="12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5004" y="2959459"/>
            <a:ext cx="1121901" cy="1129934"/>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6" name="Content Placeholder 6">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90430" y="721565"/>
            <a:ext cx="914261" cy="11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kamao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0552" y="3592272"/>
            <a:ext cx="1128684" cy="1211099"/>
          </a:xfrm>
          <a:prstGeom prst="rect">
            <a:avLst/>
          </a:prstGeom>
          <a:noFill/>
          <a:ln w="38100">
            <a:solidFill>
              <a:srgbClr val="FF0000"/>
            </a:solidFill>
            <a:miter lim="800000"/>
            <a:headEnd/>
            <a:tailEnd/>
          </a:ln>
          <a:effectLst>
            <a:glow rad="139700">
              <a:srgbClr val="C0504D">
                <a:satMod val="175000"/>
                <a:alpha val="40000"/>
              </a:srgbClr>
            </a:glow>
          </a:effectLst>
        </p:spPr>
      </p:pic>
      <p:pic>
        <p:nvPicPr>
          <p:cNvPr id="8" name="Picture 5" descr="322U599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3764" y="721566"/>
            <a:ext cx="1191858" cy="763031"/>
          </a:xfrm>
          <a:prstGeom prst="rect">
            <a:avLst/>
          </a:prstGeom>
          <a:noFill/>
          <a:ln w="12700">
            <a:solidFill>
              <a:srgbClr val="000000"/>
            </a:solidFill>
            <a:miter lim="800000"/>
            <a:headEnd/>
            <a:tailEnd/>
          </a:ln>
        </p:spPr>
      </p:pic>
      <p:pic>
        <p:nvPicPr>
          <p:cNvPr id="9" name="Picture 6">
            <a:extLs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40956" y="3812457"/>
            <a:ext cx="1283754" cy="9132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One-third scale unit - three quarter view"/>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42041" y="1949071"/>
            <a:ext cx="1195307" cy="791566"/>
          </a:xfrm>
          <a:prstGeom prst="rect">
            <a:avLst/>
          </a:prstGeom>
          <a:noFill/>
          <a:ln w="12700">
            <a:solidFill>
              <a:srgbClr val="000000"/>
            </a:solidFill>
            <a:miter lim="800000"/>
            <a:headEnd/>
            <a:tailEnd/>
          </a:ln>
        </p:spPr>
      </p:pic>
      <p:pic>
        <p:nvPicPr>
          <p:cNvPr id="12" name="Picture 10">
            <a:extLst>
              <a:ext uri="{C183D7F6-B498-43B3-948B-1728B52AA6E4}">
                <adec:decorative xmlns:adec="http://schemas.microsoft.com/office/drawing/2017/decorative" val="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59283" y="3933727"/>
            <a:ext cx="1122868" cy="8889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41256" y="2861906"/>
            <a:ext cx="1057115" cy="9505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a:extLst>
              <a:ext uri="{C183D7F6-B498-43B3-948B-1728B52AA6E4}">
                <adec:decorative xmlns:adec="http://schemas.microsoft.com/office/drawing/2017/decorative" val="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76994" y="1679468"/>
            <a:ext cx="1182696" cy="1131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hap7_p26 HERO 2nd choice Highlands PV"/>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257978" y="3613307"/>
            <a:ext cx="1249250" cy="1190064"/>
          </a:xfrm>
          <a:prstGeom prst="rect">
            <a:avLst/>
          </a:prstGeom>
          <a:noFill/>
          <a:ln w="38100">
            <a:solidFill>
              <a:srgbClr val="FF0000"/>
            </a:solidFill>
            <a:miter lim="800000"/>
            <a:headEnd/>
            <a:tailEnd/>
          </a:ln>
          <a:effectLst>
            <a:glow rad="139700">
              <a:srgbClr val="C0504D">
                <a:satMod val="175000"/>
                <a:alpha val="40000"/>
              </a:srgbClr>
            </a:glow>
          </a:effectLst>
        </p:spPr>
      </p:pic>
      <p:sp>
        <p:nvSpPr>
          <p:cNvPr id="16" name="Rectangle 15"/>
          <p:cNvSpPr/>
          <p:nvPr/>
        </p:nvSpPr>
        <p:spPr>
          <a:xfrm>
            <a:off x="2567563" y="3145149"/>
            <a:ext cx="3776087" cy="184666"/>
          </a:xfrm>
          <a:prstGeom prst="rect">
            <a:avLst/>
          </a:prstGeom>
        </p:spPr>
        <p:txBody>
          <a:bodyPr wrap="square">
            <a:spAutoFit/>
          </a:bodyPr>
          <a:lstStyle/>
          <a:p>
            <a:pPr defTabSz="685800"/>
            <a:r>
              <a:rPr lang="en-US" sz="600" dirty="0">
                <a:solidFill>
                  <a:srgbClr val="000000"/>
                </a:solidFill>
                <a:cs typeface="Arial" panose="020B0604020202020204" pitchFamily="34" charset="0"/>
              </a:rPr>
              <a:t>Source:  National Renewable Energy Laboratory, Hawaii Clean Energy Initiative Scenario Analysis, 2012; and DBEDT </a:t>
            </a:r>
            <a:endParaRPr lang="en-US" sz="600" dirty="0">
              <a:solidFill>
                <a:prstClr val="black"/>
              </a:solidFill>
              <a:cs typeface="Arial" panose="020B0604020202020204" pitchFamily="34" charset="0"/>
            </a:endParaRPr>
          </a:p>
        </p:txBody>
      </p:sp>
      <p:pic>
        <p:nvPicPr>
          <p:cNvPr id="17" name="Picture 16" descr="Renewable electricity potential and demand by island in gigawatt hours "/>
          <p:cNvPicPr>
            <a:picLocks noChangeAspect="1"/>
          </p:cNvPicPr>
          <p:nvPr/>
        </p:nvPicPr>
        <p:blipFill>
          <a:blip r:embed="rId12"/>
          <a:stretch>
            <a:fillRect/>
          </a:stretch>
        </p:blipFill>
        <p:spPr>
          <a:xfrm>
            <a:off x="2707626" y="747707"/>
            <a:ext cx="4037559" cy="2449695"/>
          </a:xfrm>
          <a:prstGeom prst="rect">
            <a:avLst/>
          </a:prstGeom>
        </p:spPr>
      </p:pic>
      <p:sp>
        <p:nvSpPr>
          <p:cNvPr id="18" name="Slide Number Placeholder 6"/>
          <p:cNvSpPr txBox="1">
            <a:spLocks/>
          </p:cNvSpPr>
          <p:nvPr/>
        </p:nvSpPr>
        <p:spPr>
          <a:xfrm>
            <a:off x="3124200" y="4595811"/>
            <a:ext cx="2895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900" kern="1200">
                <a:solidFill>
                  <a:srgbClr val="898989"/>
                </a:solidFill>
                <a:latin typeface="Calibri" pitchFamily="1"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BE07D9DF-256A-42E6-AB5D-9756B71A5BAF}" type="slidenum">
              <a:rPr kumimoji="0" lang="en-US" sz="900" b="0" i="0" u="none" strike="noStrike" kern="1200" cap="none" spc="0" normalizeH="0" baseline="0" noProof="0" smtClean="0">
                <a:ln>
                  <a:noFill/>
                </a:ln>
                <a:solidFill>
                  <a:srgbClr val="000000"/>
                </a:solidFill>
                <a:effectLst/>
                <a:uLnTx/>
                <a:uFillTx/>
                <a:latin typeface="Calibri" pitchFamily="1" charset="0"/>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solidFill>
              <a:effectLst/>
              <a:uLnTx/>
              <a:uFillTx/>
              <a:latin typeface="Calibri" pitchFamily="1" charset="0"/>
              <a:ea typeface="+mn-ea"/>
              <a:cs typeface="+mn-cs"/>
            </a:endParaRPr>
          </a:p>
        </p:txBody>
      </p:sp>
    </p:spTree>
    <p:extLst>
      <p:ext uri="{BB962C8B-B14F-4D97-AF65-F5344CB8AC3E}">
        <p14:creationId xmlns:p14="http://schemas.microsoft.com/office/powerpoint/2010/main" val="185833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6" y="68013"/>
            <a:ext cx="8955074" cy="551663"/>
          </a:xfrm>
        </p:spPr>
        <p:txBody>
          <a:bodyPr/>
          <a:lstStyle/>
          <a:p>
            <a:pPr>
              <a:lnSpc>
                <a:spcPct val="100000"/>
              </a:lnSpc>
            </a:pPr>
            <a:r>
              <a:rPr lang="en-US" sz="3600" b="1" i="1" dirty="0"/>
              <a:t>Hawaii’s Lessons from the Future</a:t>
            </a:r>
            <a:endParaRPr lang="th-TH" sz="3600" b="1" i="1" dirty="0"/>
          </a:p>
        </p:txBody>
      </p:sp>
      <p:sp>
        <p:nvSpPr>
          <p:cNvPr id="3" name="Text Placeholder 2"/>
          <p:cNvSpPr>
            <a:spLocks noGrp="1"/>
          </p:cNvSpPr>
          <p:nvPr>
            <p:ph type="body" sz="quarter" idx="10"/>
          </p:nvPr>
        </p:nvSpPr>
        <p:spPr>
          <a:xfrm>
            <a:off x="226710" y="730753"/>
            <a:ext cx="8751035" cy="4113300"/>
          </a:xfrm>
        </p:spPr>
        <p:txBody>
          <a:bodyPr>
            <a:normAutofit fontScale="92500"/>
          </a:bodyPr>
          <a:lstStyle/>
          <a:p>
            <a:pPr marL="287338" indent="-287338"/>
            <a:r>
              <a:rPr lang="en-US" sz="1800" b="1" i="1" u="sng" dirty="0"/>
              <a:t>Effective</a:t>
            </a:r>
            <a:r>
              <a:rPr lang="en-US" sz="1800" dirty="0"/>
              <a:t> and </a:t>
            </a:r>
            <a:r>
              <a:rPr lang="en-US" sz="1800" b="1" i="1" u="sng" dirty="0"/>
              <a:t>timely</a:t>
            </a:r>
            <a:r>
              <a:rPr lang="en-US" sz="1800" dirty="0"/>
              <a:t> RE grid integration analysis and </a:t>
            </a:r>
            <a:r>
              <a:rPr lang="en-US" sz="1800" b="1" i="1" u="sng" dirty="0"/>
              <a:t>planning is foundational</a:t>
            </a:r>
            <a:r>
              <a:rPr lang="en-US" sz="1800" dirty="0"/>
              <a:t> to manage RE development risk and reliable grid operation; identify grid challenges and solutions up front</a:t>
            </a:r>
          </a:p>
          <a:p>
            <a:pPr marL="287338" indent="-287338"/>
            <a:r>
              <a:rPr lang="en-US" sz="1800" dirty="0"/>
              <a:t>Inverter technology has greatly advanced; </a:t>
            </a:r>
            <a:r>
              <a:rPr lang="en-US" sz="1800" b="1" i="1" u="sng" dirty="0"/>
              <a:t>all RE projects</a:t>
            </a:r>
            <a:r>
              <a:rPr lang="en-US" sz="1800" dirty="0"/>
              <a:t> should contribute to grid operation and reliability within present technical capabilities</a:t>
            </a:r>
            <a:endParaRPr lang="th-TH" sz="1800" dirty="0"/>
          </a:p>
          <a:p>
            <a:pPr marL="287338" indent="-287338"/>
            <a:r>
              <a:rPr lang="en-US" sz="1800" dirty="0"/>
              <a:t>Grid codes are essential for long-term effective grid operations with high RE; </a:t>
            </a:r>
            <a:r>
              <a:rPr lang="en-US" sz="1800" b="1" i="1" u="sng" dirty="0"/>
              <a:t>update regularly</a:t>
            </a:r>
          </a:p>
          <a:p>
            <a:pPr marL="287338" indent="-287338"/>
            <a:r>
              <a:rPr lang="en-US" sz="1800" dirty="0"/>
              <a:t>Transmission line development takes time; </a:t>
            </a:r>
            <a:r>
              <a:rPr lang="en-US" sz="1800" b="1" i="1" u="sng" dirty="0"/>
              <a:t>keep up with the need</a:t>
            </a:r>
            <a:r>
              <a:rPr lang="en-US" sz="1800" dirty="0"/>
              <a:t> to avoid congestion and RE curtailment risk (risk increases cost of energy and threatens PPA investments and bankability)</a:t>
            </a:r>
          </a:p>
          <a:p>
            <a:pPr marL="287338" indent="-287338"/>
            <a:r>
              <a:rPr lang="en-US" sz="1800" dirty="0"/>
              <a:t>Utilize RE competitive procurements now in place of feed-in-tariffs and bilateral PPA negotiations to secure RE; secure </a:t>
            </a:r>
            <a:r>
              <a:rPr lang="en-US" sz="1800" b="1" i="1" u="sng" dirty="0"/>
              <a:t>what</a:t>
            </a:r>
            <a:r>
              <a:rPr lang="en-US" sz="1800" dirty="0"/>
              <a:t> you want, </a:t>
            </a:r>
            <a:r>
              <a:rPr lang="en-US" sz="1800" b="1" i="1" u="sng" dirty="0"/>
              <a:t>when</a:t>
            </a:r>
            <a:r>
              <a:rPr lang="en-US" sz="1800" dirty="0"/>
              <a:t> you want it, and at the </a:t>
            </a:r>
            <a:r>
              <a:rPr lang="en-US" sz="1800" b="1" i="1" u="sng" dirty="0"/>
              <a:t>best price</a:t>
            </a:r>
            <a:r>
              <a:rPr lang="en-US" sz="1800" dirty="0"/>
              <a:t>.</a:t>
            </a:r>
          </a:p>
          <a:p>
            <a:pPr marL="287338" indent="-287338"/>
            <a:r>
              <a:rPr lang="en-US" sz="1800" dirty="0"/>
              <a:t>While growth in wind &amp; solar RE development is rapid in many countries across Asia, total system RE penetration still remains relatively </a:t>
            </a:r>
            <a:r>
              <a:rPr lang="en-US" sz="1800" b="1" i="1" u="sng" dirty="0"/>
              <a:t>low by percentage of energy use</a:t>
            </a:r>
            <a:r>
              <a:rPr lang="en-US" sz="1800" dirty="0"/>
              <a:t> through 2030 due to very rapid load growth</a:t>
            </a:r>
          </a:p>
          <a:p>
            <a:pPr marL="287338" indent="-287338"/>
            <a:r>
              <a:rPr lang="en-US" sz="1800" dirty="0"/>
              <a:t>The need for battery energy storage systems (BESS) today in much of the ASEAN is not strong, aside from specific unique applications; </a:t>
            </a:r>
            <a:r>
              <a:rPr lang="en-US" sz="1800" b="1" i="1" u="sng" dirty="0"/>
              <a:t>don’t prematurely invest</a:t>
            </a:r>
            <a:r>
              <a:rPr lang="en-US" sz="1800" dirty="0"/>
              <a:t> in BESS</a:t>
            </a:r>
          </a:p>
        </p:txBody>
      </p:sp>
    </p:spTree>
    <p:extLst>
      <p:ext uri="{BB962C8B-B14F-4D97-AF65-F5344CB8AC3E}">
        <p14:creationId xmlns:p14="http://schemas.microsoft.com/office/powerpoint/2010/main" val="388197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518051" y="640672"/>
            <a:ext cx="3586238" cy="4278094"/>
          </a:xfrm>
          <a:prstGeom prst="rect">
            <a:avLst/>
          </a:prstGeom>
          <a:noFill/>
          <a:ln w="9525">
            <a:noFill/>
            <a:miter lim="800000"/>
            <a:headEnd/>
            <a:tailEnd/>
          </a:ln>
          <a:effectLst>
            <a:prstShdw prst="shdw17" dist="17961" dir="2700000">
              <a:srgbClr val="4F81BD">
                <a:gamma/>
                <a:shade val="60000"/>
                <a:invGamma/>
              </a:srgbClr>
            </a:prst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rPr>
              <a:t>For more information, contact: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Franklin Gothic Demi" panose="020B0703020102020204" pitchFamily="34" charset="0"/>
              </a:rPr>
              <a:t>Leon R. Roose</a:t>
            </a:r>
            <a:r>
              <a:rPr kumimoji="0" lang="en-US" sz="1100" b="0" i="0" u="none" strike="noStrike" kern="0" cap="none" spc="0" normalizeH="0" baseline="0" noProof="0" dirty="0">
                <a:ln>
                  <a:noFill/>
                </a:ln>
                <a:solidFill>
                  <a:prstClr val="black"/>
                </a:solidFill>
                <a:effectLst/>
                <a:uLnTx/>
                <a:uFillTx/>
                <a:latin typeface="Franklin Gothic Demi" panose="020B0703020102020204" pitchFamily="34" charset="0"/>
              </a:rPr>
              <a:t>, Esq.</a:t>
            </a:r>
            <a:endParaRPr kumimoji="0" lang="en-US" b="0" i="0" u="none" strike="noStrike" kern="0" cap="none" spc="0" normalizeH="0" baseline="0" noProof="0" dirty="0">
              <a:ln>
                <a:noFill/>
              </a:ln>
              <a:solidFill>
                <a:prstClr val="black"/>
              </a:solidFill>
              <a:effectLst/>
              <a:uLnTx/>
              <a:uFillTx/>
              <a:latin typeface="Franklin Gothic Demi" panose="020B0703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Principal &amp; Chief Technologist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Grid</a:t>
            </a:r>
            <a:r>
              <a:rPr kumimoji="0" lang="en-US" sz="1400" b="1" i="1" u="none" strike="noStrike" kern="0" cap="none" spc="0" normalizeH="0" baseline="0" noProof="0" dirty="0">
                <a:ln>
                  <a:noFill/>
                </a:ln>
                <a:solidFill>
                  <a:prstClr val="black"/>
                </a:solidFill>
                <a:effectLst/>
                <a:uLnTx/>
                <a:uFillTx/>
              </a:rPr>
              <a:t>START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Hawaii Natural Energy Institute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School of Ocean &amp; Earth Science &amp; Technology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University of Hawaii at Manoa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1680 East-West Road, POST 109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Honolulu, Hawaii  96822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Office: (808) 956-2331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Mobile: (808) 554-9891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E-mail:  </a:t>
            </a:r>
            <a:r>
              <a:rPr kumimoji="0" lang="en-US" sz="1400" b="0" i="0" u="none" strike="noStrike" kern="0" cap="none" spc="0" normalizeH="0" baseline="0" noProof="0" dirty="0">
                <a:ln>
                  <a:noFill/>
                </a:ln>
                <a:solidFill>
                  <a:prstClr val="black"/>
                </a:solidFill>
                <a:effectLst/>
                <a:uLnTx/>
                <a:uFillTx/>
                <a:hlinkClick r:id="rId2"/>
              </a:rPr>
              <a:t>lroose@hawaii.edu</a:t>
            </a:r>
            <a:endParaRPr kumimoji="0" lang="en-US"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Website:  www.hnei.hawaii.edu</a:t>
            </a:r>
          </a:p>
        </p:txBody>
      </p:sp>
      <p:sp>
        <p:nvSpPr>
          <p:cNvPr id="7" name="Rectangle 7"/>
          <p:cNvSpPr>
            <a:spLocks noChangeArrowheads="1"/>
          </p:cNvSpPr>
          <p:nvPr/>
        </p:nvSpPr>
        <p:spPr bwMode="auto">
          <a:xfrm>
            <a:off x="4326194" y="1512967"/>
            <a:ext cx="36952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Grid System Technologies Advanced Research Team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3"/>
          <p:cNvSpPr txBox="1">
            <a:spLocks noChangeArrowheads="1"/>
          </p:cNvSpPr>
          <p:nvPr/>
        </p:nvSpPr>
        <p:spPr bwMode="auto">
          <a:xfrm>
            <a:off x="570442" y="84756"/>
            <a:ext cx="342911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189"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89"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5400" b="1" i="1" dirty="0">
                <a:solidFill>
                  <a:srgbClr val="115711"/>
                </a:solidFill>
                <a:latin typeface="Arial"/>
                <a:ea typeface="ＭＳ Ｐゴシック" pitchFamily="34" charset="-128"/>
                <a:cs typeface="+mn-cs"/>
              </a:rPr>
              <a:t>Mahalo!</a:t>
            </a:r>
            <a:br>
              <a:rPr lang="en-US" sz="5400" b="1" i="1" dirty="0">
                <a:solidFill>
                  <a:srgbClr val="115711"/>
                </a:solidFill>
                <a:latin typeface="Arial"/>
                <a:ea typeface="ＭＳ Ｐゴシック" pitchFamily="34" charset="-128"/>
                <a:cs typeface="+mn-cs"/>
              </a:rPr>
            </a:br>
            <a:r>
              <a:rPr lang="en-US" sz="2400" b="1" i="1" dirty="0">
                <a:solidFill>
                  <a:srgbClr val="115711"/>
                </a:solidFill>
                <a:latin typeface="Arial"/>
                <a:ea typeface="ＭＳ Ｐゴシック" pitchFamily="34" charset="-128"/>
                <a:cs typeface="+mn-cs"/>
              </a:rPr>
              <a:t>(Thank you)</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8737" y="1514763"/>
            <a:ext cx="2255746" cy="3397717"/>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6725" y="343952"/>
            <a:ext cx="1564919" cy="732867"/>
          </a:xfrm>
          <a:prstGeom prst="rect">
            <a:avLst/>
          </a:prstGeom>
        </p:spPr>
      </p:pic>
      <p:pic>
        <p:nvPicPr>
          <p:cNvPr id="2" name="Picture 1" descr="GridSTART Logo"/>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6297" y="1068921"/>
            <a:ext cx="1995959" cy="510512"/>
          </a:xfrm>
          <a:prstGeom prst="rect">
            <a:avLst/>
          </a:prstGeom>
        </p:spPr>
      </p:pic>
      <p:pic>
        <p:nvPicPr>
          <p:cNvPr id="11" name="Picture 2" descr="HNEI_logo_whit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80271" y="3565091"/>
            <a:ext cx="1209006" cy="3345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niversity of Hawaii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15763" y="4117664"/>
            <a:ext cx="867204" cy="4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GridSTART Logo"/>
          <p:cNvGrpSpPr/>
          <p:nvPr/>
        </p:nvGrpSpPr>
        <p:grpSpPr>
          <a:xfrm>
            <a:off x="2696395" y="129320"/>
            <a:ext cx="3695235" cy="721045"/>
            <a:chOff x="4326194" y="1068921"/>
            <a:chExt cx="3695235" cy="721045"/>
          </a:xfrm>
        </p:grpSpPr>
        <p:sp>
          <p:nvSpPr>
            <p:cNvPr id="7" name="Rectangle 7"/>
            <p:cNvSpPr>
              <a:spLocks noChangeArrowheads="1"/>
            </p:cNvSpPr>
            <p:nvPr/>
          </p:nvSpPr>
          <p:spPr bwMode="auto">
            <a:xfrm>
              <a:off x="4326194" y="1512967"/>
              <a:ext cx="36952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Grid System Technologies Advanced Research Team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4975" y="1068921"/>
              <a:ext cx="1995959" cy="510512"/>
            </a:xfrm>
            <a:prstGeom prst="rect">
              <a:avLst/>
            </a:prstGeom>
          </p:spPr>
        </p:pic>
      </p:grpSp>
      <p:pic>
        <p:nvPicPr>
          <p:cNvPr id="11" name="Picture 2" descr="HNEI_logo_whit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487" y="129320"/>
            <a:ext cx="1209006" cy="3345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niversity of Hawaii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9711" y="184713"/>
            <a:ext cx="867204" cy="4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66458" y="1159619"/>
            <a:ext cx="2813312" cy="553998"/>
          </a:xfrm>
          <a:prstGeom prst="rect">
            <a:avLst/>
          </a:prstGeom>
        </p:spPr>
        <p:txBody>
          <a:bodyPr wrap="square">
            <a:spAutoFit/>
          </a:bodyPr>
          <a:lstStyle/>
          <a:p>
            <a:pPr algn="ctr" defTabSz="914400"/>
            <a:r>
              <a:rPr lang="en-US" b="1" dirty="0">
                <a:solidFill>
                  <a:prstClr val="black"/>
                </a:solidFill>
                <a:latin typeface="Cambria" panose="02040503050406030204" pitchFamily="18" charset="0"/>
                <a:ea typeface="Times New Roman" panose="02020603050405020304" pitchFamily="18" charset="0"/>
                <a:cs typeface="Calibri" panose="020F0502020204030204" pitchFamily="34" charset="0"/>
              </a:rPr>
              <a:t>Leon R</a:t>
            </a:r>
            <a:r>
              <a:rPr lang="th-TH" b="1" dirty="0">
                <a:solidFill>
                  <a:prstClr val="black"/>
                </a:solidFill>
                <a:latin typeface="Cambria" panose="02040503050406030204" pitchFamily="18" charset="0"/>
                <a:ea typeface="Times New Roman" panose="02020603050405020304" pitchFamily="18" charset="0"/>
                <a:cs typeface="Angsana New"/>
              </a:rPr>
              <a:t>. </a:t>
            </a:r>
            <a:r>
              <a:rPr lang="en-US" b="1" dirty="0">
                <a:solidFill>
                  <a:prstClr val="black"/>
                </a:solidFill>
                <a:latin typeface="Cambria" panose="02040503050406030204" pitchFamily="18" charset="0"/>
                <a:ea typeface="Times New Roman" panose="02020603050405020304" pitchFamily="18" charset="0"/>
                <a:cs typeface="Calibri" panose="020F0502020204030204" pitchFamily="34" charset="0"/>
              </a:rPr>
              <a:t>Roose</a:t>
            </a:r>
            <a:endParaRPr lang="en-US" sz="1200" dirty="0">
              <a:solidFill>
                <a:prstClr val="black"/>
              </a:solidFill>
              <a:latin typeface="Times New Roman" panose="02020603050405020304" pitchFamily="18" charset="0"/>
              <a:ea typeface="Times New Roman" panose="02020603050405020304" pitchFamily="18" charset="0"/>
            </a:endParaRPr>
          </a:p>
          <a:p>
            <a:pPr algn="ctr" defTabSz="914400"/>
            <a:r>
              <a:rPr lang="en-US" sz="1200" b="1" dirty="0">
                <a:solidFill>
                  <a:prstClr val="black"/>
                </a:solidFill>
                <a:latin typeface="Cambria" panose="02040503050406030204" pitchFamily="18" charset="0"/>
                <a:ea typeface="Times New Roman" panose="02020603050405020304" pitchFamily="18" charset="0"/>
                <a:cs typeface="Calibri" panose="020F0502020204030204" pitchFamily="34" charset="0"/>
              </a:rPr>
              <a:t>Chief Technologist</a:t>
            </a: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14" name="Rectangle 13"/>
          <p:cNvSpPr/>
          <p:nvPr/>
        </p:nvSpPr>
        <p:spPr>
          <a:xfrm>
            <a:off x="3634209" y="987482"/>
            <a:ext cx="5189416" cy="3970318"/>
          </a:xfrm>
          <a:prstGeom prst="rect">
            <a:avLst/>
          </a:prstGeom>
        </p:spPr>
        <p:txBody>
          <a:bodyPr wrap="square">
            <a:spAutoFit/>
          </a:bodyPr>
          <a:lstStyle/>
          <a:p>
            <a:pPr algn="just" defTabSz="914400"/>
            <a:r>
              <a:rPr lang="en-US" sz="1400" dirty="0">
                <a:solidFill>
                  <a:prstClr val="black"/>
                </a:solidFill>
                <a:latin typeface="Times New Roman" panose="02020603050405020304" pitchFamily="18" charset="0"/>
                <a:ea typeface="MS Mincho"/>
              </a:rPr>
              <a:t>Mr. Roose is a tenured faculty member of the Hawaii Natural Energy Institute (HNEI), University of Hawaii, where he formed and leads Grid</a:t>
            </a:r>
            <a:r>
              <a:rPr lang="en-US" sz="1400" b="1" i="1" dirty="0">
                <a:solidFill>
                  <a:prstClr val="black"/>
                </a:solidFill>
                <a:latin typeface="Times New Roman" panose="02020603050405020304" pitchFamily="18" charset="0"/>
                <a:ea typeface="MS Mincho"/>
              </a:rPr>
              <a:t>START</a:t>
            </a:r>
            <a:r>
              <a:rPr lang="en-US" sz="1400" dirty="0">
                <a:solidFill>
                  <a:prstClr val="black"/>
                </a:solidFill>
                <a:latin typeface="Times New Roman" panose="02020603050405020304" pitchFamily="18" charset="0"/>
                <a:ea typeface="MS Mincho"/>
              </a:rPr>
              <a:t>, (Grid System Technologies Advanced Research Team), a research team focused on the integration and analysis of energy technologies and power systems, including smart grid and micro grid applications.  </a:t>
            </a:r>
          </a:p>
          <a:p>
            <a:pPr algn="just" defTabSz="914400"/>
            <a:endParaRPr lang="en-US" sz="1400" dirty="0">
              <a:solidFill>
                <a:prstClr val="black"/>
              </a:solidFill>
              <a:latin typeface="Times New Roman" panose="02020603050405020304" pitchFamily="18" charset="0"/>
              <a:ea typeface="MS Mincho"/>
            </a:endParaRPr>
          </a:p>
          <a:p>
            <a:pPr algn="just" defTabSz="914400"/>
            <a:r>
              <a:rPr lang="en-US" sz="1400" dirty="0">
                <a:solidFill>
                  <a:prstClr val="black"/>
                </a:solidFill>
                <a:latin typeface="Times New Roman" panose="02020603050405020304" pitchFamily="18" charset="0"/>
                <a:ea typeface="MS Mincho"/>
              </a:rPr>
              <a:t>He served in numerous leadership roles at the Hawaiian Electric Company for 19 years prior including management of renewable energy planning and integration, generation resource planning and competitive procurement, negotiation of all power purchase agreements for the utility, transmission and distribution system planning, smart grid planning and projects, system relaying and protection, and fuel purchase and supply to utility generating plants.  He is a licensed attorney, worked in private law practice in Hawaii and was formerly Associate General Counsel at Hawaiian Electric.  He holds a B.S. in Electrical Engineering and a J.D. from the University of Hawaii.</a:t>
            </a:r>
          </a:p>
        </p:txBody>
      </p:sp>
      <p:pic>
        <p:nvPicPr>
          <p:cNvPr id="15" name="Picture 14" descr="Leon Roose Headshot"/>
          <p:cNvPicPr/>
          <p:nvPr/>
        </p:nvPicPr>
        <p:blipFill>
          <a:blip r:embed="rId5">
            <a:extLst>
              <a:ext uri="{28A0092B-C50C-407E-A947-70E740481C1C}">
                <a14:useLocalDpi xmlns:a14="http://schemas.microsoft.com/office/drawing/2010/main"/>
              </a:ext>
            </a:extLst>
          </a:blip>
          <a:srcRect/>
          <a:stretch>
            <a:fillRect/>
          </a:stretch>
        </p:blipFill>
        <p:spPr bwMode="auto">
          <a:xfrm>
            <a:off x="472221" y="1837462"/>
            <a:ext cx="2813050" cy="2653665"/>
          </a:xfrm>
          <a:prstGeom prst="rect">
            <a:avLst/>
          </a:prstGeom>
          <a:noFill/>
          <a:ln>
            <a:noFill/>
          </a:ln>
        </p:spPr>
      </p:pic>
    </p:spTree>
    <p:extLst>
      <p:ext uri="{BB962C8B-B14F-4D97-AF65-F5344CB8AC3E}">
        <p14:creationId xmlns:p14="http://schemas.microsoft.com/office/powerpoint/2010/main" val="280034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GridSTART Logo"/>
          <p:cNvGrpSpPr/>
          <p:nvPr/>
        </p:nvGrpSpPr>
        <p:grpSpPr>
          <a:xfrm>
            <a:off x="2696395" y="129320"/>
            <a:ext cx="3695235" cy="721045"/>
            <a:chOff x="4326194" y="1068921"/>
            <a:chExt cx="3695235" cy="721045"/>
          </a:xfrm>
        </p:grpSpPr>
        <p:sp>
          <p:nvSpPr>
            <p:cNvPr id="7" name="Rectangle 7"/>
            <p:cNvSpPr>
              <a:spLocks noChangeArrowheads="1"/>
            </p:cNvSpPr>
            <p:nvPr/>
          </p:nvSpPr>
          <p:spPr bwMode="auto">
            <a:xfrm>
              <a:off x="4326194" y="1512967"/>
              <a:ext cx="36952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Grid System Technologies Advanced Research Team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4975" y="1068921"/>
              <a:ext cx="1995959" cy="510512"/>
            </a:xfrm>
            <a:prstGeom prst="rect">
              <a:avLst/>
            </a:prstGeom>
          </p:spPr>
        </p:pic>
      </p:grpSp>
      <p:pic>
        <p:nvPicPr>
          <p:cNvPr id="11" name="Picture 2" descr="HNEI_logo_whit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487" y="129320"/>
            <a:ext cx="1209006" cy="3345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niversity of Hawaii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9711" y="184713"/>
            <a:ext cx="867204" cy="4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arc M Matsuura Headshot"/>
          <p:cNvPicPr/>
          <p:nvPr/>
        </p:nvPicPr>
        <p:blipFill>
          <a:blip r:embed="rId5" cstate="screen">
            <a:extLst>
              <a:ext uri="{28A0092B-C50C-407E-A947-70E740481C1C}">
                <a14:useLocalDpi xmlns:a14="http://schemas.microsoft.com/office/drawing/2010/main"/>
              </a:ext>
            </a:extLst>
          </a:blip>
          <a:stretch>
            <a:fillRect/>
          </a:stretch>
        </p:blipFill>
        <p:spPr>
          <a:xfrm>
            <a:off x="559219" y="1728731"/>
            <a:ext cx="2524047" cy="2881054"/>
          </a:xfrm>
          <a:prstGeom prst="rect">
            <a:avLst/>
          </a:prstGeom>
        </p:spPr>
      </p:pic>
      <p:sp>
        <p:nvSpPr>
          <p:cNvPr id="16" name="Rectangle 15"/>
          <p:cNvSpPr/>
          <p:nvPr/>
        </p:nvSpPr>
        <p:spPr>
          <a:xfrm>
            <a:off x="452808" y="1090369"/>
            <a:ext cx="2748439" cy="623248"/>
          </a:xfrm>
          <a:prstGeom prst="rect">
            <a:avLst/>
          </a:prstGeom>
        </p:spPr>
        <p:txBody>
          <a:bodyPr wrap="square">
            <a:spAutoFit/>
          </a:bodyPr>
          <a:lstStyle/>
          <a:p>
            <a:pPr algn="ctr"/>
            <a:r>
              <a:rPr lang="en-US" sz="2100" b="1" dirty="0">
                <a:latin typeface="Cambria" panose="02040503050406030204" pitchFamily="18" charset="0"/>
                <a:ea typeface="Times New Roman" panose="02020603050405020304" pitchFamily="18" charset="0"/>
                <a:cs typeface="Calibri" panose="020F0502020204030204" pitchFamily="34" charset="0"/>
              </a:rPr>
              <a:t>Marc M. Matsuura</a:t>
            </a:r>
            <a:endParaRPr lang="en-US" sz="1350" dirty="0">
              <a:latin typeface="Times New Roman" panose="02020603050405020304" pitchFamily="18" charset="0"/>
              <a:ea typeface="Times New Roman" panose="02020603050405020304" pitchFamily="18" charset="0"/>
            </a:endParaRPr>
          </a:p>
          <a:p>
            <a:pPr algn="ctr"/>
            <a:r>
              <a:rPr lang="en-US" sz="1350" b="1" dirty="0">
                <a:latin typeface="Cambria" panose="02040503050406030204" pitchFamily="18" charset="0"/>
                <a:ea typeface="Times New Roman" panose="02020603050405020304" pitchFamily="18" charset="0"/>
                <a:cs typeface="Calibri" panose="020F0502020204030204" pitchFamily="34" charset="0"/>
              </a:rPr>
              <a:t>Sr. Smart Grid Program Manager</a:t>
            </a:r>
            <a:endParaRPr lang="en-US" sz="1350" dirty="0">
              <a:latin typeface="Times New Roman" panose="02020603050405020304" pitchFamily="18" charset="0"/>
              <a:ea typeface="Times New Roman" panose="02020603050405020304" pitchFamily="18" charset="0"/>
            </a:endParaRPr>
          </a:p>
        </p:txBody>
      </p:sp>
      <p:sp>
        <p:nvSpPr>
          <p:cNvPr id="3" name="Rectangle 2"/>
          <p:cNvSpPr/>
          <p:nvPr/>
        </p:nvSpPr>
        <p:spPr>
          <a:xfrm>
            <a:off x="3702758" y="1381821"/>
            <a:ext cx="5002935" cy="3108543"/>
          </a:xfrm>
          <a:prstGeom prst="rect">
            <a:avLst/>
          </a:prstGeom>
        </p:spPr>
        <p:txBody>
          <a:bodyPr wrap="square">
            <a:spAutoFit/>
          </a:bodyPr>
          <a:lstStyle/>
          <a:p>
            <a:pPr algn="just" defTabSz="914400"/>
            <a:r>
              <a:rPr lang="en-US" sz="1400" dirty="0">
                <a:solidFill>
                  <a:prstClr val="black"/>
                </a:solidFill>
                <a:latin typeface="Times New Roman" panose="02020603050405020304" pitchFamily="18" charset="0"/>
                <a:ea typeface="MS Mincho"/>
              </a:rPr>
              <a:t>Marc joined the Hawaii Natural Energy Institute (HNEI), School of Ocean &amp; Earth Science &amp; Technology, University of Hawaii at Manoa, in 2013 as the Senior Smart Grid Program Manager and is a founding member of Grid</a:t>
            </a:r>
            <a:r>
              <a:rPr lang="en-US" sz="1400" b="1" i="1" dirty="0">
                <a:solidFill>
                  <a:prstClr val="black"/>
                </a:solidFill>
                <a:latin typeface="Times New Roman" panose="02020603050405020304" pitchFamily="18" charset="0"/>
                <a:ea typeface="MS Mincho"/>
              </a:rPr>
              <a:t>START</a:t>
            </a:r>
            <a:r>
              <a:rPr lang="en-US" sz="1400" dirty="0">
                <a:solidFill>
                  <a:prstClr val="black"/>
                </a:solidFill>
                <a:latin typeface="Times New Roman" panose="02020603050405020304" pitchFamily="18" charset="0"/>
                <a:ea typeface="MS Mincho"/>
              </a:rPr>
              <a:t> (Grid System Technologies Advanced Research Team).</a:t>
            </a:r>
          </a:p>
          <a:p>
            <a:pPr algn="just" defTabSz="914400"/>
            <a:r>
              <a:rPr lang="en-US" sz="1400" dirty="0">
                <a:solidFill>
                  <a:prstClr val="black"/>
                </a:solidFill>
                <a:latin typeface="Times New Roman" panose="02020603050405020304" pitchFamily="18" charset="0"/>
                <a:ea typeface="MS Mincho"/>
              </a:rPr>
              <a:t> </a:t>
            </a:r>
          </a:p>
          <a:p>
            <a:pPr algn="just" defTabSz="914400"/>
            <a:r>
              <a:rPr lang="en-US" sz="1400" dirty="0">
                <a:solidFill>
                  <a:prstClr val="black"/>
                </a:solidFill>
                <a:latin typeface="Times New Roman" panose="02020603050405020304" pitchFamily="18" charset="0"/>
                <a:ea typeface="MS Mincho"/>
              </a:rPr>
              <a:t>Prior to joining HNEI, he was with the Hawaiian Electric Company for 21 years.  His career at Hawaiian Electric included positions in the areas of Transmission &amp; Distribution (T&amp;D) Engineering, T&amp;D Standards and Technical Services, System Operations, Transmission Planning, Smart Grid Planning, and System Integration.  Marc is a licensed professional electrical engineer in Hawaii.  He holds a B.S. in Electrical Engineering and an M.B.A. from the University of Hawaii.</a:t>
            </a:r>
          </a:p>
        </p:txBody>
      </p:sp>
    </p:spTree>
    <p:extLst>
      <p:ext uri="{BB962C8B-B14F-4D97-AF65-F5344CB8AC3E}">
        <p14:creationId xmlns:p14="http://schemas.microsoft.com/office/powerpoint/2010/main" val="324543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199" y="100007"/>
            <a:ext cx="8308950" cy="785827"/>
          </a:xfrm>
          <a:solidFill>
            <a:schemeClr val="accent2"/>
          </a:solidFill>
        </p:spPr>
        <p:txBody>
          <a:bodyPr vert="horz" lIns="91440" tIns="45720" rIns="91440" bIns="45720" rtlCol="0" anchor="ctr">
            <a:noAutofit/>
          </a:bodyPr>
          <a:lstStyle/>
          <a:p>
            <a:pPr>
              <a:lnSpc>
                <a:spcPct val="100000"/>
              </a:lnSpc>
              <a:spcBef>
                <a:spcPts val="0"/>
              </a:spcBef>
            </a:pPr>
            <a:r>
              <a:rPr lang="en-US" sz="2800" b="1" i="1" spc="-113" dirty="0">
                <a:ln w="3175">
                  <a:noFill/>
                </a:ln>
                <a:effectLst>
                  <a:outerShdw blurRad="50800" dist="38100" dir="2700000" algn="tl" rotWithShape="0">
                    <a:prstClr val="black">
                      <a:alpha val="40000"/>
                    </a:prstClr>
                  </a:outerShdw>
                </a:effectLst>
                <a:ea typeface="+mn-ea"/>
                <a:cs typeface="Times New Roman" pitchFamily="18" charset="0"/>
              </a:rPr>
              <a:t>Hawaii Natural Energy Institute (HNEI)</a:t>
            </a:r>
            <a:br>
              <a:rPr lang="en-US" sz="2800" b="1" i="1" spc="-113" dirty="0">
                <a:ln w="3175">
                  <a:noFill/>
                </a:ln>
                <a:effectLst>
                  <a:outerShdw blurRad="50800" dist="38100" dir="2700000" algn="tl" rotWithShape="0">
                    <a:prstClr val="black">
                      <a:alpha val="40000"/>
                    </a:prstClr>
                  </a:outerShdw>
                </a:effectLst>
                <a:ea typeface="+mn-ea"/>
                <a:cs typeface="Times New Roman" pitchFamily="18" charset="0"/>
              </a:rPr>
            </a:br>
            <a:r>
              <a:rPr lang="en-US" sz="2000" b="1" i="1" spc="-113" dirty="0">
                <a:ln w="3175">
                  <a:noFill/>
                </a:ln>
                <a:effectLst>
                  <a:outerShdw blurRad="50800" dist="38100" dir="2700000" algn="tl" rotWithShape="0">
                    <a:prstClr val="black">
                      <a:alpha val="40000"/>
                    </a:prstClr>
                  </a:outerShdw>
                </a:effectLst>
                <a:ea typeface="+mn-ea"/>
                <a:cs typeface="Times New Roman" pitchFamily="18" charset="0"/>
              </a:rPr>
              <a:t>University of Hawai‘i at Mānoa</a:t>
            </a:r>
            <a:endParaRPr lang="th-TH" sz="14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sp>
        <p:nvSpPr>
          <p:cNvPr id="6" name="Rectangle 2"/>
          <p:cNvSpPr txBox="1">
            <a:spLocks noChangeArrowheads="1"/>
          </p:cNvSpPr>
          <p:nvPr/>
        </p:nvSpPr>
        <p:spPr bwMode="auto">
          <a:xfrm>
            <a:off x="880659" y="885834"/>
            <a:ext cx="7462030" cy="53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42892" rtl="0" eaLnBrk="0" fontAlgn="base" hangingPunct="0">
              <a:spcBef>
                <a:spcPct val="0"/>
              </a:spcBef>
              <a:spcAft>
                <a:spcPct val="0"/>
              </a:spcAft>
              <a:defRPr sz="3300" kern="1200">
                <a:solidFill>
                  <a:schemeClr val="tx1"/>
                </a:solidFill>
                <a:latin typeface="+mj-lt"/>
                <a:ea typeface="ＭＳ Ｐゴシック" charset="-128"/>
                <a:cs typeface="ＭＳ Ｐゴシック" charset="-128"/>
              </a:defRPr>
            </a:lvl1pPr>
            <a:lvl2pPr algn="ctr" defTabSz="342892"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2pPr>
            <a:lvl3pPr algn="ctr" defTabSz="342892"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3pPr>
            <a:lvl4pPr algn="ctr" defTabSz="342892"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4pPr>
            <a:lvl5pPr algn="ctr" defTabSz="342892"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5pPr>
            <a:lvl6pPr marL="342892" algn="ctr" defTabSz="342892" rtl="0" fontAlgn="base">
              <a:spcBef>
                <a:spcPct val="0"/>
              </a:spcBef>
              <a:spcAft>
                <a:spcPct val="0"/>
              </a:spcAft>
              <a:defRPr sz="3300">
                <a:solidFill>
                  <a:schemeClr val="tx1"/>
                </a:solidFill>
                <a:latin typeface="Calibri" charset="0"/>
                <a:ea typeface="ＭＳ Ｐゴシック" charset="-128"/>
                <a:cs typeface="ＭＳ Ｐゴシック" charset="-128"/>
              </a:defRPr>
            </a:lvl6pPr>
            <a:lvl7pPr marL="685783" algn="ctr" defTabSz="342892" rtl="0" fontAlgn="base">
              <a:spcBef>
                <a:spcPct val="0"/>
              </a:spcBef>
              <a:spcAft>
                <a:spcPct val="0"/>
              </a:spcAft>
              <a:defRPr sz="3300">
                <a:solidFill>
                  <a:schemeClr val="tx1"/>
                </a:solidFill>
                <a:latin typeface="Calibri" charset="0"/>
                <a:ea typeface="ＭＳ Ｐゴシック" charset="-128"/>
                <a:cs typeface="ＭＳ Ｐゴシック" charset="-128"/>
              </a:defRPr>
            </a:lvl7pPr>
            <a:lvl8pPr marL="1028675" algn="ctr" defTabSz="342892" rtl="0" fontAlgn="base">
              <a:spcBef>
                <a:spcPct val="0"/>
              </a:spcBef>
              <a:spcAft>
                <a:spcPct val="0"/>
              </a:spcAft>
              <a:defRPr sz="3300">
                <a:solidFill>
                  <a:schemeClr val="tx1"/>
                </a:solidFill>
                <a:latin typeface="Calibri" charset="0"/>
                <a:ea typeface="ＭＳ Ｐゴシック" charset="-128"/>
                <a:cs typeface="ＭＳ Ｐゴシック" charset="-128"/>
              </a:defRPr>
            </a:lvl8pPr>
            <a:lvl9pPr marL="1371566" algn="ctr" defTabSz="342892" rtl="0" fontAlgn="base">
              <a:spcBef>
                <a:spcPct val="0"/>
              </a:spcBef>
              <a:spcAft>
                <a:spcPct val="0"/>
              </a:spcAft>
              <a:defRPr sz="3300">
                <a:solidFill>
                  <a:schemeClr val="tx1"/>
                </a:solidFill>
                <a:latin typeface="Calibri" charset="0"/>
                <a:ea typeface="ＭＳ Ｐゴシック" charset="-128"/>
                <a:cs typeface="ＭＳ Ｐゴシック" charset="-128"/>
              </a:defRPr>
            </a:lvl9pPr>
          </a:lstStyle>
          <a:p>
            <a:pPr marL="0" marR="0" lvl="0" indent="0" defTabSz="342892" rtl="0" eaLnBrk="1" fontAlgn="base" latinLnBrk="0" hangingPunct="1">
              <a:lnSpc>
                <a:spcPct val="100000"/>
              </a:lnSpc>
              <a:spcBef>
                <a:spcPct val="0"/>
              </a:spcBef>
              <a:spcAft>
                <a:spcPts val="900"/>
              </a:spcAft>
              <a:buClrTx/>
              <a:buSzTx/>
              <a:buFontTx/>
              <a:buNone/>
              <a:tabLst/>
              <a:defRPr/>
            </a:pPr>
            <a:r>
              <a:rPr kumimoji="0" lang="en-US" altLang="en-US" sz="135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128"/>
                <a:cs typeface="Arial" panose="020B0604020202020204" pitchFamily="34" charset="0"/>
              </a:rPr>
              <a:t>Organized Research Unit in School of Ocean and Earth Science and Technology (SOEST)</a:t>
            </a:r>
            <a:br>
              <a:rPr kumimoji="0" lang="en-US" altLang="en-US" sz="135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128"/>
                <a:cs typeface="Arial" panose="020B0604020202020204" pitchFamily="34" charset="0"/>
              </a:rPr>
            </a:br>
            <a:r>
              <a:rPr kumimoji="0" lang="en-US" sz="135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128"/>
                <a:cs typeface="Arial" panose="020B0604020202020204" pitchFamily="34" charset="0"/>
              </a:rPr>
              <a:t>Founded in 1974, established in Hawai‘i statute in 2007 (HRS 304A-1891)</a:t>
            </a:r>
            <a:endParaRPr kumimoji="0" lang="en-US" altLang="en-US" sz="1275" b="1" i="0" u="none" strike="noStrike" kern="1200" cap="none" spc="0" normalizeH="0" baseline="0" noProof="0" dirty="0">
              <a:ln>
                <a:noFill/>
              </a:ln>
              <a:solidFill>
                <a:sysClr val="windowText" lastClr="000000"/>
              </a:solidFill>
              <a:effectLst/>
              <a:uLnTx/>
              <a:uFillTx/>
              <a:latin typeface="Calibri"/>
              <a:ea typeface="ＭＳ Ｐゴシック" charset="-128"/>
            </a:endParaRPr>
          </a:p>
        </p:txBody>
      </p:sp>
      <p:sp>
        <p:nvSpPr>
          <p:cNvPr id="7" name="Rectangle 3"/>
          <p:cNvSpPr txBox="1">
            <a:spLocks noChangeArrowheads="1"/>
          </p:cNvSpPr>
          <p:nvPr/>
        </p:nvSpPr>
        <p:spPr bwMode="auto">
          <a:xfrm>
            <a:off x="1335802" y="1420625"/>
            <a:ext cx="6717559" cy="97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68" indent="-257168" algn="l" defTabSz="342892"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557199" indent="-214308" algn="l" defTabSz="342892"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2pPr>
            <a:lvl3pPr marL="857228" indent="-171446" algn="l" defTabSz="342892"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200120" indent="-171446" algn="l" defTabSz="342892"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4pPr>
            <a:lvl5pPr marL="1543012" indent="-171446" algn="l" defTabSz="342892"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301228" indent="-285750" fontAlgn="auto">
              <a:spcAft>
                <a:spcPts val="450"/>
              </a:spcAft>
              <a:buFont typeface="Wingdings" panose="05000000000000000000" pitchFamily="2" charset="2"/>
              <a:buChar char="Ø"/>
              <a:defRPr/>
            </a:pPr>
            <a:r>
              <a:rPr lang="en-US" sz="1275" dirty="0">
                <a:latin typeface="Arial" panose="020B0604020202020204" pitchFamily="34" charset="0"/>
                <a:cs typeface="Arial" panose="020B0604020202020204" pitchFamily="34" charset="0"/>
              </a:rPr>
              <a:t>Conduct RDT&amp;E to accelerate and facilitate the use of resilient alternative energy technologies and reduce Hawaii’s dependence on fossil fuels.</a:t>
            </a:r>
          </a:p>
          <a:p>
            <a:pPr marL="301228" indent="-285750" fontAlgn="auto">
              <a:spcAft>
                <a:spcPts val="450"/>
              </a:spcAft>
              <a:buFont typeface="Wingdings" panose="05000000000000000000" pitchFamily="2" charset="2"/>
              <a:buChar char="Ø"/>
              <a:defRPr/>
            </a:pPr>
            <a:r>
              <a:rPr lang="en-US" sz="1275" dirty="0">
                <a:latin typeface="Arial" panose="020B0604020202020204" pitchFamily="34" charset="0"/>
                <a:cs typeface="Arial" panose="020B0604020202020204" pitchFamily="34" charset="0"/>
              </a:rPr>
              <a:t>Diverse staff includes engineers, scientists, lawyers; students and postdoctoral fellows; visiting scholars</a:t>
            </a:r>
          </a:p>
        </p:txBody>
      </p:sp>
      <p:sp>
        <p:nvSpPr>
          <p:cNvPr id="8" name="TextBox 7"/>
          <p:cNvSpPr txBox="1"/>
          <p:nvPr/>
        </p:nvSpPr>
        <p:spPr>
          <a:xfrm>
            <a:off x="1703732" y="2432035"/>
            <a:ext cx="2990850" cy="2577116"/>
          </a:xfrm>
          <a:prstGeom prst="rect">
            <a:avLst/>
          </a:prstGeom>
          <a:noFill/>
        </p:spPr>
        <p:txBody>
          <a:bodyPr wrap="square" rtlCol="0">
            <a:spAutoFit/>
          </a:bodyPr>
          <a:lstStyle/>
          <a:p>
            <a:pPr marL="1191" defTabSz="685800" eaLnBrk="0" fontAlgn="base" hangingPunct="0">
              <a:lnSpc>
                <a:spcPct val="80000"/>
              </a:lnSpc>
              <a:spcBef>
                <a:spcPts val="900"/>
              </a:spcBef>
              <a:spcAft>
                <a:spcPct val="0"/>
              </a:spcAft>
            </a:pPr>
            <a:r>
              <a:rPr lang="en-US" altLang="en-US" sz="1350" b="1" u="sng" dirty="0">
                <a:solidFill>
                  <a:srgbClr val="00B050"/>
                </a:solidFill>
                <a:latin typeface="Arial" panose="020B0604020202020204" pitchFamily="34" charset="0"/>
              </a:rPr>
              <a:t> Areas of Interest </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3366FF"/>
                </a:solidFill>
                <a:latin typeface="Arial" panose="020B0604020202020204" pitchFamily="34" charset="0"/>
              </a:rPr>
              <a:t>Policy and Innovation</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3366FF"/>
                </a:solidFill>
                <a:latin typeface="Arial" panose="020B0604020202020204" pitchFamily="34" charset="0"/>
              </a:rPr>
              <a:t>Grid Integration (</a:t>
            </a:r>
            <a:r>
              <a:rPr lang="en-US" altLang="en-US" sz="1350" dirty="0">
                <a:solidFill>
                  <a:srgbClr val="3366FF"/>
                </a:solidFill>
                <a:latin typeface="Arial" panose="020B0604020202020204" pitchFamily="34" charset="0"/>
              </a:rPr>
              <a:t>Grid</a:t>
            </a:r>
            <a:r>
              <a:rPr lang="en-US" altLang="en-US" sz="1350" b="1" i="1" dirty="0">
                <a:solidFill>
                  <a:srgbClr val="3366FF"/>
                </a:solidFill>
                <a:latin typeface="Arial" panose="020B0604020202020204" pitchFamily="34" charset="0"/>
              </a:rPr>
              <a:t>START</a:t>
            </a:r>
            <a:r>
              <a:rPr lang="en-US" altLang="en-US" sz="1350" b="1" dirty="0">
                <a:solidFill>
                  <a:srgbClr val="3366FF"/>
                </a:solidFill>
                <a:latin typeface="Arial" panose="020B0604020202020204" pitchFamily="34" charset="0"/>
              </a:rPr>
              <a:t>)</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Alternative Fuels</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Electrochemical Power Systems</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Renewable Power Generation</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Building Efficiency</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Transportation</a:t>
            </a:r>
          </a:p>
        </p:txBody>
      </p:sp>
      <p:sp>
        <p:nvSpPr>
          <p:cNvPr id="9" name="TextBox 8"/>
          <p:cNvSpPr txBox="1"/>
          <p:nvPr/>
        </p:nvSpPr>
        <p:spPr>
          <a:xfrm>
            <a:off x="4933950" y="2432035"/>
            <a:ext cx="2686050" cy="2144177"/>
          </a:xfrm>
          <a:prstGeom prst="rect">
            <a:avLst/>
          </a:prstGeom>
          <a:noFill/>
        </p:spPr>
        <p:txBody>
          <a:bodyPr wrap="square" rtlCol="0">
            <a:spAutoFit/>
          </a:bodyPr>
          <a:lstStyle/>
          <a:p>
            <a:pPr marL="0" marR="0" lvl="0" indent="0" defTabSz="685800" eaLnBrk="0" fontAlgn="base" latinLnBrk="0" hangingPunct="0">
              <a:lnSpc>
                <a:spcPct val="100000"/>
              </a:lnSpc>
              <a:spcBef>
                <a:spcPts val="450"/>
              </a:spcBef>
              <a:spcAft>
                <a:spcPct val="0"/>
              </a:spcAft>
              <a:buClrTx/>
              <a:buSzTx/>
              <a:buFontTx/>
              <a:buNone/>
              <a:tabLst/>
              <a:defRPr/>
            </a:pPr>
            <a:r>
              <a:rPr kumimoji="0" lang="en-US" sz="1350" b="1" i="0" u="sng" strike="noStrike" kern="1400" cap="none" spc="0" normalizeH="0" baseline="0" noProof="0" dirty="0">
                <a:ln>
                  <a:noFill/>
                </a:ln>
                <a:solidFill>
                  <a:srgbClr val="00B050"/>
                </a:solidFill>
                <a:effectLst/>
                <a:uLnTx/>
                <a:uFillTx/>
                <a:latin typeface="Arial" panose="020B0604020202020204" pitchFamily="34" charset="0"/>
              </a:rPr>
              <a:t>Core Functions</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prstClr val="black"/>
                </a:solidFill>
                <a:effectLst/>
                <a:uLnTx/>
                <a:uFillTx/>
                <a:latin typeface="Arial" panose="020B0604020202020204" pitchFamily="34" charset="0"/>
              </a:rPr>
              <a:t>State Energy Policy Support</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srgbClr val="000000"/>
                </a:solidFill>
                <a:effectLst/>
                <a:uLnTx/>
                <a:uFillTx/>
                <a:latin typeface="Arial" panose="020B0604020202020204" pitchFamily="34" charset="0"/>
              </a:rPr>
              <a:t>Research &amp; Development</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srgbClr val="000000"/>
                </a:solidFill>
                <a:effectLst/>
                <a:uLnTx/>
                <a:uFillTx/>
                <a:latin typeface="Arial" panose="020B0604020202020204" pitchFamily="34" charset="0"/>
              </a:rPr>
              <a:t>Testing and Evaluation</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srgbClr val="000000"/>
                </a:solidFill>
                <a:effectLst/>
                <a:uLnTx/>
                <a:uFillTx/>
                <a:latin typeface="Arial" panose="020B0604020202020204" pitchFamily="34" charset="0"/>
              </a:rPr>
              <a:t>Analysis </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srgbClr val="000000"/>
                </a:solidFill>
                <a:effectLst/>
                <a:uLnTx/>
                <a:uFillTx/>
                <a:latin typeface="Arial" panose="020B0604020202020204" pitchFamily="34" charset="0"/>
              </a:rPr>
              <a:t>Workforce Development</a:t>
            </a:r>
          </a:p>
          <a:p>
            <a:pPr marL="0" marR="0" lvl="0" indent="0" defTabSz="6858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8257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350" y="1714722"/>
            <a:ext cx="7488714" cy="987450"/>
          </a:xfrm>
          <a:prstGeom prst="rect">
            <a:avLst/>
          </a:prstGeom>
          <a:noFill/>
        </p:spPr>
        <p:txBody>
          <a:bodyPr wrap="square" rtlCol="0">
            <a:spAutoFit/>
          </a:bodyPr>
          <a:lstStyle/>
          <a:p>
            <a:pPr marL="173831" indent="-173831" defTabSz="685800" eaLnBrk="0" fontAlgn="base" hangingPunct="0">
              <a:spcBef>
                <a:spcPts val="450"/>
              </a:spcBef>
              <a:buFont typeface="Arial" panose="020B0604020202020204" pitchFamily="34" charset="0"/>
              <a:buChar char="•"/>
            </a:pPr>
            <a:r>
              <a:rPr lang="en-US" sz="1350" dirty="0">
                <a:solidFill>
                  <a:srgbClr val="000000"/>
                </a:solidFill>
                <a:latin typeface="Arial"/>
                <a:ea typeface="ＭＳ Ｐゴシック" pitchFamily="34" charset="-128"/>
                <a:cs typeface="Arial"/>
              </a:rPr>
              <a:t>Serves to integrate into the operating power grid other HNEI technology areas:  energy efficiency, renewable power generation, biomass and biofuels, fuel cells and hydrogen</a:t>
            </a:r>
          </a:p>
          <a:p>
            <a:pPr marL="173831" indent="-173831" defTabSz="685800" eaLnBrk="0" fontAlgn="base" hangingPunct="0">
              <a:spcBef>
                <a:spcPts val="450"/>
              </a:spcBef>
              <a:buFont typeface="Arial" panose="020B0604020202020204" pitchFamily="34" charset="0"/>
              <a:buChar char="•"/>
            </a:pPr>
            <a:r>
              <a:rPr lang="en-US" sz="1350" dirty="0">
                <a:solidFill>
                  <a:srgbClr val="000000"/>
                </a:solidFill>
                <a:latin typeface="Arial"/>
                <a:ea typeface="ＭＳ Ｐゴシック" pitchFamily="34" charset="-128"/>
                <a:cs typeface="Arial"/>
              </a:rPr>
              <a:t>Strong and growing partnerships with Hawaii, national and international organizations including Asia-Pacific nations</a:t>
            </a:r>
            <a:endParaRPr lang="en-US" sz="1500" b="1" dirty="0">
              <a:solidFill>
                <a:srgbClr val="000000"/>
              </a:solidFill>
              <a:latin typeface="Times New Roman" pitchFamily="18" charset="0"/>
              <a:ea typeface="ＭＳ Ｐゴシック" pitchFamily="34" charset="-128"/>
              <a:cs typeface="Arial"/>
            </a:endParaRPr>
          </a:p>
        </p:txBody>
      </p:sp>
      <p:sp>
        <p:nvSpPr>
          <p:cNvPr id="3" name="TextBox 2"/>
          <p:cNvSpPr txBox="1"/>
          <p:nvPr/>
        </p:nvSpPr>
        <p:spPr>
          <a:xfrm>
            <a:off x="685801" y="786210"/>
            <a:ext cx="7958135" cy="750205"/>
          </a:xfrm>
          <a:prstGeom prst="rect">
            <a:avLst/>
          </a:prstGeom>
          <a:noFill/>
        </p:spPr>
        <p:txBody>
          <a:bodyPr wrap="square" rtlCol="0">
            <a:spAutoFit/>
          </a:bodyPr>
          <a:lstStyle/>
          <a:p>
            <a:pPr algn="ctr" defTabSz="685800" eaLnBrk="0" fontAlgn="base" hangingPunct="0">
              <a:spcBef>
                <a:spcPct val="0"/>
              </a:spcBef>
              <a:spcAft>
                <a:spcPct val="0"/>
              </a:spcAft>
            </a:pPr>
            <a:r>
              <a:rPr lang="en-US" sz="1425" b="1" dirty="0">
                <a:solidFill>
                  <a:srgbClr val="000000"/>
                </a:solidFill>
                <a:latin typeface="Arial"/>
                <a:ea typeface="ＭＳ Ｐゴシック" pitchFamily="34" charset="-128"/>
                <a:cs typeface="Arial"/>
              </a:rPr>
              <a:t>Established to develop and test advanced grid architectures, new technologies and methods for effective integration of renewable energy resources, power system optimization and resilience, and enabling policies</a:t>
            </a:r>
          </a:p>
        </p:txBody>
      </p:sp>
      <p:sp>
        <p:nvSpPr>
          <p:cNvPr id="4" name="Rounded Rectangle 3" descr="Established to develop and test advanced grid architectures, new technologies and methods for effective integration of renewable energy resources, power system optimization and resilience, and enabling policies. "/>
          <p:cNvSpPr/>
          <p:nvPr/>
        </p:nvSpPr>
        <p:spPr bwMode="auto">
          <a:xfrm>
            <a:off x="869471" y="748869"/>
            <a:ext cx="7631587" cy="829083"/>
          </a:xfrm>
          <a:prstGeom prst="roundRect">
            <a:avLst/>
          </a:prstGeom>
          <a:solidFill>
            <a:srgbClr val="00B0F0">
              <a:alpha val="30000"/>
            </a:srgbClr>
          </a:solidFill>
          <a:ln w="158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solidFill>
                <a:srgbClr val="000000"/>
              </a:solidFill>
              <a:latin typeface="Times New Roman" pitchFamily="18" charset="0"/>
              <a:ea typeface="ＭＳ Ｐゴシック" pitchFamily="34" charset="-128"/>
              <a:cs typeface="Times New Roman" pitchFamily="18" charset="0"/>
            </a:endParaRPr>
          </a:p>
        </p:txBody>
      </p:sp>
      <p:sp>
        <p:nvSpPr>
          <p:cNvPr id="5" name="TextBox 4"/>
          <p:cNvSpPr txBox="1"/>
          <p:nvPr/>
        </p:nvSpPr>
        <p:spPr>
          <a:xfrm>
            <a:off x="3507494" y="4171941"/>
            <a:ext cx="2245092" cy="507831"/>
          </a:xfrm>
          <a:prstGeom prst="rect">
            <a:avLst/>
          </a:prstGeom>
          <a:solidFill>
            <a:schemeClr val="bg1">
              <a:alpha val="32000"/>
            </a:schemeClr>
          </a:solidFill>
        </p:spPr>
        <p:txBody>
          <a:bodyPr wrap="square" rtlCol="0">
            <a:spAutoFit/>
          </a:bodyPr>
          <a:lstStyle/>
          <a:p>
            <a:pPr algn="ctr" defTabSz="685800" eaLnBrk="0" fontAlgn="base" hangingPunct="0">
              <a:spcBef>
                <a:spcPct val="0"/>
              </a:spcBef>
              <a:spcAft>
                <a:spcPts val="450"/>
              </a:spcAft>
            </a:pPr>
            <a:r>
              <a:rPr lang="en-US" sz="1350" b="1" i="1" dirty="0">
                <a:solidFill>
                  <a:srgbClr val="006400"/>
                </a:solidFill>
                <a:latin typeface="Calibri" panose="020F0502020204030204"/>
                <a:ea typeface="ＭＳ Ｐゴシック" pitchFamily="34" charset="-128"/>
                <a:cs typeface="Arial"/>
              </a:rPr>
              <a:t>Lead for many public-private demonstration projects</a:t>
            </a:r>
          </a:p>
        </p:txBody>
      </p:sp>
      <p:sp>
        <p:nvSpPr>
          <p:cNvPr id="6" name="Rounded Rectangle 5">
            <a:extLst>
              <a:ext uri="{C183D7F6-B498-43B3-948B-1728B52AA6E4}">
                <adec:decorative xmlns:adec="http://schemas.microsoft.com/office/drawing/2017/decorative" val="1"/>
              </a:ext>
            </a:extLst>
          </p:cNvPr>
          <p:cNvSpPr/>
          <p:nvPr/>
        </p:nvSpPr>
        <p:spPr bwMode="auto">
          <a:xfrm>
            <a:off x="3573657" y="4199489"/>
            <a:ext cx="2155631" cy="427168"/>
          </a:xfrm>
          <a:prstGeom prst="roundRect">
            <a:avLst/>
          </a:prstGeom>
          <a:noFill/>
          <a:ln w="15875" cap="flat" cmpd="sng" algn="ctr">
            <a:solidFill>
              <a:srgbClr val="0064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solidFill>
                <a:srgbClr val="000000"/>
              </a:solidFill>
              <a:latin typeface="Times New Roman" pitchFamily="18" charset="0"/>
              <a:ea typeface="ＭＳ Ｐゴシック" pitchFamily="34" charset="-128"/>
              <a:cs typeface="Times New Roman" pitchFamily="18" charset="0"/>
            </a:endParaRPr>
          </a:p>
        </p:txBody>
      </p:sp>
      <p:pic>
        <p:nvPicPr>
          <p:cNvPr id="7" name="Picture 6" descr="GridSTART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7027" y="118374"/>
            <a:ext cx="2349947" cy="602947"/>
          </a:xfrm>
          <a:prstGeom prst="rect">
            <a:avLst/>
          </a:prstGeom>
        </p:spPr>
      </p:pic>
      <p:sp>
        <p:nvSpPr>
          <p:cNvPr id="8" name="TextBox 7"/>
          <p:cNvSpPr txBox="1"/>
          <p:nvPr/>
        </p:nvSpPr>
        <p:spPr>
          <a:xfrm>
            <a:off x="1557334" y="2699511"/>
            <a:ext cx="3036094" cy="1379865"/>
          </a:xfrm>
          <a:prstGeom prst="rect">
            <a:avLst/>
          </a:prstGeom>
          <a:noFill/>
        </p:spPr>
        <p:txBody>
          <a:bodyPr wrap="square" numCol="1" rtlCol="0">
            <a:spAutoFit/>
          </a:bodyPr>
          <a:lstStyle/>
          <a:p>
            <a:pPr defTabSz="685800">
              <a:lnSpc>
                <a:spcPct val="150000"/>
              </a:lnSpc>
              <a:defRPr/>
            </a:pPr>
            <a:r>
              <a:rPr lang="en-US" sz="1400" b="1" u="sng" dirty="0">
                <a:solidFill>
                  <a:prstClr val="black"/>
                </a:solidFill>
                <a:latin typeface="Calibri" panose="020F0502020204030204" pitchFamily="34" charset="0"/>
                <a:ea typeface="ＭＳ Ｐゴシック"/>
                <a:cs typeface="Arial"/>
              </a:rPr>
              <a:t>Expertise &amp; Focus:</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Energy Policy</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Renewable Energy Grid Integration</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Smart Grid Planning &amp; Technologies </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Power Systems Planning </a:t>
            </a:r>
          </a:p>
        </p:txBody>
      </p:sp>
      <p:sp>
        <p:nvSpPr>
          <p:cNvPr id="9" name="TextBox 8"/>
          <p:cNvSpPr txBox="1"/>
          <p:nvPr/>
        </p:nvSpPr>
        <p:spPr>
          <a:xfrm>
            <a:off x="4479128" y="3048325"/>
            <a:ext cx="3500574" cy="1031051"/>
          </a:xfrm>
          <a:prstGeom prst="rect">
            <a:avLst/>
          </a:prstGeom>
          <a:noFill/>
        </p:spPr>
        <p:txBody>
          <a:bodyPr wrap="none" rtlCol="0">
            <a:spAutoFit/>
          </a:bodyPr>
          <a:lstStyle/>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Power Systems Operation </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Power Systems Engineering and Standards </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Communications Design and Testing</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Project Management and Execution </a:t>
            </a:r>
          </a:p>
        </p:txBody>
      </p:sp>
    </p:spTree>
    <p:extLst>
      <p:ext uri="{BB962C8B-B14F-4D97-AF65-F5344CB8AC3E}">
        <p14:creationId xmlns:p14="http://schemas.microsoft.com/office/powerpoint/2010/main" val="96486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idSTART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7027" y="118374"/>
            <a:ext cx="2349947" cy="602947"/>
          </a:xfrm>
          <a:prstGeom prst="rect">
            <a:avLst/>
          </a:prstGeom>
        </p:spPr>
      </p:pic>
      <p:sp>
        <p:nvSpPr>
          <p:cNvPr id="16" name="TextBox 15"/>
          <p:cNvSpPr txBox="1"/>
          <p:nvPr/>
        </p:nvSpPr>
        <p:spPr>
          <a:xfrm>
            <a:off x="6011774" y="883033"/>
            <a:ext cx="2532154" cy="292388"/>
          </a:xfrm>
          <a:prstGeom prst="rect">
            <a:avLst/>
          </a:prstGeom>
          <a:noFill/>
        </p:spPr>
        <p:txBody>
          <a:bodyPr wrap="square" rtlCol="0">
            <a:spAutoFit/>
          </a:bodyPr>
          <a:lstStyle/>
          <a:p>
            <a:pPr marL="0" marR="0" lvl="0" indent="0" algn="l" defTabSz="685800" rtl="0" eaLnBrk="0" fontAlgn="auto" latinLnBrk="0" hangingPunct="0">
              <a:lnSpc>
                <a:spcPct val="100000"/>
              </a:lnSpc>
              <a:spcBef>
                <a:spcPts val="0"/>
              </a:spcBef>
              <a:spcAft>
                <a:spcPts val="338"/>
              </a:spcAft>
              <a:buClrTx/>
              <a:buSzTx/>
              <a:buFontTx/>
              <a:buNone/>
              <a:tabLst/>
              <a:defRPr/>
            </a:pPr>
            <a:r>
              <a:rPr kumimoji="0" lang="en-US" sz="1300" b="1" i="1" u="sng"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Arial"/>
              </a:rPr>
              <a:t>Sampling of Sponsors &amp; Partners:</a:t>
            </a:r>
          </a:p>
        </p:txBody>
      </p:sp>
      <p:pic>
        <p:nvPicPr>
          <p:cNvPr id="23" name="Picture 22">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0716" y="1230273"/>
            <a:ext cx="651892" cy="293057"/>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4806" y="1230273"/>
            <a:ext cx="391048" cy="391529"/>
          </a:xfrm>
          <a:prstGeom prst="rect">
            <a:avLst/>
          </a:prstGeom>
        </p:spPr>
      </p:pic>
      <p:sp>
        <p:nvSpPr>
          <p:cNvPr id="35" name="TextBox 34"/>
          <p:cNvSpPr txBox="1"/>
          <p:nvPr/>
        </p:nvSpPr>
        <p:spPr>
          <a:xfrm>
            <a:off x="369028" y="4352226"/>
            <a:ext cx="3673844" cy="542456"/>
          </a:xfrm>
          <a:prstGeom prst="rect">
            <a:avLst/>
          </a:prstGeom>
          <a:noFill/>
          <a:ln w="6350">
            <a:noFill/>
          </a:ln>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975"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pitchFamily="34" charset="-128"/>
                <a:cs typeface="Calibri" panose="020F0502020204030204" pitchFamily="34" charset="0"/>
              </a:rPr>
              <a:t>*</a:t>
            </a: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Prior electric utility company senior management and staff</a:t>
            </a:r>
          </a:p>
          <a:p>
            <a:pPr marL="0" marR="0" lvl="0" indent="0" algn="l" defTabSz="259556" rtl="0" eaLnBrk="0" fontAlgn="base" latinLnBrk="0" hangingPunct="0">
              <a:lnSpc>
                <a:spcPct val="100000"/>
              </a:lnSpc>
              <a:spcBef>
                <a:spcPct val="0"/>
              </a:spcBef>
              <a:spcAft>
                <a:spcPct val="0"/>
              </a:spcAft>
              <a:buClrTx/>
              <a:buSzTx/>
              <a:buFontTx/>
              <a:buNone/>
              <a:tabLst/>
              <a:defRPr/>
            </a:pP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975"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Calibri" panose="020F0502020204030204" pitchFamily="34" charset="0"/>
              </a:rPr>
              <a:t>*</a:t>
            </a: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Prior Commissioner of the Hawaii State Public Utilities Commission</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975" b="0" i="0" u="none" strike="noStrike" kern="1200" cap="none" spc="0" normalizeH="0" baseline="0" noProof="0" dirty="0">
                <a:ln>
                  <a:noFill/>
                </a:ln>
                <a:solidFill>
                  <a:srgbClr val="FFC000"/>
                </a:solidFill>
                <a:effectLst/>
                <a:uLnTx/>
                <a:uFillTx/>
                <a:latin typeface="Calibri" panose="020F0502020204030204" pitchFamily="34" charset="0"/>
                <a:ea typeface="ＭＳ Ｐゴシック" pitchFamily="34" charset="-128"/>
                <a:cs typeface="Calibri" panose="020F0502020204030204" pitchFamily="34" charset="0"/>
              </a:rPr>
              <a:t>*</a:t>
            </a: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Prior Administrator of the Hawaii State Energy Office</a:t>
            </a:r>
          </a:p>
        </p:txBody>
      </p:sp>
      <p:sp>
        <p:nvSpPr>
          <p:cNvPr id="36" name="TextBox 35"/>
          <p:cNvSpPr txBox="1"/>
          <p:nvPr/>
        </p:nvSpPr>
        <p:spPr>
          <a:xfrm>
            <a:off x="264367" y="657772"/>
            <a:ext cx="4202942" cy="3731791"/>
          </a:xfrm>
          <a:prstGeom prst="rect">
            <a:avLst/>
          </a:prstGeom>
          <a:noFill/>
        </p:spPr>
        <p:txBody>
          <a:bodyPr wrap="square" rtlCol="0">
            <a:spAutoFit/>
          </a:bodyPr>
          <a:lstStyle/>
          <a:p>
            <a:pPr marL="0" marR="0" lvl="0" indent="0" algn="l" defTabSz="685800" rtl="0" eaLnBrk="0" fontAlgn="auto" latinLnBrk="0" hangingPunct="0">
              <a:lnSpc>
                <a:spcPct val="100000"/>
              </a:lnSpc>
              <a:spcBef>
                <a:spcPts val="0"/>
              </a:spcBef>
              <a:spcAft>
                <a:spcPts val="338"/>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ＭＳ Ｐゴシック"/>
                <a:cs typeface="Arial"/>
              </a:rPr>
              <a:t>Core Team Members:</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Richard Rocheleau                 Director, HNEI</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Leon Roose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Specialist &amp; Chief Technologist</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 Glick </a:t>
            </a:r>
            <a:r>
              <a:rPr kumimoji="0" lang="en-US" sz="1000" b="0" i="0" u="none" strike="noStrike" kern="1200" cap="none" spc="0" normalizeH="0" baseline="0" noProof="0" dirty="0">
                <a:ln>
                  <a:noFill/>
                </a:ln>
                <a:solidFill>
                  <a:srgbClr val="FFC000"/>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Specialist, Energy Policy</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John Cole </a:t>
            </a:r>
            <a:r>
              <a:rPr kumimoji="0" lang="en-US" sz="10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Senior Policy Strategist</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James Maskrey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Energy Efficiency Program Manager</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Marc Matsuura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Senior Smart Grid Program Manager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Kanoa Jou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Power Systems Engineer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Staci Sadoyama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Power Systems Engineer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Thai Tran                                  Junior Power System Engineer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Silas Oliviera de Toledo         Junior Power System Engineer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Brian Chee	          Communications &amp; IT System Analyst</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Dax Mathews	          Renewable Energy Resources Forecasting</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Kevin Davies	          Assistant Researcher</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Saeed Sepasi 	          Assistant Researcher</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Jonathan Kobayashi              Research Associate</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Sharon Chan	          GIS Specialist</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Yan Chen	          Post-Doctoral Fellow</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Quynh Tran	          Post-Doctoral Fellow</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Arif Rahman	          Post-Doctoral Fellow</a:t>
            </a:r>
            <a:endParaRPr kumimoji="0" lang="en-US" sz="1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Times New Roman" panose="02020603050405020304" pitchFamily="18" charset="0"/>
            </a:endParaRPr>
          </a:p>
        </p:txBody>
      </p:sp>
      <p:grpSp>
        <p:nvGrpSpPr>
          <p:cNvPr id="2" name="Group 1" descr="Sampling of Sponsor and Partner Logos including development banks, USAID, private companies, and government institutions">
            <a:extLst>
              <a:ext uri="{FF2B5EF4-FFF2-40B4-BE49-F238E27FC236}">
                <a16:creationId xmlns:a16="http://schemas.microsoft.com/office/drawing/2014/main" id="{DA0A219A-693D-4453-8819-F3A3A032BF82}"/>
              </a:ext>
            </a:extLst>
          </p:cNvPr>
          <p:cNvGrpSpPr/>
          <p:nvPr/>
        </p:nvGrpSpPr>
        <p:grpSpPr>
          <a:xfrm>
            <a:off x="5711432" y="1259626"/>
            <a:ext cx="3078946" cy="3465705"/>
            <a:chOff x="5711432" y="1259626"/>
            <a:chExt cx="3078946" cy="3465705"/>
          </a:xfrm>
        </p:grpSpPr>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5530" y="2984236"/>
              <a:ext cx="594836" cy="439859"/>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5110" y="1612105"/>
              <a:ext cx="1200150" cy="324746"/>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40115" y="2732597"/>
              <a:ext cx="807776" cy="305440"/>
            </a:xfrm>
            <a:prstGeom prst="rect">
              <a:avLst/>
            </a:prstGeom>
          </p:spPr>
        </p:pic>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61968" y="2265897"/>
              <a:ext cx="905470" cy="188436"/>
            </a:xfrm>
            <a:prstGeom prst="rect">
              <a:avLst/>
            </a:prstGeom>
          </p:spPr>
        </p:pic>
        <p:pic>
          <p:nvPicPr>
            <p:cNvPr id="18" name="Picture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55964" y="4121846"/>
              <a:ext cx="592814" cy="120788"/>
            </a:xfrm>
            <a:prstGeom prst="rect">
              <a:avLst/>
            </a:prstGeom>
          </p:spPr>
        </p:pic>
        <p:pic>
          <p:nvPicPr>
            <p:cNvPr id="19" name="Picture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31240" y="1943100"/>
              <a:ext cx="669727" cy="210652"/>
            </a:xfrm>
            <a:prstGeom prst="rect">
              <a:avLst/>
            </a:prstGeom>
          </p:spPr>
        </p:pic>
        <p:pic>
          <p:nvPicPr>
            <p:cNvPr id="20" name="Picture 1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09791" y="3513621"/>
              <a:ext cx="462425" cy="201129"/>
            </a:xfrm>
            <a:prstGeom prst="rect">
              <a:avLst/>
            </a:prstGeom>
          </p:spPr>
        </p:pic>
        <p:pic>
          <p:nvPicPr>
            <p:cNvPr id="21" name="Picture 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93187" y="1921331"/>
              <a:ext cx="757519" cy="126583"/>
            </a:xfrm>
            <a:prstGeom prst="rect">
              <a:avLst/>
            </a:prstGeom>
          </p:spPr>
        </p:pic>
        <p:pic>
          <p:nvPicPr>
            <p:cNvPr id="22" name="Picture 2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2218" y="1619900"/>
              <a:ext cx="680399" cy="171870"/>
            </a:xfrm>
            <a:prstGeom prst="rect">
              <a:avLst/>
            </a:prstGeom>
          </p:spPr>
        </p:pic>
        <p:pic>
          <p:nvPicPr>
            <p:cNvPr id="24" name="Picture 2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95300" y="1326417"/>
              <a:ext cx="696889" cy="132376"/>
            </a:xfrm>
            <a:prstGeom prst="rect">
              <a:avLst/>
            </a:prstGeom>
          </p:spPr>
        </p:pic>
        <p:pic>
          <p:nvPicPr>
            <p:cNvPr id="26" name="Picture 2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884622" y="2334906"/>
              <a:ext cx="586735" cy="206007"/>
            </a:xfrm>
            <a:prstGeom prst="rect">
              <a:avLst/>
            </a:prstGeom>
          </p:spPr>
        </p:pic>
        <p:pic>
          <p:nvPicPr>
            <p:cNvPr id="27" name="Picture 2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161285" y="2180171"/>
              <a:ext cx="589421" cy="163413"/>
            </a:xfrm>
            <a:prstGeom prst="rect">
              <a:avLst/>
            </a:prstGeom>
          </p:spPr>
        </p:pic>
        <p:pic>
          <p:nvPicPr>
            <p:cNvPr id="28" name="Picture 2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703978" y="2304775"/>
              <a:ext cx="351282" cy="218893"/>
            </a:xfrm>
            <a:prstGeom prst="rect">
              <a:avLst/>
            </a:prstGeom>
          </p:spPr>
        </p:pic>
        <p:pic>
          <p:nvPicPr>
            <p:cNvPr id="29" name="Picture 28"/>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199363" y="1538460"/>
              <a:ext cx="474242" cy="249559"/>
            </a:xfrm>
            <a:prstGeom prst="rect">
              <a:avLst/>
            </a:prstGeom>
          </p:spPr>
        </p:pic>
        <p:pic>
          <p:nvPicPr>
            <p:cNvPr id="30" name="Picture 29"/>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807591" y="1259626"/>
              <a:ext cx="950056" cy="160748"/>
            </a:xfrm>
            <a:prstGeom prst="rect">
              <a:avLst/>
            </a:prstGeom>
          </p:spPr>
        </p:pic>
        <p:pic>
          <p:nvPicPr>
            <p:cNvPr id="31" name="Picture 30"/>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995299" y="2638751"/>
              <a:ext cx="739379" cy="134223"/>
            </a:xfrm>
            <a:prstGeom prst="rect">
              <a:avLst/>
            </a:prstGeom>
          </p:spPr>
        </p:pic>
        <p:pic>
          <p:nvPicPr>
            <p:cNvPr id="32" name="Picture 2"/>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711432" y="1834834"/>
              <a:ext cx="389334" cy="38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http://3.bp.blogspot.com/-IrFhSRfpp6s/UNncprJ9ZTI/AAAAAAAAG0c/Nb0NI0UqKXo/s1600/Nissan+Logo+1.jp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8386767" y="2454775"/>
              <a:ext cx="342899" cy="2571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hawaii.edu/arl/sites/default/files/arl-logo-clean-370.pn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175743" y="4457700"/>
              <a:ext cx="2106875" cy="2676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217694" y="1854751"/>
              <a:ext cx="626023" cy="390221"/>
            </a:xfrm>
            <a:prstGeom prst="rect">
              <a:avLst/>
            </a:prstGeom>
          </p:spPr>
        </p:pic>
        <p:pic>
          <p:nvPicPr>
            <p:cNvPr id="38" name="Picture 37"/>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5879313" y="2559669"/>
              <a:ext cx="450053" cy="541900"/>
            </a:xfrm>
            <a:prstGeom prst="rect">
              <a:avLst/>
            </a:prstGeom>
          </p:spPr>
        </p:pic>
        <p:pic>
          <p:nvPicPr>
            <p:cNvPr id="39" name="Picture 38"/>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6505668" y="2536732"/>
              <a:ext cx="391730" cy="391730"/>
            </a:xfrm>
            <a:prstGeom prst="rect">
              <a:avLst/>
            </a:prstGeom>
          </p:spPr>
        </p:pic>
        <p:pic>
          <p:nvPicPr>
            <p:cNvPr id="40" name="Picture 39"/>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221367" y="2871838"/>
              <a:ext cx="499979" cy="263712"/>
            </a:xfrm>
            <a:prstGeom prst="rect">
              <a:avLst/>
            </a:prstGeom>
          </p:spPr>
        </p:pic>
        <p:pic>
          <p:nvPicPr>
            <p:cNvPr id="41" name="Picture 40"/>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199363" y="3013772"/>
              <a:ext cx="538970" cy="538970"/>
            </a:xfrm>
            <a:prstGeom prst="rect">
              <a:avLst/>
            </a:prstGeom>
          </p:spPr>
        </p:pic>
        <p:pic>
          <p:nvPicPr>
            <p:cNvPr id="42" name="Picture 41"/>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439060" y="3221418"/>
              <a:ext cx="591236" cy="264732"/>
            </a:xfrm>
            <a:prstGeom prst="rect">
              <a:avLst/>
            </a:prstGeom>
          </p:spPr>
        </p:pic>
        <p:pic>
          <p:nvPicPr>
            <p:cNvPr id="43" name="Picture 42"/>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6407816" y="3532026"/>
              <a:ext cx="555430" cy="322679"/>
            </a:xfrm>
            <a:prstGeom prst="rect">
              <a:avLst/>
            </a:prstGeom>
          </p:spPr>
        </p:pic>
        <p:pic>
          <p:nvPicPr>
            <p:cNvPr id="44" name="Picture 4" descr="Keio University"/>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7879619" y="3519967"/>
              <a:ext cx="910759" cy="29144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32"/>
            <a:stretch>
              <a:fillRect/>
            </a:stretch>
          </p:blipFill>
          <p:spPr>
            <a:xfrm>
              <a:off x="5917113" y="3204165"/>
              <a:ext cx="627995" cy="252493"/>
            </a:xfrm>
            <a:prstGeom prst="rect">
              <a:avLst/>
            </a:prstGeom>
          </p:spPr>
        </p:pic>
        <p:pic>
          <p:nvPicPr>
            <p:cNvPr id="46" name="Picture 45"/>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6997676" y="3529458"/>
              <a:ext cx="673058" cy="214691"/>
            </a:xfrm>
            <a:prstGeom prst="rect">
              <a:avLst/>
            </a:prstGeom>
          </p:spPr>
        </p:pic>
        <p:pic>
          <p:nvPicPr>
            <p:cNvPr id="47" name="Picture 46"/>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5947331" y="3850885"/>
              <a:ext cx="475173" cy="475173"/>
            </a:xfrm>
            <a:prstGeom prst="rect">
              <a:avLst/>
            </a:prstGeom>
          </p:spPr>
        </p:pic>
        <p:pic>
          <p:nvPicPr>
            <p:cNvPr id="48" name="Picture 47"/>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7797039" y="4020983"/>
              <a:ext cx="516442" cy="453777"/>
            </a:xfrm>
            <a:prstGeom prst="rect">
              <a:avLst/>
            </a:prstGeom>
          </p:spPr>
        </p:pic>
        <p:pic>
          <p:nvPicPr>
            <p:cNvPr id="49" name="Picture 48"/>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8295774" y="3820470"/>
              <a:ext cx="442559" cy="363531"/>
            </a:xfrm>
            <a:prstGeom prst="rect">
              <a:avLst/>
            </a:prstGeom>
          </p:spPr>
        </p:pic>
        <p:pic>
          <p:nvPicPr>
            <p:cNvPr id="50" name="Picture 49"/>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7103417" y="3797358"/>
              <a:ext cx="933926" cy="229098"/>
            </a:xfrm>
            <a:prstGeom prst="rect">
              <a:avLst/>
            </a:prstGeom>
          </p:spPr>
        </p:pic>
        <p:pic>
          <p:nvPicPr>
            <p:cNvPr id="51" name="Picture 50"/>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6488593" y="4016138"/>
              <a:ext cx="627534" cy="329456"/>
            </a:xfrm>
            <a:prstGeom prst="rect">
              <a:avLst/>
            </a:prstGeom>
          </p:spPr>
        </p:pic>
      </p:grpSp>
      <p:sp>
        <p:nvSpPr>
          <p:cNvPr id="52" name="Rounded Rectangle 51">
            <a:extLst>
              <a:ext uri="{C183D7F6-B498-43B3-948B-1728B52AA6E4}">
                <adec:decorative xmlns:adec="http://schemas.microsoft.com/office/drawing/2017/decorative" val="1"/>
              </a:ext>
            </a:extLst>
          </p:cNvPr>
          <p:cNvSpPr/>
          <p:nvPr/>
        </p:nvSpPr>
        <p:spPr bwMode="auto">
          <a:xfrm>
            <a:off x="3610559" y="3475578"/>
            <a:ext cx="1922386" cy="612386"/>
          </a:xfrm>
          <a:prstGeom prst="roundRect">
            <a:avLst/>
          </a:prstGeom>
          <a:noFill/>
          <a:ln w="15875" cap="flat" cmpd="sng" algn="ctr">
            <a:solidFill>
              <a:srgbClr val="0064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p:txBody>
      </p:sp>
      <p:sp>
        <p:nvSpPr>
          <p:cNvPr id="53" name="TextBox 52"/>
          <p:cNvSpPr txBox="1"/>
          <p:nvPr/>
        </p:nvSpPr>
        <p:spPr>
          <a:xfrm>
            <a:off x="3639591" y="3441633"/>
            <a:ext cx="1922386" cy="646331"/>
          </a:xfrm>
          <a:prstGeom prst="rect">
            <a:avLst/>
          </a:prstGeom>
          <a:noFill/>
          <a:ln w="19050" cmpd="thickThin">
            <a:noFill/>
          </a:ln>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6400"/>
                </a:solidFill>
                <a:effectLst/>
                <a:uLnTx/>
                <a:uFillTx/>
                <a:latin typeface="Calibri" panose="020F0502020204030204"/>
                <a:ea typeface="ＭＳ Ｐゴシック" pitchFamily="34" charset="-128"/>
                <a:cs typeface="Arial"/>
              </a:rPr>
              <a:t>Team members combine for 75+ years of utility and regulatory experience</a:t>
            </a:r>
            <a:endParaRPr kumimoji="0" lang="en-US" sz="1200" b="1" i="1" u="none" strike="noStrike" kern="1200" cap="none" spc="0" normalizeH="0" baseline="0" noProof="0" dirty="0">
              <a:ln>
                <a:noFill/>
              </a:ln>
              <a:solidFill>
                <a:srgbClr val="006400"/>
              </a:solidFill>
              <a:effectLst/>
              <a:uLnTx/>
              <a:uFillTx/>
              <a:latin typeface="Times New Roman" pitchFamily="18" charset="0"/>
              <a:ea typeface="ＭＳ Ｐゴシック" pitchFamily="34" charset="-128"/>
              <a:cs typeface="Arial"/>
            </a:endParaRPr>
          </a:p>
        </p:txBody>
      </p:sp>
    </p:spTree>
    <p:extLst>
      <p:ext uri="{BB962C8B-B14F-4D97-AF65-F5344CB8AC3E}">
        <p14:creationId xmlns:p14="http://schemas.microsoft.com/office/powerpoint/2010/main" val="326024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199" y="100007"/>
            <a:ext cx="8308950" cy="499643"/>
          </a:xfrm>
          <a:solidFill>
            <a:schemeClr val="accent1"/>
          </a:solidFill>
        </p:spPr>
        <p:txBody>
          <a:bodyPr vert="horz" lIns="91440" tIns="45720" rIns="91440" bIns="45720" rtlCol="0" anchor="ctr">
            <a:noAutofit/>
          </a:bodyPr>
          <a:lstStyle/>
          <a:p>
            <a:pPr>
              <a:lnSpc>
                <a:spcPct val="100000"/>
              </a:lnSpc>
              <a:spcBef>
                <a:spcPts val="0"/>
              </a:spcBef>
            </a:pPr>
            <a:r>
              <a:rPr lang="en-US" sz="2800" b="1" i="1" spc="-113" dirty="0">
                <a:ln w="3175">
                  <a:noFill/>
                </a:ln>
                <a:effectLst>
                  <a:outerShdw blurRad="50800" dist="38100" dir="2700000" algn="tl" rotWithShape="0">
                    <a:prstClr val="black">
                      <a:alpha val="40000"/>
                    </a:prstClr>
                  </a:outerShdw>
                </a:effectLst>
                <a:ea typeface="+mn-ea"/>
                <a:cs typeface="Times New Roman" pitchFamily="18" charset="0"/>
              </a:rPr>
              <a:t>Hawaii’s Progressive Clean Energy Policy Leadership</a:t>
            </a:r>
            <a:endParaRPr lang="th-TH" sz="14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grpSp>
        <p:nvGrpSpPr>
          <p:cNvPr id="6" name="Group 5" descr="Slide divided in two parts, &#10;Top: news clipping reading &quot;Ambitious energy agreement charts right course&quot;&#10;Bottom: Map of RPS Targets in the United States, Hawaii's is the highest at 100%"/>
          <p:cNvGrpSpPr/>
          <p:nvPr/>
        </p:nvGrpSpPr>
        <p:grpSpPr>
          <a:xfrm>
            <a:off x="300032" y="635781"/>
            <a:ext cx="8686806" cy="4293692"/>
            <a:chOff x="300032" y="971545"/>
            <a:chExt cx="8686806" cy="4293692"/>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6317" y="2936075"/>
              <a:ext cx="3328991" cy="2273679"/>
            </a:xfrm>
            <a:prstGeom prst="rect">
              <a:avLst/>
            </a:prstGeom>
          </p:spPr>
        </p:pic>
        <p:sp>
          <p:nvSpPr>
            <p:cNvPr id="8" name="Rounded Rectangle 7"/>
            <p:cNvSpPr/>
            <p:nvPr/>
          </p:nvSpPr>
          <p:spPr bwMode="auto">
            <a:xfrm>
              <a:off x="4098216" y="1002756"/>
              <a:ext cx="4588583" cy="282839"/>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9" name="Oval 2"/>
            <p:cNvSpPr>
              <a:spLocks noChangeArrowheads="1"/>
            </p:cNvSpPr>
            <p:nvPr/>
          </p:nvSpPr>
          <p:spPr bwMode="auto">
            <a:xfrm>
              <a:off x="5039343" y="4401214"/>
              <a:ext cx="927847" cy="502749"/>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cxnSp>
          <p:nvCxnSpPr>
            <p:cNvPr id="11" name="Straight Arrow Connector 6"/>
            <p:cNvCxnSpPr>
              <a:cxnSpLocks noChangeShapeType="1"/>
              <a:endCxn id="9" idx="2"/>
            </p:cNvCxnSpPr>
            <p:nvPr/>
          </p:nvCxnSpPr>
          <p:spPr bwMode="auto">
            <a:xfrm>
              <a:off x="3183741" y="3900495"/>
              <a:ext cx="1855602" cy="75209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TextBox 11"/>
            <p:cNvSpPr txBox="1"/>
            <p:nvPr/>
          </p:nvSpPr>
          <p:spPr>
            <a:xfrm>
              <a:off x="642745" y="3291965"/>
              <a:ext cx="2864887" cy="87870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a:ea typeface="+mn-ea"/>
                  <a:cs typeface="+mn-cs"/>
                </a:rPr>
                <a:t>Highest</a:t>
              </a:r>
              <a:r>
                <a:rPr kumimoji="0" lang="en-US" sz="1200" b="1" i="0" u="none" strike="noStrike" kern="1200" cap="none" spc="0" normalizeH="0" baseline="0" noProof="0" dirty="0">
                  <a:ln>
                    <a:noFill/>
                  </a:ln>
                  <a:solidFill>
                    <a:srgbClr val="000000"/>
                  </a:solidFill>
                  <a:effectLst/>
                  <a:uLnTx/>
                  <a:uFillTx/>
                  <a:latin typeface="Arial"/>
                  <a:ea typeface="+mn-ea"/>
                  <a:cs typeface="+mn-cs"/>
                </a:rPr>
                <a:t> RPS Target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in the United States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100%</a:t>
              </a:r>
              <a:r>
                <a:rPr kumimoji="0" lang="en-US" sz="1400" b="1" i="0" u="none" strike="noStrike" kern="1200" cap="none" spc="0" normalizeH="0" baseline="0" noProof="0" dirty="0">
                  <a:ln>
                    <a:noFill/>
                  </a:ln>
                  <a:solidFill>
                    <a:srgbClr val="000000"/>
                  </a:solidFill>
                  <a:effectLst/>
                  <a:uLnTx/>
                  <a:uFillTx/>
                  <a:latin typeface="Arial"/>
                  <a:ea typeface="+mn-ea"/>
                  <a:cs typeface="+mn-cs"/>
                </a:rPr>
                <a:t> by 2045</a:t>
              </a:r>
            </a:p>
            <a:p>
              <a:pPr marL="574675" marR="0" lvl="0" indent="-574675" algn="ctr" defTabSz="457200" rtl="0" eaLnBrk="1" fontAlgn="auto" latinLnBrk="0" hangingPunct="1">
                <a:lnSpc>
                  <a:spcPct val="90000"/>
                </a:lnSpc>
                <a:spcBef>
                  <a:spcPts val="0"/>
                </a:spcBef>
                <a:spcAft>
                  <a:spcPts val="0"/>
                </a:spcAft>
                <a:buClr>
                  <a:srgbClr val="115711"/>
                </a:buClr>
                <a:buSzTx/>
                <a:buFontTx/>
                <a:buNone/>
                <a:tabLst/>
                <a:defRPr/>
              </a:pPr>
              <a:r>
                <a:rPr kumimoji="0" lang="en-US" sz="900" b="0" i="0" u="none" strike="noStrike" kern="0" cap="none" spc="0" normalizeH="0" baseline="0" noProof="0" dirty="0">
                  <a:ln>
                    <a:noFill/>
                  </a:ln>
                  <a:solidFill>
                    <a:srgbClr val="000000"/>
                  </a:solidFill>
                  <a:effectLst/>
                  <a:uLnTx/>
                  <a:uFillTx/>
                  <a:latin typeface="Arial"/>
                  <a:ea typeface="+mn-ea"/>
                  <a:cs typeface="+mn-cs"/>
                </a:rPr>
                <a:t>(2015 - 15%; 2020 - 30%, 2030 – 40%, 2040 – 70%)</a:t>
              </a:r>
            </a:p>
          </p:txBody>
        </p:sp>
        <p:sp>
          <p:nvSpPr>
            <p:cNvPr id="13" name="TextBox 12"/>
            <p:cNvSpPr txBox="1"/>
            <p:nvPr/>
          </p:nvSpPr>
          <p:spPr>
            <a:xfrm>
              <a:off x="1125804" y="4188019"/>
              <a:ext cx="2178802" cy="1077218"/>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Key implementing policies: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000000"/>
                </a:solidFill>
                <a:effectLst/>
                <a:uLnTx/>
                <a:uFillTx/>
                <a:latin typeface="Arial"/>
                <a:ea typeface="+mn-ea"/>
                <a:cs typeface="+mn-cs"/>
              </a:endParaRPr>
            </a:p>
            <a:p>
              <a:pPr marL="231775" marR="0" lvl="0" indent="-23177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Tax incentives</a:t>
              </a:r>
            </a:p>
            <a:p>
              <a:pPr marL="231775" marR="0" lvl="0" indent="-23177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Net metering	</a:t>
              </a:r>
            </a:p>
            <a:p>
              <a:pPr marL="231775" marR="0" lvl="0" indent="-23177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Feed in tariffs</a:t>
              </a:r>
            </a:p>
            <a:p>
              <a:pPr marL="231775" marR="0" lvl="0" indent="-23177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Decoupling</a:t>
              </a:r>
            </a:p>
          </p:txBody>
        </p:sp>
        <p:sp>
          <p:nvSpPr>
            <p:cNvPr id="14" name="TextBox 13"/>
            <p:cNvSpPr txBox="1"/>
            <p:nvPr/>
          </p:nvSpPr>
          <p:spPr>
            <a:xfrm>
              <a:off x="910984" y="2927131"/>
              <a:ext cx="237757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B050"/>
                  </a:solidFill>
                  <a:effectLst/>
                  <a:uLnTx/>
                  <a:uFillTx/>
                  <a:latin typeface="Times New Roman" pitchFamily="18" charset="0"/>
                  <a:ea typeface="+mn-ea"/>
                  <a:cs typeface="+mn-cs"/>
                </a:rPr>
                <a:t>Strong Hawaii Policies</a:t>
              </a:r>
            </a:p>
          </p:txBody>
        </p:sp>
        <p:sp>
          <p:nvSpPr>
            <p:cNvPr id="15" name="Title 1"/>
            <p:cNvSpPr txBox="1">
              <a:spLocks/>
            </p:cNvSpPr>
            <p:nvPr/>
          </p:nvSpPr>
          <p:spPr bwMode="auto">
            <a:xfrm>
              <a:off x="4064000" y="971545"/>
              <a:ext cx="4667250" cy="31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5400"/>
                  </a:solidFill>
                  <a:latin typeface="+mj-lt"/>
                  <a:ea typeface="+mj-ea"/>
                  <a:cs typeface="+mj-cs"/>
                </a:defRPr>
              </a:lvl1pPr>
              <a:lvl2pPr algn="ctr" rtl="0" eaLnBrk="0" fontAlgn="base" hangingPunct="0">
                <a:spcBef>
                  <a:spcPct val="0"/>
                </a:spcBef>
                <a:spcAft>
                  <a:spcPct val="0"/>
                </a:spcAft>
                <a:defRPr sz="3600" b="1">
                  <a:solidFill>
                    <a:srgbClr val="005400"/>
                  </a:solidFill>
                  <a:latin typeface="Arial" charset="0"/>
                  <a:ea typeface="ＭＳ Ｐゴシック" pitchFamily="34" charset="-128"/>
                  <a:cs typeface="Arial" charset="0"/>
                </a:defRPr>
              </a:lvl2pPr>
              <a:lvl3pPr algn="ctr" rtl="0" eaLnBrk="0" fontAlgn="base" hangingPunct="0">
                <a:spcBef>
                  <a:spcPct val="0"/>
                </a:spcBef>
                <a:spcAft>
                  <a:spcPct val="0"/>
                </a:spcAft>
                <a:defRPr sz="3600" b="1">
                  <a:solidFill>
                    <a:srgbClr val="005400"/>
                  </a:solidFill>
                  <a:latin typeface="Arial" charset="0"/>
                  <a:ea typeface="ＭＳ Ｐゴシック" pitchFamily="34" charset="-128"/>
                  <a:cs typeface="Arial" charset="0"/>
                </a:defRPr>
              </a:lvl3pPr>
              <a:lvl4pPr algn="ctr" rtl="0" eaLnBrk="0" fontAlgn="base" hangingPunct="0">
                <a:spcBef>
                  <a:spcPct val="0"/>
                </a:spcBef>
                <a:spcAft>
                  <a:spcPct val="0"/>
                </a:spcAft>
                <a:defRPr sz="3600" b="1">
                  <a:solidFill>
                    <a:srgbClr val="005400"/>
                  </a:solidFill>
                  <a:latin typeface="Arial" charset="0"/>
                  <a:ea typeface="ＭＳ Ｐゴシック" pitchFamily="34" charset="-128"/>
                  <a:cs typeface="Arial" charset="0"/>
                </a:defRPr>
              </a:lvl4pPr>
              <a:lvl5pPr algn="ctr" rtl="0" eaLnBrk="0" fontAlgn="base" hangingPunct="0">
                <a:spcBef>
                  <a:spcPct val="0"/>
                </a:spcBef>
                <a:spcAft>
                  <a:spcPct val="0"/>
                </a:spcAft>
                <a:defRPr sz="3600" b="1">
                  <a:solidFill>
                    <a:srgbClr val="005400"/>
                  </a:solidFill>
                  <a:latin typeface="Arial" charset="0"/>
                  <a:ea typeface="ＭＳ Ｐゴシック" pitchFamily="34" charset="-128"/>
                  <a:cs typeface="Arial" charset="0"/>
                </a:defRPr>
              </a:lvl5pPr>
              <a:lvl6pPr marL="457200" algn="ctr" rtl="0" fontAlgn="base">
                <a:spcBef>
                  <a:spcPct val="0"/>
                </a:spcBef>
                <a:spcAft>
                  <a:spcPct val="0"/>
                </a:spcAft>
                <a:defRPr sz="3600" b="1">
                  <a:solidFill>
                    <a:srgbClr val="005400"/>
                  </a:solidFill>
                  <a:latin typeface="Arial" charset="0"/>
                  <a:ea typeface="ＭＳ Ｐゴシック" pitchFamily="34" charset="-128"/>
                  <a:cs typeface="Arial" charset="0"/>
                </a:defRPr>
              </a:lvl6pPr>
              <a:lvl7pPr marL="914400" algn="ctr" rtl="0" fontAlgn="base">
                <a:spcBef>
                  <a:spcPct val="0"/>
                </a:spcBef>
                <a:spcAft>
                  <a:spcPct val="0"/>
                </a:spcAft>
                <a:defRPr sz="3600" b="1">
                  <a:solidFill>
                    <a:srgbClr val="005400"/>
                  </a:solidFill>
                  <a:latin typeface="Arial" charset="0"/>
                  <a:ea typeface="ＭＳ Ｐゴシック" pitchFamily="34" charset="-128"/>
                  <a:cs typeface="Arial" charset="0"/>
                </a:defRPr>
              </a:lvl7pPr>
              <a:lvl8pPr marL="1371600" algn="ctr" rtl="0" fontAlgn="base">
                <a:spcBef>
                  <a:spcPct val="0"/>
                </a:spcBef>
                <a:spcAft>
                  <a:spcPct val="0"/>
                </a:spcAft>
                <a:defRPr sz="3600" b="1">
                  <a:solidFill>
                    <a:srgbClr val="005400"/>
                  </a:solidFill>
                  <a:latin typeface="Arial" charset="0"/>
                  <a:ea typeface="ＭＳ Ｐゴシック" pitchFamily="34" charset="-128"/>
                  <a:cs typeface="Arial" charset="0"/>
                </a:defRPr>
              </a:lvl8pPr>
              <a:lvl9pPr marL="1828800" algn="ctr" rtl="0" fontAlgn="base">
                <a:spcBef>
                  <a:spcPct val="0"/>
                </a:spcBef>
                <a:spcAft>
                  <a:spcPct val="0"/>
                </a:spcAft>
                <a:defRPr sz="3600" b="1">
                  <a:solidFill>
                    <a:srgbClr val="005400"/>
                  </a:solidFill>
                  <a:latin typeface="Arial" charset="0"/>
                  <a:ea typeface="ＭＳ Ｐゴシック" pitchFamily="34" charset="-128"/>
                  <a:cs typeface="Arial"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a:ln>
                    <a:noFill/>
                  </a:ln>
                  <a:solidFill>
                    <a:srgbClr val="000000"/>
                  </a:solidFill>
                  <a:effectLst/>
                  <a:uLnTx/>
                  <a:uFillTx/>
                  <a:latin typeface="Calibri"/>
                  <a:ea typeface="ヒラギノ角ゴ Pro W3"/>
                  <a:cs typeface="ヒラギノ角ゴ Pro W3"/>
                </a:rPr>
                <a:t>Hawaii Clean Energy Initiative (HCEI)</a:t>
              </a:r>
            </a:p>
          </p:txBody>
        </p:sp>
        <p:cxnSp>
          <p:nvCxnSpPr>
            <p:cNvPr id="16" name="Straight Connector 15"/>
            <p:cNvCxnSpPr/>
            <p:nvPr/>
          </p:nvCxnSpPr>
          <p:spPr bwMode="auto">
            <a:xfrm>
              <a:off x="300032" y="2926549"/>
              <a:ext cx="8558216"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7" name="Content Placeholder 5"/>
            <p:cNvSpPr txBox="1">
              <a:spLocks/>
            </p:cNvSpPr>
            <p:nvPr/>
          </p:nvSpPr>
          <p:spPr bwMode="auto">
            <a:xfrm>
              <a:off x="3857622" y="1281104"/>
              <a:ext cx="5129216" cy="1730531"/>
            </a:xfrm>
            <a:prstGeom prst="rect">
              <a:avLst/>
            </a:prstGeom>
            <a:noFill/>
            <a:ln w="9525">
              <a:noFill/>
              <a:miter lim="800000"/>
              <a:headEnd/>
              <a:tailEnd/>
            </a:ln>
          </p:spPr>
          <p:txBody>
            <a:bodyPr/>
            <a:lstStyle/>
            <a:p>
              <a:pPr marL="0" marR="0" lvl="0" indent="0" algn="l" defTabSz="457200" rtl="0" eaLnBrk="1" fontAlgn="auto" latinLnBrk="0" hangingPunct="1">
                <a:lnSpc>
                  <a:spcPct val="95000"/>
                </a:lnSpc>
                <a:spcBef>
                  <a:spcPct val="20000"/>
                </a:spcBef>
                <a:spcAft>
                  <a:spcPct val="5000"/>
                </a:spcAft>
                <a:buClr>
                  <a:srgbClr val="000000"/>
                </a:buClr>
                <a:buSzPct val="100000"/>
                <a:buFontTx/>
                <a:buNone/>
                <a:tabLst/>
                <a:defRPr/>
              </a:pPr>
              <a:r>
                <a:rPr kumimoji="0" lang="en-US" sz="1300" b="1" i="1" u="none" strike="noStrike" kern="1200" cap="none" spc="0" normalizeH="0" baseline="0" noProof="0" dirty="0">
                  <a:ln>
                    <a:noFill/>
                  </a:ln>
                  <a:solidFill>
                    <a:srgbClr val="0D0D0D"/>
                  </a:solidFill>
                  <a:effectLst/>
                  <a:uLnTx/>
                  <a:uFillTx/>
                  <a:latin typeface="Times New Roman" pitchFamily="18" charset="0"/>
                  <a:ea typeface="ヒラギノ角ゴ Pro W3"/>
                  <a:cs typeface="ヒラギノ角ゴ Pro W3"/>
                </a:rPr>
                <a:t>The State of Hawaii, US DOE, and local utility launched HCEI in January 2008 to transform Hawaii to a 70% clean energy economy by 2030:</a:t>
              </a:r>
            </a:p>
            <a:p>
              <a:pPr marL="466725" marR="0" lvl="0" indent="-285750" algn="l" defTabSz="457200" rtl="0" eaLnBrk="1" fontAlgn="auto" latinLnBrk="0" hangingPunct="1">
                <a:lnSpc>
                  <a:spcPct val="95000"/>
                </a:lnSpc>
                <a:spcBef>
                  <a:spcPct val="20000"/>
                </a:spcBef>
                <a:spcAft>
                  <a:spcPct val="5000"/>
                </a:spcAft>
                <a:buClr>
                  <a:srgbClr val="000000"/>
                </a:buClr>
                <a:buSzPct val="100000"/>
                <a:buFont typeface="Arial" charset="0"/>
                <a:buChar char="•"/>
                <a:tabLst/>
                <a:defRPr/>
              </a:pPr>
              <a:r>
                <a:rPr kumimoji="0" lang="en-US" sz="1300" b="1" i="1" u="none" strike="noStrike" kern="1200" cap="none" spc="0" normalizeH="0" baseline="0" noProof="0" dirty="0">
                  <a:ln>
                    <a:noFill/>
                  </a:ln>
                  <a:solidFill>
                    <a:srgbClr val="0D0D0D"/>
                  </a:solidFill>
                  <a:effectLst/>
                  <a:uLnTx/>
                  <a:uFillTx/>
                  <a:latin typeface="Times New Roman" pitchFamily="18" charset="0"/>
                  <a:ea typeface="ヒラギノ角ゴ Pro W3"/>
                  <a:cs typeface="ヒラギノ角ゴ Pro W3"/>
                </a:rPr>
                <a:t>Increasing Hawaii’s </a:t>
              </a:r>
              <a:r>
                <a:rPr kumimoji="0" lang="en-US" sz="1300" b="1" i="1" u="none" strike="noStrike" kern="1200" cap="none" spc="0" normalizeH="0" baseline="0" noProof="0" dirty="0">
                  <a:ln>
                    <a:noFill/>
                  </a:ln>
                  <a:solidFill>
                    <a:srgbClr val="7F7F7F"/>
                  </a:solidFill>
                  <a:effectLst/>
                  <a:uLnTx/>
                  <a:uFillTx/>
                  <a:latin typeface="Times New Roman" pitchFamily="18" charset="0"/>
                  <a:ea typeface="ヒラギノ角ゴ Pro W3"/>
                  <a:cs typeface="ヒラギノ角ゴ Pro W3"/>
                </a:rPr>
                <a:t>economic and energy security</a:t>
              </a:r>
            </a:p>
            <a:p>
              <a:pPr marL="466725" marR="0" lvl="0" indent="-285750" algn="l" defTabSz="457200" rtl="0" eaLnBrk="1" fontAlgn="auto" latinLnBrk="0" hangingPunct="1">
                <a:lnSpc>
                  <a:spcPct val="95000"/>
                </a:lnSpc>
                <a:spcBef>
                  <a:spcPct val="20000"/>
                </a:spcBef>
                <a:spcAft>
                  <a:spcPct val="5000"/>
                </a:spcAft>
                <a:buClr>
                  <a:srgbClr val="000000"/>
                </a:buClr>
                <a:buSzPct val="100000"/>
                <a:buFont typeface="Arial" charset="0"/>
                <a:buChar char="•"/>
                <a:tabLst/>
                <a:defRPr/>
              </a:pPr>
              <a:r>
                <a:rPr kumimoji="0" lang="en-US" sz="1300" b="1" i="1" u="none" strike="noStrike" kern="1200" cap="none" spc="0" normalizeH="0" baseline="0" noProof="0" dirty="0">
                  <a:ln>
                    <a:noFill/>
                  </a:ln>
                  <a:solidFill>
                    <a:srgbClr val="0D0D0D"/>
                  </a:solidFill>
                  <a:effectLst/>
                  <a:uLnTx/>
                  <a:uFillTx/>
                  <a:latin typeface="Times New Roman" pitchFamily="18" charset="0"/>
                  <a:ea typeface="ヒラギノ角ゴ Pro W3"/>
                  <a:cs typeface="ヒラギノ角ゴ Pro W3"/>
                </a:rPr>
                <a:t>Fostering and demonstrating </a:t>
              </a:r>
              <a:r>
                <a:rPr kumimoji="0" lang="en-US" sz="1300" b="1" i="1" u="none" strike="noStrike" kern="1200" cap="none" spc="0" normalizeH="0" baseline="0" noProof="0" dirty="0">
                  <a:ln>
                    <a:noFill/>
                  </a:ln>
                  <a:solidFill>
                    <a:srgbClr val="7F7F7F"/>
                  </a:solidFill>
                  <a:effectLst/>
                  <a:uLnTx/>
                  <a:uFillTx/>
                  <a:latin typeface="Times New Roman" pitchFamily="18" charset="0"/>
                  <a:ea typeface="ヒラギノ角ゴ Pro W3"/>
                  <a:cs typeface="ヒラギノ角ゴ Pro W3"/>
                </a:rPr>
                <a:t>Hawaii’s innovation</a:t>
              </a:r>
            </a:p>
            <a:p>
              <a:pPr marL="466725" marR="0" lvl="0" indent="-285750" algn="l" defTabSz="457200" rtl="0" eaLnBrk="1" fontAlgn="auto" latinLnBrk="0" hangingPunct="1">
                <a:lnSpc>
                  <a:spcPct val="95000"/>
                </a:lnSpc>
                <a:spcBef>
                  <a:spcPct val="20000"/>
                </a:spcBef>
                <a:spcAft>
                  <a:spcPct val="5000"/>
                </a:spcAft>
                <a:buClr>
                  <a:srgbClr val="000000"/>
                </a:buClr>
                <a:buSzPct val="100000"/>
                <a:buFont typeface="Arial" charset="0"/>
                <a:buChar char="•"/>
                <a:tabLst/>
                <a:defRPr/>
              </a:pPr>
              <a:r>
                <a:rPr kumimoji="0" lang="en-US" sz="1300" b="1" i="1" u="none" strike="noStrike" kern="1200" cap="none" spc="0" normalizeH="0" baseline="0" noProof="0" dirty="0">
                  <a:ln>
                    <a:noFill/>
                  </a:ln>
                  <a:solidFill>
                    <a:srgbClr val="0D0D0D"/>
                  </a:solidFill>
                  <a:effectLst/>
                  <a:uLnTx/>
                  <a:uFillTx/>
                  <a:latin typeface="Times New Roman" pitchFamily="18" charset="0"/>
                  <a:ea typeface="ヒラギノ角ゴ Pro W3"/>
                  <a:cs typeface="ヒラギノ角ゴ Pro W3"/>
                </a:rPr>
                <a:t>Developing Hawaii’s </a:t>
              </a:r>
              <a:r>
                <a:rPr kumimoji="0" lang="en-US" sz="1300" b="1" i="1" u="none" strike="noStrike" kern="1200" cap="none" spc="0" normalizeH="0" baseline="0" noProof="0" dirty="0">
                  <a:ln>
                    <a:noFill/>
                  </a:ln>
                  <a:solidFill>
                    <a:srgbClr val="7F7F7F"/>
                  </a:solidFill>
                  <a:effectLst/>
                  <a:uLnTx/>
                  <a:uFillTx/>
                  <a:latin typeface="Times New Roman" pitchFamily="18" charset="0"/>
                  <a:ea typeface="ヒラギノ角ゴ Pro W3"/>
                  <a:cs typeface="ヒラギノ角ゴ Pro W3"/>
                </a:rPr>
                <a:t>workforce of the future</a:t>
              </a:r>
            </a:p>
            <a:p>
              <a:pPr marL="466725" marR="0" lvl="0" indent="-285750" algn="l" defTabSz="457200" rtl="0" eaLnBrk="1" fontAlgn="auto" latinLnBrk="0" hangingPunct="1">
                <a:lnSpc>
                  <a:spcPct val="95000"/>
                </a:lnSpc>
                <a:spcBef>
                  <a:spcPct val="20000"/>
                </a:spcBef>
                <a:spcAft>
                  <a:spcPct val="5000"/>
                </a:spcAft>
                <a:buClr>
                  <a:srgbClr val="000000"/>
                </a:buClr>
                <a:buSzPct val="100000"/>
                <a:buFont typeface="Arial" charset="0"/>
                <a:buChar char="•"/>
                <a:tabLst/>
                <a:defRPr/>
              </a:pPr>
              <a:r>
                <a:rPr kumimoji="0" lang="en-US" sz="1300" b="1" i="1" u="none" strike="noStrike" kern="1200" cap="none" spc="0" normalizeH="0" baseline="0" noProof="0" dirty="0">
                  <a:ln>
                    <a:noFill/>
                  </a:ln>
                  <a:solidFill>
                    <a:srgbClr val="0D0D0D"/>
                  </a:solidFill>
                  <a:effectLst/>
                  <a:uLnTx/>
                  <a:uFillTx/>
                  <a:latin typeface="Times New Roman" pitchFamily="18" charset="0"/>
                  <a:ea typeface="ヒラギノ角ゴ Pro W3"/>
                  <a:cs typeface="ヒラギノ角ゴ Pro W3"/>
                </a:rPr>
                <a:t>Becoming a </a:t>
              </a:r>
              <a:r>
                <a:rPr kumimoji="0" lang="en-US" sz="1300" b="1" i="1" u="none" strike="noStrike" kern="1200" cap="none" spc="0" normalizeH="0" baseline="0" noProof="0" dirty="0">
                  <a:ln>
                    <a:noFill/>
                  </a:ln>
                  <a:solidFill>
                    <a:srgbClr val="7F7F7F"/>
                  </a:solidFill>
                  <a:effectLst/>
                  <a:uLnTx/>
                  <a:uFillTx/>
                  <a:latin typeface="Times New Roman" pitchFamily="18" charset="0"/>
                  <a:ea typeface="ヒラギノ角ゴ Pro W3"/>
                  <a:cs typeface="ヒラギノ角ゴ Pro W3"/>
                </a:rPr>
                <a:t>clean energy model </a:t>
              </a:r>
              <a:r>
                <a:rPr kumimoji="0" lang="en-US" sz="1300" b="1" i="1" u="none" strike="noStrike" kern="1200" cap="none" spc="0" normalizeH="0" baseline="0" noProof="0" dirty="0">
                  <a:ln>
                    <a:noFill/>
                  </a:ln>
                  <a:solidFill>
                    <a:srgbClr val="0D0D0D"/>
                  </a:solidFill>
                  <a:effectLst/>
                  <a:uLnTx/>
                  <a:uFillTx/>
                  <a:latin typeface="Times New Roman" pitchFamily="18" charset="0"/>
                  <a:ea typeface="ヒラギノ角ゴ Pro W3"/>
                  <a:cs typeface="ヒラギノ角ゴ Pro W3"/>
                </a:rPr>
                <a:t>for the U.S. and the world</a:t>
              </a:r>
            </a:p>
          </p:txBody>
        </p:sp>
        <p:grpSp>
          <p:nvGrpSpPr>
            <p:cNvPr id="18" name="Group 13"/>
            <p:cNvGrpSpPr>
              <a:grpSpLocks/>
            </p:cNvGrpSpPr>
            <p:nvPr/>
          </p:nvGrpSpPr>
          <p:grpSpPr bwMode="auto">
            <a:xfrm>
              <a:off x="536744" y="1029641"/>
              <a:ext cx="3020998" cy="1437341"/>
              <a:chOff x="1314" y="2157"/>
              <a:chExt cx="3604" cy="1452"/>
            </a:xfrm>
          </p:grpSpPr>
          <p:sp>
            <p:nvSpPr>
              <p:cNvPr id="20" name="Rectangle 14"/>
              <p:cNvSpPr>
                <a:spLocks noChangeArrowheads="1"/>
              </p:cNvSpPr>
              <p:nvPr/>
            </p:nvSpPr>
            <p:spPr bwMode="auto">
              <a:xfrm>
                <a:off x="1314" y="2170"/>
                <a:ext cx="3604" cy="1439"/>
              </a:xfrm>
              <a:prstGeom prst="rect">
                <a:avLst/>
              </a:prstGeom>
              <a:solidFill>
                <a:srgbClr val="FFCC66"/>
              </a:solidFill>
              <a:ln w="9525">
                <a:no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21" name="Picture 15" descr="Ambitious energy agreement charts right course HA 10_21_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23" y="2157"/>
                <a:ext cx="3519" cy="1378"/>
              </a:xfrm>
              <a:prstGeom prst="rect">
                <a:avLst/>
              </a:prstGeom>
              <a:noFill/>
              <a:ln w="28575">
                <a:solidFill>
                  <a:srgbClr val="000000"/>
                </a:solidFill>
                <a:miter lim="800000"/>
                <a:headEnd/>
                <a:tailEnd/>
              </a:ln>
            </p:spPr>
          </p:pic>
        </p:grpSp>
        <p:pic>
          <p:nvPicPr>
            <p:cNvPr id="19" name="Picture 6" descr="HCEI LOGO.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7304" y="2478233"/>
              <a:ext cx="1364460" cy="41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080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BE87638-9F3C-6E48-AD90-01FB807D29E3}"/>
              </a:ext>
            </a:extLst>
          </p:cNvPr>
          <p:cNvSpPr>
            <a:spLocks noGrp="1"/>
          </p:cNvSpPr>
          <p:nvPr>
            <p:ph type="title"/>
          </p:nvPr>
        </p:nvSpPr>
        <p:spPr>
          <a:xfrm>
            <a:off x="324607" y="181880"/>
            <a:ext cx="8577568" cy="629182"/>
          </a:xfrm>
          <a:solidFill>
            <a:schemeClr val="accent1"/>
          </a:solidFill>
        </p:spPr>
        <p:txBody>
          <a:bodyPr vert="horz" lIns="91440" tIns="45720" rIns="91440" bIns="45720" rtlCol="0" anchor="ctr">
            <a:noAutofit/>
          </a:bodyPr>
          <a:lstStyle/>
          <a:p>
            <a:pPr>
              <a:lnSpc>
                <a:spcPts val="4000"/>
              </a:lnSpc>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Progress Exceeds Hawaii RPS Goals</a:t>
            </a:r>
          </a:p>
        </p:txBody>
      </p:sp>
      <p:grpSp>
        <p:nvGrpSpPr>
          <p:cNvPr id="10" name="Group 9" descr="Hawaii RPS Goals, 2015 = 15%"/>
          <p:cNvGrpSpPr/>
          <p:nvPr/>
        </p:nvGrpSpPr>
        <p:grpSpPr>
          <a:xfrm>
            <a:off x="6763038" y="976688"/>
            <a:ext cx="2405853" cy="1417800"/>
            <a:chOff x="863601" y="758464"/>
            <a:chExt cx="3121659" cy="1890400"/>
          </a:xfrm>
        </p:grpSpPr>
        <p:sp>
          <p:nvSpPr>
            <p:cNvPr id="11" name="Rounded Rectangle 10"/>
            <p:cNvSpPr/>
            <p:nvPr/>
          </p:nvSpPr>
          <p:spPr bwMode="auto">
            <a:xfrm>
              <a:off x="863601" y="758464"/>
              <a:ext cx="2946399" cy="185019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350" dirty="0">
                <a:solidFill>
                  <a:srgbClr val="000000"/>
                </a:solidFill>
                <a:latin typeface="Arial" pitchFamily="34" charset="0"/>
                <a:ea typeface="ＭＳ Ｐゴシック"/>
                <a:cs typeface="Times New Roman" pitchFamily="18" charset="0"/>
              </a:endParaRPr>
            </a:p>
          </p:txBody>
        </p:sp>
        <p:sp>
          <p:nvSpPr>
            <p:cNvPr id="12" name="TextBox 11"/>
            <p:cNvSpPr txBox="1"/>
            <p:nvPr/>
          </p:nvSpPr>
          <p:spPr>
            <a:xfrm>
              <a:off x="990600" y="771427"/>
              <a:ext cx="2994660" cy="1877437"/>
            </a:xfrm>
            <a:prstGeom prst="rect">
              <a:avLst/>
            </a:prstGeom>
            <a:noFill/>
          </p:spPr>
          <p:txBody>
            <a:bodyPr wrap="square" rtlCol="0">
              <a:spAutoFit/>
            </a:bodyPr>
            <a:lstStyle/>
            <a:p>
              <a:pPr defTabSz="685800" eaLnBrk="0" fontAlgn="base" hangingPunct="0">
                <a:spcBef>
                  <a:spcPct val="0"/>
                </a:spcBef>
                <a:spcAft>
                  <a:spcPct val="0"/>
                </a:spcAft>
                <a:defRPr/>
              </a:pPr>
              <a:r>
                <a:rPr lang="en-US" b="1" dirty="0">
                  <a:solidFill>
                    <a:srgbClr val="000000"/>
                  </a:solidFill>
                  <a:latin typeface="Arial" pitchFamily="34" charset="0"/>
                  <a:ea typeface="ＭＳ Ｐゴシック"/>
                  <a:cs typeface="Arial"/>
                </a:rPr>
                <a:t>Hawaii RPS Goals</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2015  -  15%</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2020  -  30%</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2030  -  40%</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2040  -  70%</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2045  -  100%</a:t>
              </a:r>
            </a:p>
          </p:txBody>
        </p:sp>
      </p:grpSp>
      <p:sp>
        <p:nvSpPr>
          <p:cNvPr id="14" name="Oval 13">
            <a:extLst>
              <a:ext uri="{C183D7F6-B498-43B3-948B-1728B52AA6E4}">
                <adec:decorative xmlns:adec="http://schemas.microsoft.com/office/drawing/2017/decorative" val="1"/>
              </a:ext>
            </a:extLst>
          </p:cNvPr>
          <p:cNvSpPr/>
          <p:nvPr/>
        </p:nvSpPr>
        <p:spPr>
          <a:xfrm>
            <a:off x="7870676" y="1296879"/>
            <a:ext cx="514888" cy="219173"/>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dirty="0">
              <a:solidFill>
                <a:prstClr val="white"/>
              </a:solidFill>
              <a:latin typeface="Calibri"/>
            </a:endParaRPr>
          </a:p>
        </p:txBody>
      </p:sp>
      <p:pic>
        <p:nvPicPr>
          <p:cNvPr id="19" name="Picture 18" descr="2018 State Renewable Energy Genration (GWHS)"/>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19507" y="2516410"/>
            <a:ext cx="3100578" cy="2250209"/>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3759" y="1018037"/>
            <a:ext cx="6297751" cy="3725587"/>
          </a:xfrm>
          <a:prstGeom prst="rect">
            <a:avLst/>
          </a:prstGeom>
        </p:spPr>
      </p:pic>
      <p:sp>
        <p:nvSpPr>
          <p:cNvPr id="13" name="Oval 12">
            <a:extLst>
              <a:ext uri="{C183D7F6-B498-43B3-948B-1728B52AA6E4}">
                <adec:decorative xmlns:adec="http://schemas.microsoft.com/office/drawing/2017/decorative" val="1"/>
              </a:ext>
            </a:extLst>
          </p:cNvPr>
          <p:cNvSpPr/>
          <p:nvPr/>
        </p:nvSpPr>
        <p:spPr>
          <a:xfrm>
            <a:off x="4070482" y="2806743"/>
            <a:ext cx="568044" cy="26320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dirty="0">
              <a:solidFill>
                <a:prstClr val="white"/>
              </a:solidFill>
              <a:latin typeface="Calibri"/>
            </a:endParaRPr>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7061" y="2595173"/>
            <a:ext cx="650733" cy="35142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4900" y="4181336"/>
            <a:ext cx="650733" cy="351427"/>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6651" y="4196407"/>
            <a:ext cx="650733" cy="351427"/>
          </a:xfrm>
          <a:prstGeom prst="rect">
            <a:avLst/>
          </a:prstGeom>
        </p:spPr>
      </p:pic>
      <p:cxnSp>
        <p:nvCxnSpPr>
          <p:cNvPr id="20" name="Straight Arrow Connector 19">
            <a:extLst>
              <a:ext uri="{C183D7F6-B498-43B3-948B-1728B52AA6E4}">
                <adec:decorative xmlns:adec="http://schemas.microsoft.com/office/drawing/2017/decorative" val="1"/>
              </a:ext>
            </a:extLst>
          </p:cNvPr>
          <p:cNvCxnSpPr/>
          <p:nvPr/>
        </p:nvCxnSpPr>
        <p:spPr>
          <a:xfrm>
            <a:off x="5415965" y="1460925"/>
            <a:ext cx="378300" cy="4493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554843" y="1243288"/>
            <a:ext cx="1538901" cy="526697"/>
          </a:xfrm>
          <a:prstGeom prst="rect">
            <a:avLst/>
          </a:prstGeom>
          <a:noFill/>
        </p:spPr>
        <p:txBody>
          <a:bodyPr wrap="square" rtlCol="0">
            <a:spAutoFit/>
          </a:bodyPr>
          <a:lstStyle/>
          <a:p>
            <a:r>
              <a:rPr lang="en-US" sz="750" dirty="0">
                <a:solidFill>
                  <a:srgbClr val="0070C0"/>
                </a:solidFill>
              </a:rPr>
              <a:t>Loss of</a:t>
            </a:r>
          </a:p>
          <a:p>
            <a:r>
              <a:rPr lang="en-US" sz="750" dirty="0">
                <a:solidFill>
                  <a:srgbClr val="0070C0"/>
                </a:solidFill>
              </a:rPr>
              <a:t>Geothermal     May 2018 </a:t>
            </a:r>
          </a:p>
          <a:p>
            <a:r>
              <a:rPr lang="en-US" sz="750" dirty="0">
                <a:solidFill>
                  <a:srgbClr val="0070C0"/>
                </a:solidFill>
              </a:rPr>
              <a:t>Production</a:t>
            </a:r>
          </a:p>
        </p:txBody>
      </p:sp>
      <p:sp>
        <p:nvSpPr>
          <p:cNvPr id="22" name="TextBox 21"/>
          <p:cNvSpPr txBox="1"/>
          <p:nvPr/>
        </p:nvSpPr>
        <p:spPr>
          <a:xfrm>
            <a:off x="250722" y="4639237"/>
            <a:ext cx="4044697" cy="219291"/>
          </a:xfrm>
          <a:prstGeom prst="rect">
            <a:avLst/>
          </a:prstGeom>
          <a:noFill/>
        </p:spPr>
        <p:txBody>
          <a:bodyPr wrap="none" rtlCol="0">
            <a:spAutoFit/>
          </a:bodyPr>
          <a:lstStyle/>
          <a:p>
            <a:pPr defTabSz="685800" eaLnBrk="0" fontAlgn="base" hangingPunct="0">
              <a:spcBef>
                <a:spcPct val="0"/>
              </a:spcBef>
              <a:spcAft>
                <a:spcPct val="0"/>
              </a:spcAft>
              <a:defRPr/>
            </a:pPr>
            <a:r>
              <a:rPr lang="en-US" sz="825" dirty="0">
                <a:solidFill>
                  <a:srgbClr val="000000"/>
                </a:solidFill>
                <a:latin typeface="Arial" pitchFamily="34" charset="0"/>
                <a:ea typeface="ＭＳ Ｐゴシック"/>
                <a:cs typeface="Arial"/>
              </a:rPr>
              <a:t>Source: Hawaiian Electric and Kaua’i Island Utiltiy Cooperative 2018 RPS Reports</a:t>
            </a:r>
          </a:p>
        </p:txBody>
      </p:sp>
    </p:spTree>
    <p:extLst>
      <p:ext uri="{BB962C8B-B14F-4D97-AF65-F5344CB8AC3E}">
        <p14:creationId xmlns:p14="http://schemas.microsoft.com/office/powerpoint/2010/main" val="93872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BE87638-9F3C-6E48-AD90-01FB807D29E3}"/>
              </a:ext>
            </a:extLst>
          </p:cNvPr>
          <p:cNvSpPr>
            <a:spLocks noGrp="1"/>
          </p:cNvSpPr>
          <p:nvPr>
            <p:ph type="title"/>
          </p:nvPr>
        </p:nvSpPr>
        <p:spPr>
          <a:xfrm>
            <a:off x="324608" y="116100"/>
            <a:ext cx="8577568" cy="742524"/>
          </a:xfrm>
          <a:solidFill>
            <a:schemeClr val="accent1"/>
          </a:solidFill>
        </p:spPr>
        <p:txBody>
          <a:bodyPr vert="horz" lIns="91440" tIns="45720" rIns="91440" bIns="45720" rtlCol="0" anchor="ctr">
            <a:noAutofit/>
          </a:bodyPr>
          <a:lstStyle/>
          <a:p>
            <a:pPr algn="l" defTabSz="685783">
              <a:lnSpc>
                <a:spcPct val="100000"/>
              </a:lnSpc>
              <a:spcBef>
                <a:spcPts val="0"/>
              </a:spcBef>
              <a:defRPr/>
            </a:pPr>
            <a:r>
              <a:rPr lang="en-US" sz="2800" b="1" i="1" kern="0" dirty="0">
                <a:effectLst>
                  <a:outerShdw blurRad="38100" dist="38100" dir="2700000" algn="tl">
                    <a:srgbClr val="000000">
                      <a:alpha val="43137"/>
                    </a:srgbClr>
                  </a:outerShdw>
                </a:effectLst>
                <a:ea typeface="ＭＳ Ｐゴシック" charset="-128"/>
                <a:cs typeface="+mn-cs"/>
              </a:rPr>
              <a:t>Hawaii Electric Systems – </a:t>
            </a:r>
            <a:br>
              <a:rPr lang="en-US" sz="2800" b="1" i="1" kern="0" dirty="0">
                <a:effectLst>
                  <a:outerShdw blurRad="38100" dist="38100" dir="2700000" algn="tl">
                    <a:srgbClr val="000000">
                      <a:alpha val="43137"/>
                    </a:srgbClr>
                  </a:outerShdw>
                </a:effectLst>
                <a:ea typeface="ＭＳ Ｐゴシック" charset="-128"/>
                <a:cs typeface="+mn-cs"/>
              </a:rPr>
            </a:br>
            <a:r>
              <a:rPr lang="en-US" sz="1800" b="1" i="1" kern="0" dirty="0">
                <a:effectLst>
                  <a:outerShdw blurRad="38100" dist="38100" dir="2700000" algn="tl">
                    <a:srgbClr val="000000">
                      <a:alpha val="43137"/>
                    </a:srgbClr>
                  </a:outerShdw>
                </a:effectLst>
                <a:ea typeface="ＭＳ Ｐゴシック" charset="-128"/>
                <a:cs typeface="+mn-cs"/>
              </a:rPr>
              <a:t>4 Electric Utilities; 6 Separate Grids; % Renewable Energy</a:t>
            </a:r>
            <a:endParaRPr lang="en-US" sz="4400" b="1" i="1" spc="-113" dirty="0">
              <a:ln w="3175">
                <a:noFill/>
              </a:ln>
              <a:effectLst>
                <a:outerShdw blurRad="50800" dist="38100" dir="2700000" algn="tl" rotWithShape="0">
                  <a:prstClr val="black">
                    <a:alpha val="40000"/>
                  </a:prstClr>
                </a:outerShdw>
              </a:effectLst>
              <a:ea typeface="+mn-ea"/>
              <a:cs typeface="Times New Roman" pitchFamily="18" charset="0"/>
            </a:endParaRPr>
          </a:p>
        </p:txBody>
      </p:sp>
      <p:pic>
        <p:nvPicPr>
          <p:cNvPr id="24" name="Picture 23" descr="Map of Hawai'i"/>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86721" y="2002745"/>
            <a:ext cx="4029075" cy="2331186"/>
          </a:xfrm>
          <a:prstGeom prst="rect">
            <a:avLst/>
          </a:prstGeom>
        </p:spPr>
      </p:pic>
      <p:sp>
        <p:nvSpPr>
          <p:cNvPr id="25" name="Text Box 4"/>
          <p:cNvSpPr txBox="1">
            <a:spLocks noChangeArrowheads="1"/>
          </p:cNvSpPr>
          <p:nvPr/>
        </p:nvSpPr>
        <p:spPr bwMode="auto">
          <a:xfrm>
            <a:off x="2840939" y="2133362"/>
            <a:ext cx="514391" cy="230832"/>
          </a:xfrm>
          <a:prstGeom prst="rect">
            <a:avLst/>
          </a:prstGeom>
          <a:noFill/>
          <a:ln w="9525">
            <a:noFill/>
            <a:miter lim="800000"/>
            <a:headEnd/>
            <a:tailEnd/>
          </a:ln>
        </p:spPr>
        <p:txBody>
          <a:bodyPr wrap="square">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Oʻahu</a:t>
            </a:r>
            <a:endParaRPr lang="en-US" sz="788" b="1" dirty="0">
              <a:solidFill>
                <a:srgbClr val="000000"/>
              </a:solidFill>
              <a:latin typeface="Arial" pitchFamily="34" charset="0"/>
            </a:endParaRPr>
          </a:p>
        </p:txBody>
      </p:sp>
      <p:sp>
        <p:nvSpPr>
          <p:cNvPr id="26" name="Text Box 4"/>
          <p:cNvSpPr txBox="1">
            <a:spLocks noChangeArrowheads="1"/>
          </p:cNvSpPr>
          <p:nvPr/>
        </p:nvSpPr>
        <p:spPr bwMode="auto">
          <a:xfrm>
            <a:off x="3548736" y="2617550"/>
            <a:ext cx="647701" cy="230832"/>
          </a:xfrm>
          <a:prstGeom prst="rect">
            <a:avLst/>
          </a:prstGeom>
          <a:noFill/>
          <a:ln w="9525">
            <a:noFill/>
            <a:miter lim="800000"/>
            <a:headEnd/>
            <a:tailEnd/>
          </a:ln>
        </p:spPr>
        <p:txBody>
          <a:bodyPr wrap="square">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Molokaʻi</a:t>
            </a:r>
            <a:endParaRPr lang="en-US" sz="788" b="1" dirty="0">
              <a:solidFill>
                <a:srgbClr val="000000"/>
              </a:solidFill>
              <a:latin typeface="Arial" pitchFamily="34" charset="0"/>
            </a:endParaRPr>
          </a:p>
        </p:txBody>
      </p:sp>
      <p:sp>
        <p:nvSpPr>
          <p:cNvPr id="27" name="Text Box 4"/>
          <p:cNvSpPr txBox="1">
            <a:spLocks noChangeArrowheads="1"/>
          </p:cNvSpPr>
          <p:nvPr/>
        </p:nvSpPr>
        <p:spPr bwMode="auto">
          <a:xfrm>
            <a:off x="4290791" y="2795202"/>
            <a:ext cx="471202" cy="230832"/>
          </a:xfrm>
          <a:prstGeom prst="rect">
            <a:avLst/>
          </a:prstGeom>
          <a:noFill/>
          <a:ln w="9525">
            <a:noFill/>
            <a:miter lim="800000"/>
            <a:headEnd/>
            <a:tailEnd/>
          </a:ln>
        </p:spPr>
        <p:txBody>
          <a:bodyPr wrap="square">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Maui</a:t>
            </a:r>
            <a:endParaRPr lang="en-US" sz="788" b="1" dirty="0">
              <a:solidFill>
                <a:srgbClr val="000000"/>
              </a:solidFill>
              <a:latin typeface="Arial" pitchFamily="34" charset="0"/>
            </a:endParaRPr>
          </a:p>
        </p:txBody>
      </p:sp>
      <p:sp>
        <p:nvSpPr>
          <p:cNvPr id="28" name="Text Box 4"/>
          <p:cNvSpPr txBox="1">
            <a:spLocks noChangeArrowheads="1"/>
          </p:cNvSpPr>
          <p:nvPr/>
        </p:nvSpPr>
        <p:spPr bwMode="auto">
          <a:xfrm>
            <a:off x="5348959" y="3133636"/>
            <a:ext cx="593825" cy="230832"/>
          </a:xfrm>
          <a:prstGeom prst="rect">
            <a:avLst/>
          </a:prstGeom>
          <a:noFill/>
          <a:ln w="9525">
            <a:noFill/>
            <a:miter lim="800000"/>
            <a:headEnd/>
            <a:tailEnd/>
          </a:ln>
        </p:spPr>
        <p:txBody>
          <a:bodyPr>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Hawaiʻi</a:t>
            </a:r>
            <a:endParaRPr lang="en-US" sz="788" b="1" dirty="0">
              <a:solidFill>
                <a:srgbClr val="000000"/>
              </a:solidFill>
              <a:latin typeface="Arial" pitchFamily="34" charset="0"/>
            </a:endParaRPr>
          </a:p>
        </p:txBody>
      </p:sp>
      <p:sp>
        <p:nvSpPr>
          <p:cNvPr id="29" name="Text Box 4"/>
          <p:cNvSpPr txBox="1">
            <a:spLocks noChangeArrowheads="1"/>
          </p:cNvSpPr>
          <p:nvPr/>
        </p:nvSpPr>
        <p:spPr bwMode="auto">
          <a:xfrm>
            <a:off x="3396673" y="3101589"/>
            <a:ext cx="600075" cy="230832"/>
          </a:xfrm>
          <a:prstGeom prst="rect">
            <a:avLst/>
          </a:prstGeom>
          <a:noFill/>
          <a:ln w="9525">
            <a:noFill/>
            <a:miter lim="800000"/>
            <a:headEnd/>
            <a:tailEnd/>
          </a:ln>
        </p:spPr>
        <p:txBody>
          <a:bodyPr>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Lanaʻi</a:t>
            </a:r>
            <a:endParaRPr lang="en-US" sz="788" b="1" dirty="0">
              <a:solidFill>
                <a:srgbClr val="000000"/>
              </a:solidFill>
              <a:latin typeface="Arial" pitchFamily="34" charset="0"/>
            </a:endParaRPr>
          </a:p>
        </p:txBody>
      </p:sp>
      <p:sp>
        <p:nvSpPr>
          <p:cNvPr id="31" name="TextBox 30"/>
          <p:cNvSpPr txBox="1"/>
          <p:nvPr/>
        </p:nvSpPr>
        <p:spPr>
          <a:xfrm>
            <a:off x="4318170" y="3010736"/>
            <a:ext cx="415498" cy="230832"/>
          </a:xfrm>
          <a:prstGeom prst="rect">
            <a:avLst/>
          </a:prstGeom>
          <a:noFill/>
        </p:spPr>
        <p:txBody>
          <a:bodyPr wrap="none" rtlCol="0">
            <a:spAutoFit/>
          </a:bodyPr>
          <a:lstStyle/>
          <a:p>
            <a:pPr defTabSz="685783" eaLnBrk="0" fontAlgn="base" hangingPunct="0">
              <a:spcBef>
                <a:spcPct val="0"/>
              </a:spcBef>
              <a:spcAft>
                <a:spcPct val="0"/>
              </a:spcAft>
              <a:defRPr/>
            </a:pPr>
            <a:r>
              <a:rPr lang="en-US" sz="900" b="1" dirty="0">
                <a:solidFill>
                  <a:srgbClr val="FFFF00"/>
                </a:solidFill>
                <a:latin typeface="Arial" pitchFamily="34" charset="0"/>
              </a:rPr>
              <a:t>38%</a:t>
            </a:r>
          </a:p>
        </p:txBody>
      </p:sp>
      <p:sp>
        <p:nvSpPr>
          <p:cNvPr id="32" name="TextBox 31"/>
          <p:cNvSpPr txBox="1"/>
          <p:nvPr/>
        </p:nvSpPr>
        <p:spPr>
          <a:xfrm>
            <a:off x="2929063" y="2502283"/>
            <a:ext cx="415498" cy="230832"/>
          </a:xfrm>
          <a:prstGeom prst="rect">
            <a:avLst/>
          </a:prstGeom>
          <a:noFill/>
        </p:spPr>
        <p:txBody>
          <a:bodyPr wrap="none" rtlCol="0">
            <a:spAutoFit/>
          </a:bodyPr>
          <a:lstStyle/>
          <a:p>
            <a:pPr defTabSz="685783" eaLnBrk="0" fontAlgn="base" hangingPunct="0">
              <a:spcBef>
                <a:spcPct val="0"/>
              </a:spcBef>
              <a:spcAft>
                <a:spcPct val="0"/>
              </a:spcAft>
              <a:defRPr/>
            </a:pPr>
            <a:r>
              <a:rPr lang="en-US" sz="900" b="1" dirty="0">
                <a:solidFill>
                  <a:srgbClr val="FFFF00"/>
                </a:solidFill>
                <a:latin typeface="Arial" pitchFamily="34" charset="0"/>
              </a:rPr>
              <a:t>21%</a:t>
            </a:r>
          </a:p>
        </p:txBody>
      </p:sp>
      <p:sp>
        <p:nvSpPr>
          <p:cNvPr id="33" name="TextBox 32"/>
          <p:cNvSpPr txBox="1"/>
          <p:nvPr/>
        </p:nvSpPr>
        <p:spPr>
          <a:xfrm>
            <a:off x="2362054" y="2207750"/>
            <a:ext cx="415498" cy="230832"/>
          </a:xfrm>
          <a:prstGeom prst="rect">
            <a:avLst/>
          </a:prstGeom>
          <a:noFill/>
        </p:spPr>
        <p:txBody>
          <a:bodyPr wrap="none" rtlCol="0">
            <a:spAutoFit/>
          </a:bodyPr>
          <a:lstStyle/>
          <a:p>
            <a:pPr defTabSz="685783" eaLnBrk="0" fontAlgn="base" hangingPunct="0">
              <a:spcBef>
                <a:spcPct val="0"/>
              </a:spcBef>
              <a:spcAft>
                <a:spcPct val="0"/>
              </a:spcAft>
              <a:defRPr/>
            </a:pPr>
            <a:r>
              <a:rPr lang="en-US" sz="900" b="1" dirty="0">
                <a:solidFill>
                  <a:srgbClr val="FFFF00"/>
                </a:solidFill>
                <a:latin typeface="Arial" pitchFamily="34" charset="0"/>
              </a:rPr>
              <a:t>44%</a:t>
            </a:r>
          </a:p>
        </p:txBody>
      </p:sp>
      <p:sp>
        <p:nvSpPr>
          <p:cNvPr id="34" name="TextBox 33"/>
          <p:cNvSpPr txBox="1"/>
          <p:nvPr/>
        </p:nvSpPr>
        <p:spPr>
          <a:xfrm>
            <a:off x="5268133" y="3551186"/>
            <a:ext cx="415498" cy="230832"/>
          </a:xfrm>
          <a:prstGeom prst="rect">
            <a:avLst/>
          </a:prstGeom>
          <a:noFill/>
        </p:spPr>
        <p:txBody>
          <a:bodyPr wrap="none" rtlCol="0">
            <a:spAutoFit/>
          </a:bodyPr>
          <a:lstStyle/>
          <a:p>
            <a:pPr defTabSz="685783" eaLnBrk="0" fontAlgn="base" hangingPunct="0">
              <a:spcBef>
                <a:spcPct val="0"/>
              </a:spcBef>
              <a:spcAft>
                <a:spcPct val="0"/>
              </a:spcAft>
              <a:defRPr/>
            </a:pPr>
            <a:r>
              <a:rPr lang="en-US" sz="900" b="1" dirty="0">
                <a:solidFill>
                  <a:srgbClr val="FFFF00"/>
                </a:solidFill>
                <a:latin typeface="Arial" pitchFamily="34" charset="0"/>
              </a:rPr>
              <a:t>44%</a:t>
            </a:r>
          </a:p>
        </p:txBody>
      </p:sp>
      <p:pic>
        <p:nvPicPr>
          <p:cNvPr id="35" name="Picture 34">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3962" y="3497680"/>
            <a:ext cx="696387" cy="696387"/>
          </a:xfrm>
          <a:prstGeom prst="rect">
            <a:avLst/>
          </a:prstGeom>
        </p:spPr>
      </p:pic>
      <p:sp>
        <p:nvSpPr>
          <p:cNvPr id="36" name="TextBox 35"/>
          <p:cNvSpPr txBox="1"/>
          <p:nvPr/>
        </p:nvSpPr>
        <p:spPr>
          <a:xfrm>
            <a:off x="2752044" y="4205782"/>
            <a:ext cx="2625490" cy="754053"/>
          </a:xfrm>
          <a:prstGeom prst="rect">
            <a:avLst/>
          </a:prstGeom>
          <a:noFill/>
        </p:spPr>
        <p:txBody>
          <a:bodyPr wrap="square" rtlCol="0">
            <a:spAutoFit/>
          </a:bodyPr>
          <a:lstStyle/>
          <a:p>
            <a:pPr algn="ctr" defTabSz="685783" eaLnBrk="0" fontAlgn="base" hangingPunct="0">
              <a:spcBef>
                <a:spcPct val="0"/>
              </a:spcBef>
              <a:spcAft>
                <a:spcPct val="0"/>
              </a:spcAft>
              <a:defRPr/>
            </a:pPr>
            <a:r>
              <a:rPr lang="en-US" sz="1350" dirty="0">
                <a:solidFill>
                  <a:srgbClr val="000000"/>
                </a:solidFill>
                <a:latin typeface="Arial" pitchFamily="34" charset="0"/>
              </a:rPr>
              <a:t>  27.6 %</a:t>
            </a:r>
          </a:p>
          <a:p>
            <a:pPr algn="ctr" defTabSz="685783" eaLnBrk="0" fontAlgn="base" hangingPunct="0">
              <a:spcBef>
                <a:spcPct val="0"/>
              </a:spcBef>
              <a:spcAft>
                <a:spcPct val="0"/>
              </a:spcAft>
              <a:defRPr/>
            </a:pPr>
            <a:r>
              <a:rPr lang="en-US" sz="1350" dirty="0">
                <a:solidFill>
                  <a:srgbClr val="000000"/>
                </a:solidFill>
                <a:latin typeface="Arial" pitchFamily="34" charset="0"/>
              </a:rPr>
              <a:t>Renewable Energy Statewide</a:t>
            </a:r>
          </a:p>
          <a:p>
            <a:pPr algn="ctr" defTabSz="685783" eaLnBrk="0" fontAlgn="base" hangingPunct="0">
              <a:spcBef>
                <a:spcPct val="0"/>
              </a:spcBef>
              <a:spcAft>
                <a:spcPct val="0"/>
              </a:spcAft>
              <a:defRPr/>
            </a:pPr>
            <a:r>
              <a:rPr lang="en-US" sz="1600" dirty="0">
                <a:solidFill>
                  <a:srgbClr val="000000"/>
                </a:solidFill>
                <a:latin typeface="Arial" pitchFamily="34" charset="0"/>
              </a:rPr>
              <a:t>2018</a:t>
            </a:r>
          </a:p>
        </p:txBody>
      </p:sp>
      <p:sp>
        <p:nvSpPr>
          <p:cNvPr id="37" name="Rectangle 36"/>
          <p:cNvSpPr>
            <a:spLocks noChangeArrowheads="1"/>
          </p:cNvSpPr>
          <p:nvPr/>
        </p:nvSpPr>
        <p:spPr bwMode="auto">
          <a:xfrm>
            <a:off x="1020370" y="965764"/>
            <a:ext cx="2698542" cy="835537"/>
          </a:xfrm>
          <a:prstGeom prst="rect">
            <a:avLst/>
          </a:prstGeom>
          <a:solidFill>
            <a:schemeClr val="accent1">
              <a:lumMod val="20000"/>
              <a:lumOff val="80000"/>
            </a:schemeClr>
          </a:solidFill>
          <a:ln w="6350" algn="ctr">
            <a:solidFill>
              <a:schemeClr val="accent1"/>
            </a:solidFill>
            <a:round/>
            <a:headEnd/>
            <a:tailEnd/>
          </a:ln>
        </p:spPr>
        <p:txBody>
          <a:bodyPr lIns="72331" tIns="36612" rIns="72331" bIns="366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lnSpc>
                <a:spcPct val="80000"/>
              </a:lnSpc>
              <a:spcBef>
                <a:spcPts val="338"/>
              </a:spcBef>
              <a:spcAft>
                <a:spcPct val="0"/>
              </a:spcAft>
              <a:defRPr/>
            </a:pPr>
            <a:r>
              <a:rPr lang="en-US" sz="1100" b="1" u="sng" dirty="0">
                <a:solidFill>
                  <a:srgbClr val="000000"/>
                </a:solidFill>
                <a:latin typeface="Verdana" panose="020B0604030504040204" pitchFamily="34" charset="0"/>
                <a:ea typeface="Verdana" panose="020B0604030504040204" pitchFamily="34" charset="0"/>
                <a:cs typeface="Verdana" panose="020B0604030504040204" pitchFamily="34" charset="0"/>
              </a:rPr>
              <a:t>Kaua</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ʻ</a:t>
            </a:r>
            <a:r>
              <a:rPr lang="en-US" sz="1100" b="1" u="sng" dirty="0">
                <a:solidFill>
                  <a:srgbClr val="000000"/>
                </a:solidFill>
                <a:latin typeface="Verdana" panose="020B0604030504040204" pitchFamily="34" charset="0"/>
                <a:ea typeface="Verdana" panose="020B0604030504040204" pitchFamily="34" charset="0"/>
                <a:cs typeface="Verdana" panose="020B0604030504040204" pitchFamily="34" charset="0"/>
              </a:rPr>
              <a:t>i Island Utility Cooperative</a:t>
            </a:r>
          </a:p>
          <a:p>
            <a:pPr defTabSz="685783" fontAlgn="base">
              <a:lnSpc>
                <a:spcPct val="80000"/>
              </a:lnSpc>
              <a:spcBef>
                <a:spcPts val="338"/>
              </a:spcBef>
              <a:spcAft>
                <a:spcPct val="0"/>
              </a:spcAft>
              <a:defRPr/>
            </a:pPr>
            <a:r>
              <a:rPr lang="en-US" sz="900" u="sng" dirty="0">
                <a:solidFill>
                  <a:srgbClr val="000000"/>
                </a:solidFill>
                <a:latin typeface="Verdana" panose="020B0604030504040204" pitchFamily="34" charset="0"/>
                <a:ea typeface="Verdana" panose="020B0604030504040204" pitchFamily="34" charset="0"/>
                <a:cs typeface="Verdana" panose="020B0604030504040204" pitchFamily="34" charset="0"/>
              </a:rPr>
              <a:t>System Peak: 78 MW</a:t>
            </a:r>
          </a:p>
          <a:p>
            <a:pPr defTabSz="685783" fontAlgn="base">
              <a:lnSpc>
                <a:spcPct val="80000"/>
              </a:lnSpc>
              <a:spcBef>
                <a:spcPts val="338"/>
              </a:spcBef>
              <a:spcAft>
                <a:spcPct val="0"/>
              </a:spcAft>
              <a:defRPr/>
            </a:pPr>
            <a:r>
              <a:rPr lang="en-US" sz="900" dirty="0">
                <a:solidFill>
                  <a:srgbClr val="000000"/>
                </a:solidFill>
                <a:latin typeface="Verdana" panose="020B0604030504040204" pitchFamily="34" charset="0"/>
                <a:ea typeface="Verdana" panose="020B0604030504040204" pitchFamily="34" charset="0"/>
                <a:cs typeface="Verdana" panose="020B0604030504040204" pitchFamily="34" charset="0"/>
              </a:rPr>
              <a:t>86 MW PV* / 7 MW Biomass / 9 MW Hydro</a:t>
            </a:r>
          </a:p>
          <a:p>
            <a:pPr defTabSz="685783" fontAlgn="base">
              <a:lnSpc>
                <a:spcPct val="80000"/>
              </a:lnSpc>
              <a:spcBef>
                <a:spcPts val="338"/>
              </a:spcBef>
              <a:spcAft>
                <a:spcPct val="0"/>
              </a:spcAft>
              <a:defRPr/>
            </a:pP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rPr>
              <a:t>Installed PV: </a:t>
            </a:r>
            <a:r>
              <a:rPr lang="en-US" sz="900" b="1" dirty="0">
                <a:solidFill>
                  <a:srgbClr val="C00000"/>
                </a:solidFill>
                <a:latin typeface="Verdana" panose="020B0604030504040204" pitchFamily="34" charset="0"/>
                <a:ea typeface="Verdana" panose="020B0604030504040204" pitchFamily="34" charset="0"/>
                <a:cs typeface="Verdana" panose="020B0604030504040204" pitchFamily="34" charset="0"/>
              </a:rPr>
              <a:t>110% of System Peak</a:t>
            </a:r>
          </a:p>
        </p:txBody>
      </p:sp>
      <p:grpSp>
        <p:nvGrpSpPr>
          <p:cNvPr id="38" name="Group 37" descr="Maui Electric &#10;Maui System Peak: 202 MW &#10;113 MW PV / 72 MW Wind&#10;Installed PV &amp; Wind: &#10;91% of Sys. Peak&#10;Lana’i System Peak: 5.1 MW&#10;3.8 MW PV (75% of Sys. Peak)&#10;Moloka’i System Peak: 5.6 MW&#10;2.2 MW PV (41% of Sys. Peak)"/>
          <p:cNvGrpSpPr/>
          <p:nvPr/>
        </p:nvGrpSpPr>
        <p:grpSpPr>
          <a:xfrm>
            <a:off x="3946739" y="1083947"/>
            <a:ext cx="3039855" cy="1983732"/>
            <a:chOff x="3840515" y="1722668"/>
            <a:chExt cx="6787733" cy="3324534"/>
          </a:xfrm>
        </p:grpSpPr>
        <p:sp>
          <p:nvSpPr>
            <p:cNvPr id="48" name="Line 11"/>
            <p:cNvSpPr>
              <a:spLocks noChangeShapeType="1"/>
            </p:cNvSpPr>
            <p:nvPr/>
          </p:nvSpPr>
          <p:spPr bwMode="auto">
            <a:xfrm flipV="1">
              <a:off x="4692548" y="2606447"/>
              <a:ext cx="1386242" cy="1070728"/>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49" name="Line 14"/>
            <p:cNvSpPr>
              <a:spLocks noChangeShapeType="1"/>
            </p:cNvSpPr>
            <p:nvPr/>
          </p:nvSpPr>
          <p:spPr bwMode="auto">
            <a:xfrm>
              <a:off x="4698714" y="3677678"/>
              <a:ext cx="1007202" cy="1061405"/>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50" name="Line 15"/>
            <p:cNvSpPr>
              <a:spLocks noChangeShapeType="1"/>
            </p:cNvSpPr>
            <p:nvPr/>
          </p:nvSpPr>
          <p:spPr bwMode="auto">
            <a:xfrm flipH="1">
              <a:off x="5614393" y="4736370"/>
              <a:ext cx="91523" cy="310832"/>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51" name="Line 16"/>
            <p:cNvSpPr>
              <a:spLocks noChangeShapeType="1"/>
            </p:cNvSpPr>
            <p:nvPr/>
          </p:nvSpPr>
          <p:spPr bwMode="auto">
            <a:xfrm flipH="1">
              <a:off x="3840515" y="3668635"/>
              <a:ext cx="873937" cy="651835"/>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52" name="Rectangle 51" descr="Maui Electric &#10;Maui System Peak: 202 MW &#10;113 MW PV / 72 MW Wind&#10;Installed PV &amp; Wind: &#10;91% of Sys. Peak&#10;Lana’i System Peak: 5.1 MW&#10;3.8 MW PV (75% of Sys. Peak)&#10;Moloka’i System Peak: 5.6 MW&#10;2.2 MW PV (41% of Sys. Peak)"/>
            <p:cNvSpPr>
              <a:spLocks noChangeArrowheads="1"/>
            </p:cNvSpPr>
            <p:nvPr/>
          </p:nvSpPr>
          <p:spPr bwMode="auto">
            <a:xfrm>
              <a:off x="5831267" y="1722668"/>
              <a:ext cx="4796981" cy="2597802"/>
            </a:xfrm>
            <a:prstGeom prst="rect">
              <a:avLst/>
            </a:prstGeom>
            <a:solidFill>
              <a:schemeClr val="accent1">
                <a:lumMod val="20000"/>
                <a:lumOff val="80000"/>
              </a:schemeClr>
            </a:solidFill>
            <a:ln w="6350" algn="ctr">
              <a:solidFill>
                <a:schemeClr val="accent1"/>
              </a:solidFill>
              <a:round/>
              <a:headEnd/>
              <a:tailEnd/>
            </a:ln>
          </p:spPr>
          <p:txBody>
            <a:bodyPr lIns="72331" tIns="36612" rIns="72331" bIns="366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lnSpc>
                  <a:spcPct val="80000"/>
                </a:lnSpc>
                <a:spcBef>
                  <a:spcPts val="338"/>
                </a:spcBef>
                <a:spcAft>
                  <a:spcPct val="0"/>
                </a:spcAft>
                <a:defRPr/>
              </a:pPr>
              <a:r>
                <a:rPr lang="en-US" sz="1100" b="1" u="sng" dirty="0">
                  <a:solidFill>
                    <a:srgbClr val="000000"/>
                  </a:solidFill>
                  <a:latin typeface="Verdana" pitchFamily="34" charset="0"/>
                  <a:cs typeface="Calibri" pitchFamily="34" charset="0"/>
                </a:rPr>
                <a:t>Maui Electric</a:t>
              </a:r>
              <a:r>
                <a:rPr lang="en-US" sz="1100" b="1" dirty="0">
                  <a:solidFill>
                    <a:srgbClr val="000000"/>
                  </a:solidFill>
                  <a:latin typeface="Verdana" pitchFamily="34" charset="0"/>
                  <a:cs typeface="Calibri" pitchFamily="34" charset="0"/>
                </a:rPr>
                <a:t>	</a:t>
              </a:r>
            </a:p>
            <a:p>
              <a:pPr defTabSz="685783" fontAlgn="base">
                <a:lnSpc>
                  <a:spcPct val="80000"/>
                </a:lnSpc>
                <a:spcBef>
                  <a:spcPts val="338"/>
                </a:spcBef>
                <a:spcAft>
                  <a:spcPct val="0"/>
                </a:spcAft>
                <a:defRPr/>
              </a:pPr>
              <a:r>
                <a:rPr lang="en-US" sz="900" u="sng" dirty="0">
                  <a:solidFill>
                    <a:srgbClr val="000000"/>
                  </a:solidFill>
                  <a:latin typeface="Verdana" pitchFamily="34" charset="0"/>
                  <a:cs typeface="Calibri" pitchFamily="34" charset="0"/>
                </a:rPr>
                <a:t>Maui System Peak: 202 MW</a:t>
              </a:r>
              <a:r>
                <a:rPr lang="en-US" sz="900" dirty="0">
                  <a:solidFill>
                    <a:srgbClr val="000000"/>
                  </a:solidFill>
                  <a:latin typeface="Verdana" pitchFamily="34" charset="0"/>
                  <a:cs typeface="Calibri" pitchFamily="34" charset="0"/>
                </a:rPr>
                <a:t> </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113 MW PV / 72 MW Wind</a:t>
              </a:r>
            </a:p>
            <a:p>
              <a:pPr defTabSz="685783" fontAlgn="base">
                <a:lnSpc>
                  <a:spcPct val="80000"/>
                </a:lnSpc>
                <a:spcBef>
                  <a:spcPts val="338"/>
                </a:spcBef>
                <a:spcAft>
                  <a:spcPct val="0"/>
                </a:spcAft>
                <a:defRPr/>
              </a:pPr>
              <a:r>
                <a:rPr lang="en-US" sz="900" b="1" dirty="0">
                  <a:solidFill>
                    <a:srgbClr val="000000"/>
                  </a:solidFill>
                  <a:latin typeface="Verdana" pitchFamily="34" charset="0"/>
                  <a:cs typeface="Calibri" pitchFamily="34" charset="0"/>
                </a:rPr>
                <a:t>Installed PV &amp; Wind: </a:t>
              </a:r>
            </a:p>
            <a:p>
              <a:pPr defTabSz="685783" fontAlgn="base">
                <a:lnSpc>
                  <a:spcPct val="80000"/>
                </a:lnSpc>
                <a:spcBef>
                  <a:spcPts val="338"/>
                </a:spcBef>
                <a:spcAft>
                  <a:spcPct val="0"/>
                </a:spcAft>
                <a:defRPr/>
              </a:pPr>
              <a:r>
                <a:rPr lang="en-US" sz="900" b="1" dirty="0">
                  <a:solidFill>
                    <a:srgbClr val="C00000"/>
                  </a:solidFill>
                  <a:latin typeface="Verdana" pitchFamily="34" charset="0"/>
                  <a:cs typeface="Calibri" pitchFamily="34" charset="0"/>
                </a:rPr>
                <a:t>91% of Sys. Peak</a:t>
              </a:r>
            </a:p>
            <a:p>
              <a:pPr defTabSz="685783" fontAlgn="base">
                <a:lnSpc>
                  <a:spcPct val="80000"/>
                </a:lnSpc>
                <a:spcBef>
                  <a:spcPts val="338"/>
                </a:spcBef>
                <a:spcAft>
                  <a:spcPct val="0"/>
                </a:spcAft>
                <a:defRPr/>
              </a:pPr>
              <a:r>
                <a:rPr lang="en-US" sz="900" u="sng" dirty="0">
                  <a:solidFill>
                    <a:srgbClr val="000000"/>
                  </a:solidFill>
                  <a:latin typeface="Verdana" pitchFamily="34" charset="0"/>
                  <a:cs typeface="Calibri" pitchFamily="34" charset="0"/>
                </a:rPr>
                <a:t>Lana’i System Peak: 5.1 MW</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3.8 MW PV </a:t>
              </a:r>
              <a:r>
                <a:rPr lang="en-US" sz="900" b="1" dirty="0">
                  <a:solidFill>
                    <a:srgbClr val="000000"/>
                  </a:solidFill>
                  <a:latin typeface="Verdana" pitchFamily="34" charset="0"/>
                  <a:cs typeface="Calibri" pitchFamily="34" charset="0"/>
                </a:rPr>
                <a:t>(</a:t>
              </a:r>
              <a:r>
                <a:rPr lang="en-US" sz="900" b="1" dirty="0">
                  <a:solidFill>
                    <a:srgbClr val="C00000"/>
                  </a:solidFill>
                  <a:latin typeface="Verdana" pitchFamily="34" charset="0"/>
                  <a:cs typeface="Calibri" pitchFamily="34" charset="0"/>
                </a:rPr>
                <a:t>75% of Sys. Peak</a:t>
              </a:r>
              <a:r>
                <a:rPr lang="en-US" sz="900" b="1" dirty="0">
                  <a:solidFill>
                    <a:srgbClr val="000000"/>
                  </a:solidFill>
                  <a:latin typeface="Verdana" pitchFamily="34" charset="0"/>
                  <a:cs typeface="Calibri" pitchFamily="34" charset="0"/>
                </a:rPr>
                <a:t>)</a:t>
              </a:r>
            </a:p>
            <a:p>
              <a:pPr defTabSz="685783" fontAlgn="base">
                <a:lnSpc>
                  <a:spcPct val="80000"/>
                </a:lnSpc>
                <a:spcBef>
                  <a:spcPts val="338"/>
                </a:spcBef>
                <a:spcAft>
                  <a:spcPct val="0"/>
                </a:spcAft>
                <a:defRPr/>
              </a:pPr>
              <a:r>
                <a:rPr lang="en-US" sz="900" u="sng" dirty="0">
                  <a:solidFill>
                    <a:srgbClr val="000000"/>
                  </a:solidFill>
                  <a:latin typeface="Verdana" pitchFamily="34" charset="0"/>
                  <a:cs typeface="Calibri" pitchFamily="34" charset="0"/>
                </a:rPr>
                <a:t>Moloka’i System Peak: 5.6 MW</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2.2 MW PV </a:t>
              </a:r>
              <a:r>
                <a:rPr lang="en-US" sz="900" b="1" dirty="0">
                  <a:solidFill>
                    <a:srgbClr val="000000"/>
                  </a:solidFill>
                  <a:latin typeface="Verdana" pitchFamily="34" charset="0"/>
                  <a:cs typeface="Calibri" pitchFamily="34" charset="0"/>
                </a:rPr>
                <a:t>(</a:t>
              </a:r>
              <a:r>
                <a:rPr lang="en-US" sz="900" b="1" dirty="0">
                  <a:solidFill>
                    <a:srgbClr val="C00000"/>
                  </a:solidFill>
                  <a:latin typeface="Verdana" pitchFamily="34" charset="0"/>
                  <a:cs typeface="Calibri" pitchFamily="34" charset="0"/>
                </a:rPr>
                <a:t>41% of Sys. Peak</a:t>
              </a:r>
              <a:r>
                <a:rPr lang="en-US" sz="900" b="1" dirty="0">
                  <a:solidFill>
                    <a:srgbClr val="000000"/>
                  </a:solidFill>
                  <a:latin typeface="Verdana" pitchFamily="34" charset="0"/>
                  <a:cs typeface="Calibri" pitchFamily="34" charset="0"/>
                </a:rPr>
                <a:t>)</a:t>
              </a:r>
            </a:p>
          </p:txBody>
        </p:sp>
      </p:grpSp>
      <p:grpSp>
        <p:nvGrpSpPr>
          <p:cNvPr id="39" name="Group 38" descr="Hawaiian Electric&#10;System Peak: 1,206 MW&#10;620 MW PV* / 99 MW Wind / &#10;69 MW WTE / 168 MW Biofuel&#10;Installed PV &amp; Wind: &#10;60% of System Peak"/>
          <p:cNvGrpSpPr/>
          <p:nvPr/>
        </p:nvGrpSpPr>
        <p:grpSpPr>
          <a:xfrm>
            <a:off x="550071" y="2705084"/>
            <a:ext cx="2435302" cy="1203785"/>
            <a:chOff x="554330" y="4237461"/>
            <a:chExt cx="3618545" cy="1399510"/>
          </a:xfrm>
        </p:grpSpPr>
        <p:sp>
          <p:nvSpPr>
            <p:cNvPr id="46" name="Line 8"/>
            <p:cNvSpPr>
              <a:spLocks noChangeShapeType="1"/>
            </p:cNvSpPr>
            <p:nvPr/>
          </p:nvSpPr>
          <p:spPr bwMode="auto">
            <a:xfrm flipV="1">
              <a:off x="3119201" y="4237461"/>
              <a:ext cx="1053674" cy="863832"/>
            </a:xfrm>
            <a:prstGeom prst="line">
              <a:avLst/>
            </a:prstGeom>
            <a:solidFill>
              <a:schemeClr val="accent3"/>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ct val="0"/>
                </a:spcBef>
                <a:spcAft>
                  <a:spcPct val="0"/>
                </a:spcAft>
                <a:defRPr/>
              </a:pPr>
              <a:endParaRPr lang="en-US" sz="1013" dirty="0">
                <a:solidFill>
                  <a:srgbClr val="000000"/>
                </a:solidFill>
                <a:latin typeface="Calibri"/>
              </a:endParaRPr>
            </a:p>
          </p:txBody>
        </p:sp>
        <p:sp>
          <p:nvSpPr>
            <p:cNvPr id="47" name="Rectangle 46" descr="Hawaiian Electric&#10;System Peak: 1,206 MW&#10;620 MW PV* / 99 MW Wind / &#10;69 MW WTE / 168 MW Biofuel&#10;Installed PV &amp; Wind: &#10;60% of System Peak"/>
            <p:cNvSpPr>
              <a:spLocks noChangeArrowheads="1"/>
            </p:cNvSpPr>
            <p:nvPr/>
          </p:nvSpPr>
          <p:spPr bwMode="auto">
            <a:xfrm>
              <a:off x="554330" y="4261239"/>
              <a:ext cx="3093969" cy="1375732"/>
            </a:xfrm>
            <a:prstGeom prst="rect">
              <a:avLst/>
            </a:prstGeom>
            <a:solidFill>
              <a:schemeClr val="accent1">
                <a:lumMod val="20000"/>
                <a:lumOff val="80000"/>
              </a:schemeClr>
            </a:solidFill>
            <a:ln w="6350" algn="ctr">
              <a:solidFill>
                <a:schemeClr val="accent1"/>
              </a:solidFill>
              <a:round/>
              <a:headEnd/>
              <a:tailEnd/>
            </a:ln>
          </p:spPr>
          <p:txBody>
            <a:bodyPr lIns="72331" tIns="36612" rIns="72331" bIns="366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Bef>
                  <a:spcPts val="338"/>
                </a:spcBef>
                <a:spcAft>
                  <a:spcPct val="0"/>
                </a:spcAft>
                <a:defRPr/>
              </a:pPr>
              <a:r>
                <a:rPr lang="en-US" sz="1100" b="1" u="sng" dirty="0">
                  <a:solidFill>
                    <a:srgbClr val="000000"/>
                  </a:solidFill>
                  <a:latin typeface="Verdana" pitchFamily="34" charset="0"/>
                  <a:cs typeface="Calibri" pitchFamily="34" charset="0"/>
                </a:rPr>
                <a:t>Hawaiian Electric</a:t>
              </a:r>
            </a:p>
            <a:p>
              <a:pPr defTabSz="685783" fontAlgn="base">
                <a:lnSpc>
                  <a:spcPct val="80000"/>
                </a:lnSpc>
                <a:spcBef>
                  <a:spcPts val="338"/>
                </a:spcBef>
                <a:spcAft>
                  <a:spcPct val="0"/>
                </a:spcAft>
                <a:defRPr/>
              </a:pPr>
              <a:r>
                <a:rPr lang="en-US" sz="900" u="sng" dirty="0">
                  <a:solidFill>
                    <a:srgbClr val="000000"/>
                  </a:solidFill>
                  <a:latin typeface="Verdana" pitchFamily="34" charset="0"/>
                  <a:cs typeface="Calibri" pitchFamily="34" charset="0"/>
                </a:rPr>
                <a:t>System Peak: 1,206 MW</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620 MW PV* / 99 MW Wind / </a:t>
              </a:r>
            </a:p>
            <a:p>
              <a:pPr defTabSz="685783" fontAlgn="base">
                <a:lnSpc>
                  <a:spcPct val="80000"/>
                </a:lnSpc>
                <a:spcBef>
                  <a:spcPts val="338"/>
                </a:spcBef>
                <a:spcAft>
                  <a:spcPct val="0"/>
                </a:spcAft>
                <a:defRPr/>
              </a:pPr>
              <a:r>
                <a:rPr lang="en-US" sz="900" dirty="0">
                  <a:solidFill>
                    <a:srgbClr val="000000"/>
                  </a:solidFill>
                  <a:latin typeface="Verdana" pitchFamily="34" charset="0"/>
                  <a:cs typeface="Calibri" pitchFamily="34" charset="0"/>
                </a:rPr>
                <a:t>69 MW WTE / 168 MW Biofuel</a:t>
              </a:r>
            </a:p>
            <a:p>
              <a:pPr defTabSz="685783" fontAlgn="base">
                <a:lnSpc>
                  <a:spcPct val="80000"/>
                </a:lnSpc>
                <a:spcBef>
                  <a:spcPts val="338"/>
                </a:spcBef>
                <a:spcAft>
                  <a:spcPct val="0"/>
                </a:spcAft>
                <a:defRPr/>
              </a:pPr>
              <a:r>
                <a:rPr lang="en-US" sz="900" b="1" dirty="0">
                  <a:solidFill>
                    <a:srgbClr val="000000"/>
                  </a:solidFill>
                  <a:latin typeface="Verdana" pitchFamily="34" charset="0"/>
                  <a:cs typeface="Calibri" pitchFamily="34" charset="0"/>
                </a:rPr>
                <a:t>Installed PV &amp; Wind: </a:t>
              </a:r>
            </a:p>
            <a:p>
              <a:pPr defTabSz="685783" fontAlgn="base">
                <a:lnSpc>
                  <a:spcPct val="80000"/>
                </a:lnSpc>
                <a:spcBef>
                  <a:spcPts val="338"/>
                </a:spcBef>
                <a:spcAft>
                  <a:spcPct val="0"/>
                </a:spcAft>
                <a:defRPr/>
              </a:pPr>
              <a:r>
                <a:rPr lang="en-US" sz="900" b="1" dirty="0">
                  <a:solidFill>
                    <a:srgbClr val="C00000"/>
                  </a:solidFill>
                  <a:latin typeface="Verdana" pitchFamily="34" charset="0"/>
                  <a:cs typeface="Calibri" pitchFamily="34" charset="0"/>
                </a:rPr>
                <a:t>60% of System Peak</a:t>
              </a:r>
            </a:p>
          </p:txBody>
        </p:sp>
      </p:grpSp>
      <p:sp>
        <p:nvSpPr>
          <p:cNvPr id="40" name="Rectangle 39"/>
          <p:cNvSpPr>
            <a:spLocks noChangeArrowheads="1"/>
          </p:cNvSpPr>
          <p:nvPr/>
        </p:nvSpPr>
        <p:spPr bwMode="auto">
          <a:xfrm>
            <a:off x="6192567" y="2974943"/>
            <a:ext cx="2237060" cy="1183332"/>
          </a:xfrm>
          <a:prstGeom prst="rect">
            <a:avLst/>
          </a:prstGeom>
          <a:solidFill>
            <a:schemeClr val="accent1">
              <a:lumMod val="20000"/>
              <a:lumOff val="80000"/>
            </a:schemeClr>
          </a:solidFill>
          <a:ln w="6350" algn="ctr">
            <a:solidFill>
              <a:schemeClr val="accent1"/>
            </a:solidFill>
            <a:round/>
            <a:headEnd/>
            <a:tailEnd/>
          </a:ln>
        </p:spPr>
        <p:txBody>
          <a:bodyPr lIns="72331" tIns="36612" rIns="72331" bIns="3661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lnSpc>
                <a:spcPct val="80000"/>
              </a:lnSpc>
              <a:spcBef>
                <a:spcPts val="338"/>
              </a:spcBef>
              <a:spcAft>
                <a:spcPct val="0"/>
              </a:spcAft>
              <a:defRPr/>
            </a:pPr>
            <a:r>
              <a:rPr lang="en-US" sz="1100" b="1" u="sng" dirty="0">
                <a:solidFill>
                  <a:srgbClr val="000000"/>
                </a:solidFill>
                <a:latin typeface="Verdana" panose="020B0604030504040204" pitchFamily="34" charset="0"/>
                <a:ea typeface="Verdana" panose="020B0604030504040204" pitchFamily="34" charset="0"/>
                <a:cs typeface="Verdana" panose="020B0604030504040204" pitchFamily="34" charset="0"/>
              </a:rPr>
              <a:t>Hawaii Electric Light</a:t>
            </a:r>
          </a:p>
          <a:p>
            <a:pPr defTabSz="685783" fontAlgn="base">
              <a:lnSpc>
                <a:spcPct val="80000"/>
              </a:lnSpc>
              <a:spcBef>
                <a:spcPts val="338"/>
              </a:spcBef>
              <a:spcAft>
                <a:spcPct val="0"/>
              </a:spcAft>
              <a:defRPr/>
            </a:pPr>
            <a:r>
              <a:rPr lang="en-US" sz="900" u="sng" dirty="0">
                <a:solidFill>
                  <a:srgbClr val="000000"/>
                </a:solidFill>
                <a:latin typeface="Verdana" panose="020B0604030504040204" pitchFamily="34" charset="0"/>
                <a:ea typeface="Verdana" panose="020B0604030504040204" pitchFamily="34" charset="0"/>
                <a:cs typeface="Verdana" panose="020B0604030504040204" pitchFamily="34" charset="0"/>
              </a:rPr>
              <a:t>System Peak: 192 MW</a:t>
            </a:r>
          </a:p>
          <a:p>
            <a:pPr defTabSz="685783" fontAlgn="base">
              <a:lnSpc>
                <a:spcPct val="80000"/>
              </a:lnSpc>
              <a:spcBef>
                <a:spcPts val="338"/>
              </a:spcBef>
              <a:spcAft>
                <a:spcPct val="0"/>
              </a:spcAft>
              <a:defRPr/>
            </a:pPr>
            <a:r>
              <a:rPr lang="en-US" sz="900" dirty="0">
                <a:solidFill>
                  <a:srgbClr val="000000"/>
                </a:solidFill>
                <a:latin typeface="Verdana" panose="020B0604030504040204" pitchFamily="34" charset="0"/>
                <a:ea typeface="Verdana" panose="020B0604030504040204" pitchFamily="34" charset="0"/>
                <a:cs typeface="Verdana" panose="020B0604030504040204" pitchFamily="34" charset="0"/>
              </a:rPr>
              <a:t>101 MW PV / 31 MW Wind / </a:t>
            </a:r>
          </a:p>
          <a:p>
            <a:pPr defTabSz="685783" fontAlgn="base">
              <a:lnSpc>
                <a:spcPct val="80000"/>
              </a:lnSpc>
              <a:spcBef>
                <a:spcPts val="338"/>
              </a:spcBef>
              <a:spcAft>
                <a:spcPct val="0"/>
              </a:spcAft>
              <a:defRPr/>
            </a:pPr>
            <a:r>
              <a:rPr lang="en-US" sz="900" dirty="0">
                <a:solidFill>
                  <a:srgbClr val="000000"/>
                </a:solidFill>
                <a:latin typeface="Verdana" panose="020B0604030504040204" pitchFamily="34" charset="0"/>
                <a:ea typeface="Verdana" panose="020B0604030504040204" pitchFamily="34" charset="0"/>
                <a:cs typeface="Verdana" panose="020B0604030504040204" pitchFamily="34" charset="0"/>
              </a:rPr>
              <a:t>38 MW Geothermal* / 17 MW Hydro </a:t>
            </a:r>
          </a:p>
          <a:p>
            <a:pPr defTabSz="685783" fontAlgn="base">
              <a:lnSpc>
                <a:spcPct val="80000"/>
              </a:lnSpc>
              <a:spcBef>
                <a:spcPts val="338"/>
              </a:spcBef>
              <a:spcAft>
                <a:spcPct val="0"/>
              </a:spcAft>
              <a:defRPr/>
            </a:pPr>
            <a:r>
              <a:rPr lang="en-US" sz="900" b="1" dirty="0">
                <a:solidFill>
                  <a:srgbClr val="000000"/>
                </a:solidFill>
                <a:latin typeface="Verdana" pitchFamily="34" charset="0"/>
                <a:ea typeface="Verdana" panose="020B0604030504040204" pitchFamily="34" charset="0"/>
                <a:cs typeface="Verdana" panose="020B0604030504040204" pitchFamily="34" charset="0"/>
              </a:rPr>
              <a:t>Installed PV &amp; Wind: </a:t>
            </a:r>
          </a:p>
          <a:p>
            <a:pPr defTabSz="685783" fontAlgn="base">
              <a:lnSpc>
                <a:spcPct val="80000"/>
              </a:lnSpc>
              <a:spcBef>
                <a:spcPts val="338"/>
              </a:spcBef>
              <a:spcAft>
                <a:spcPct val="0"/>
              </a:spcAft>
              <a:defRPr/>
            </a:pPr>
            <a:r>
              <a:rPr lang="en-US" sz="900" b="1" dirty="0">
                <a:solidFill>
                  <a:srgbClr val="C00000"/>
                </a:solidFill>
                <a:latin typeface="Verdana" pitchFamily="34" charset="0"/>
                <a:ea typeface="Verdana" panose="020B0604030504040204" pitchFamily="34" charset="0"/>
                <a:cs typeface="Verdana" panose="020B0604030504040204" pitchFamily="34" charset="0"/>
              </a:rPr>
              <a:t>69% of System Peak</a:t>
            </a:r>
          </a:p>
        </p:txBody>
      </p:sp>
      <p:sp>
        <p:nvSpPr>
          <p:cNvPr id="41" name="Rectangle 40"/>
          <p:cNvSpPr/>
          <p:nvPr/>
        </p:nvSpPr>
        <p:spPr>
          <a:xfrm>
            <a:off x="1836381" y="2117683"/>
            <a:ext cx="530916" cy="230832"/>
          </a:xfrm>
          <a:prstGeom prst="rect">
            <a:avLst/>
          </a:prstGeom>
        </p:spPr>
        <p:txBody>
          <a:bodyPr wrap="none">
            <a:spAutoFit/>
          </a:bodyPr>
          <a:lstStyle/>
          <a:p>
            <a:pPr algn="r" defTabSz="685783" eaLnBrk="0" fontAlgn="base" hangingPunct="0">
              <a:spcBef>
                <a:spcPct val="50000"/>
              </a:spcBef>
              <a:spcAft>
                <a:spcPct val="0"/>
              </a:spcAft>
              <a:defRPr/>
            </a:pPr>
            <a:r>
              <a:rPr lang="en-US" sz="900" b="1" dirty="0">
                <a:solidFill>
                  <a:srgbClr val="000000"/>
                </a:solidFill>
                <a:latin typeface="Arial" pitchFamily="34" charset="0"/>
              </a:rPr>
              <a:t>Kaua’i</a:t>
            </a:r>
          </a:p>
        </p:txBody>
      </p:sp>
      <p:sp>
        <p:nvSpPr>
          <p:cNvPr id="42" name="Rectangle 60"/>
          <p:cNvSpPr>
            <a:spLocks noChangeArrowheads="1"/>
          </p:cNvSpPr>
          <p:nvPr/>
        </p:nvSpPr>
        <p:spPr bwMode="auto">
          <a:xfrm>
            <a:off x="2890048" y="2258919"/>
            <a:ext cx="11849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783" eaLnBrk="0" fontAlgn="base" hangingPunct="0">
              <a:spcBef>
                <a:spcPct val="20000"/>
              </a:spcBef>
              <a:spcAft>
                <a:spcPct val="0"/>
              </a:spcAft>
              <a:buClr>
                <a:srgbClr val="115711"/>
              </a:buClr>
              <a:defRPr/>
            </a:pPr>
            <a:r>
              <a:rPr lang="en-US" altLang="en-US" sz="750" dirty="0">
                <a:solidFill>
                  <a:srgbClr val="000000"/>
                </a:solidFill>
                <a:latin typeface="Arial"/>
              </a:rPr>
              <a:t>80% of state population</a:t>
            </a:r>
          </a:p>
        </p:txBody>
      </p:sp>
      <p:sp>
        <p:nvSpPr>
          <p:cNvPr id="44" name="TextBox 43"/>
          <p:cNvSpPr txBox="1"/>
          <p:nvPr/>
        </p:nvSpPr>
        <p:spPr>
          <a:xfrm>
            <a:off x="6228341" y="4164343"/>
            <a:ext cx="2165512" cy="213585"/>
          </a:xfrm>
          <a:prstGeom prst="rect">
            <a:avLst/>
          </a:prstGeom>
          <a:noFill/>
        </p:spPr>
        <p:txBody>
          <a:bodyPr wrap="square" rtlCol="0">
            <a:spAutoFit/>
          </a:bodyPr>
          <a:lstStyle/>
          <a:p>
            <a:pPr defTabSz="342892">
              <a:defRPr/>
            </a:pPr>
            <a:r>
              <a:rPr lang="en-US" sz="788" dirty="0">
                <a:solidFill>
                  <a:srgbClr val="000000"/>
                </a:solidFill>
                <a:latin typeface="Verdana" pitchFamily="34" charset="0"/>
                <a:cs typeface="Calibri" pitchFamily="34" charset="0"/>
              </a:rPr>
              <a:t>*Geothermal Plant not in operation</a:t>
            </a:r>
          </a:p>
        </p:txBody>
      </p:sp>
      <p:sp>
        <p:nvSpPr>
          <p:cNvPr id="45" name="TextBox 44"/>
          <p:cNvSpPr txBox="1"/>
          <p:nvPr/>
        </p:nvSpPr>
        <p:spPr>
          <a:xfrm>
            <a:off x="974571" y="1796959"/>
            <a:ext cx="2114552" cy="213585"/>
          </a:xfrm>
          <a:prstGeom prst="rect">
            <a:avLst/>
          </a:prstGeom>
          <a:noFill/>
        </p:spPr>
        <p:txBody>
          <a:bodyPr wrap="square" rtlCol="0">
            <a:spAutoFit/>
          </a:bodyPr>
          <a:lstStyle/>
          <a:p>
            <a:pPr defTabSz="342892">
              <a:defRPr/>
            </a:pPr>
            <a:r>
              <a:rPr lang="en-US" sz="788" dirty="0">
                <a:solidFill>
                  <a:srgbClr val="000000"/>
                </a:solidFill>
                <a:latin typeface="Verdana" pitchFamily="34" charset="0"/>
                <a:cs typeface="Calibri" pitchFamily="34" charset="0"/>
              </a:rPr>
              <a:t>*14 MW Solar under construction</a:t>
            </a:r>
          </a:p>
        </p:txBody>
      </p:sp>
    </p:spTree>
    <p:extLst>
      <p:ext uri="{BB962C8B-B14F-4D97-AF65-F5344CB8AC3E}">
        <p14:creationId xmlns:p14="http://schemas.microsoft.com/office/powerpoint/2010/main" val="247630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 graph depicting increase in cumulative installed PV from 2005 to 2019"/>
          <p:cNvPicPr>
            <a:picLocks noChangeAspect="1"/>
          </p:cNvPicPr>
          <p:nvPr/>
        </p:nvPicPr>
        <p:blipFill>
          <a:blip r:embed="rId2"/>
          <a:stretch>
            <a:fillRect/>
          </a:stretch>
        </p:blipFill>
        <p:spPr>
          <a:xfrm>
            <a:off x="1635915" y="914393"/>
            <a:ext cx="5950744" cy="4007651"/>
          </a:xfrm>
          <a:prstGeom prst="rect">
            <a:avLst/>
          </a:prstGeom>
        </p:spPr>
      </p:pic>
      <p:sp>
        <p:nvSpPr>
          <p:cNvPr id="5" name="Title 3"/>
          <p:cNvSpPr>
            <a:spLocks noGrp="1"/>
          </p:cNvSpPr>
          <p:nvPr>
            <p:ph type="title"/>
          </p:nvPr>
        </p:nvSpPr>
        <p:spPr>
          <a:xfrm>
            <a:off x="457199" y="114295"/>
            <a:ext cx="8308950" cy="771522"/>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Installed PV Capacity - HECO Companies</a:t>
            </a:r>
            <a:b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br>
            <a:r>
              <a:rPr lang="en-US" sz="1800" i="1" spc="-113" dirty="0">
                <a:ln w="3175">
                  <a:noFill/>
                </a:ln>
                <a:effectLst>
                  <a:outerShdw blurRad="50800" dist="38100" dir="2700000" algn="tl" rotWithShape="0">
                    <a:prstClr val="black">
                      <a:alpha val="40000"/>
                    </a:prstClr>
                  </a:outerShdw>
                </a:effectLst>
                <a:ea typeface="+mn-ea"/>
                <a:cs typeface="Times New Roman" pitchFamily="18" charset="0"/>
              </a:rPr>
              <a:t>(2005 to 2018)</a:t>
            </a:r>
            <a:endParaRPr lang="th-TH" sz="18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grpSp>
        <p:nvGrpSpPr>
          <p:cNvPr id="6" name="Group 5">
            <a:extLst>
              <a:ext uri="{C183D7F6-B498-43B3-948B-1728B52AA6E4}">
                <adec:decorative xmlns:adec="http://schemas.microsoft.com/office/drawing/2017/decorative" val="1"/>
              </a:ext>
            </a:extLst>
          </p:cNvPr>
          <p:cNvGrpSpPr/>
          <p:nvPr/>
        </p:nvGrpSpPr>
        <p:grpSpPr>
          <a:xfrm>
            <a:off x="2411703" y="1498451"/>
            <a:ext cx="2269809" cy="1698375"/>
            <a:chOff x="2503413" y="1114518"/>
            <a:chExt cx="2578961" cy="1816959"/>
          </a:xfrm>
        </p:grpSpPr>
        <p:cxnSp>
          <p:nvCxnSpPr>
            <p:cNvPr id="8" name="Straight Arrow Connector 7"/>
            <p:cNvCxnSpPr/>
            <p:nvPr/>
          </p:nvCxnSpPr>
          <p:spPr>
            <a:xfrm flipV="1">
              <a:off x="3625635" y="1114518"/>
              <a:ext cx="383218" cy="106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3413" y="1746480"/>
              <a:ext cx="2578961" cy="1184997"/>
            </a:xfrm>
            <a:prstGeom prst="rect">
              <a:avLst/>
            </a:prstGeom>
            <a:effectLst>
              <a:softEdge rad="76200"/>
            </a:effectLst>
          </p:spPr>
        </p:pic>
      </p:grpSp>
      <p:sp>
        <p:nvSpPr>
          <p:cNvPr id="15" name="TextBox 14"/>
          <p:cNvSpPr txBox="1"/>
          <p:nvPr/>
        </p:nvSpPr>
        <p:spPr>
          <a:xfrm>
            <a:off x="2431405" y="1440256"/>
            <a:ext cx="925571" cy="280498"/>
          </a:xfrm>
          <a:prstGeom prst="rect">
            <a:avLst/>
          </a:prstGeom>
          <a:noFill/>
        </p:spPr>
        <p:txBody>
          <a:bodyPr wrap="none" rtlCol="0">
            <a:spAutoFit/>
          </a:bodyPr>
          <a:lstStyle/>
          <a:p>
            <a:pPr defTabSz="342900">
              <a:defRPr/>
            </a:pPr>
            <a:r>
              <a:rPr lang="en-US" sz="1350" dirty="0">
                <a:solidFill>
                  <a:prstClr val="black"/>
                </a:solidFill>
                <a:latin typeface="Calibri"/>
              </a:rPr>
              <a:t>½ Peak Load</a:t>
            </a:r>
          </a:p>
        </p:txBody>
      </p:sp>
    </p:spTree>
    <p:extLst>
      <p:ext uri="{BB962C8B-B14F-4D97-AF65-F5344CB8AC3E}">
        <p14:creationId xmlns:p14="http://schemas.microsoft.com/office/powerpoint/2010/main" val="211280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28470"/>
            <a:ext cx="8308950" cy="657461"/>
          </a:xfrm>
          <a:solidFill>
            <a:schemeClr val="accent1"/>
          </a:solidFill>
        </p:spPr>
        <p:txBody>
          <a:bodyPr vert="horz" lIns="91440" tIns="45720" rIns="91440" bIns="45720" rtlCol="0" anchor="ctr">
            <a:noAutofit/>
          </a:bodyPr>
          <a:lstStyle/>
          <a:p>
            <a:pPr>
              <a:lnSpc>
                <a:spcPts val="4000"/>
              </a:lnSpc>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Distributed PV Circuit Penetrations in Hawaii</a:t>
            </a:r>
            <a:endParaRPr lang="th-TH" sz="3600" b="1" i="1" spc="-113" dirty="0">
              <a:ln w="3175">
                <a:noFill/>
              </a:ln>
              <a:effectLst>
                <a:outerShdw blurRad="50800" dist="38100" dir="2700000" algn="tl" rotWithShape="0">
                  <a:prstClr val="black">
                    <a:alpha val="40000"/>
                  </a:prstClr>
                </a:outerShdw>
              </a:effectLst>
              <a:ea typeface="+mn-ea"/>
              <a:cs typeface="Times New Roman" pitchFamily="18" charset="0"/>
            </a:endParaRPr>
          </a:p>
        </p:txBody>
      </p:sp>
      <p:pic>
        <p:nvPicPr>
          <p:cNvPr id="6" name="Picture 5" descr="Map of Percent DG Available Capacity of Hosting Capacity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0479" y="937765"/>
            <a:ext cx="4850898" cy="3500842"/>
          </a:xfrm>
          <a:prstGeom prst="rect">
            <a:avLst/>
          </a:prstGeom>
        </p:spPr>
      </p:pic>
      <p:sp>
        <p:nvSpPr>
          <p:cNvPr id="7" name="TextBox 6"/>
          <p:cNvSpPr txBox="1"/>
          <p:nvPr/>
        </p:nvSpPr>
        <p:spPr>
          <a:xfrm>
            <a:off x="457199" y="2670733"/>
            <a:ext cx="2857018" cy="1077218"/>
          </a:xfrm>
          <a:prstGeom prst="rect">
            <a:avLst/>
          </a:prstGeom>
          <a:noFill/>
        </p:spPr>
        <p:txBody>
          <a:bodyPr wrap="square" rtlCol="0">
            <a:spAutoFit/>
          </a:bodyPr>
          <a:lstStyle/>
          <a:p>
            <a:r>
              <a:rPr lang="en-US" sz="1600" dirty="0"/>
              <a:t>DG PV capacity = 56% peak load</a:t>
            </a:r>
          </a:p>
          <a:p>
            <a:r>
              <a:rPr lang="en-US" sz="1600" dirty="0"/>
              <a:t>	                     13% Energy</a:t>
            </a:r>
          </a:p>
          <a:p>
            <a:r>
              <a:rPr lang="en-US" sz="1600" dirty="0"/>
              <a:t>Wind capacity = 36% peak load</a:t>
            </a:r>
          </a:p>
          <a:p>
            <a:r>
              <a:rPr lang="en-US" sz="1600" dirty="0"/>
              <a:t>	                    21% Energy</a:t>
            </a:r>
          </a:p>
        </p:txBody>
      </p:sp>
      <p:sp>
        <p:nvSpPr>
          <p:cNvPr id="8" name="TextBox 7"/>
          <p:cNvSpPr txBox="1"/>
          <p:nvPr/>
        </p:nvSpPr>
        <p:spPr>
          <a:xfrm>
            <a:off x="457199" y="3806481"/>
            <a:ext cx="3289118" cy="584775"/>
          </a:xfrm>
          <a:prstGeom prst="rect">
            <a:avLst/>
          </a:prstGeom>
          <a:noFill/>
        </p:spPr>
        <p:txBody>
          <a:bodyPr wrap="square" rtlCol="0">
            <a:spAutoFit/>
          </a:bodyPr>
          <a:lstStyle/>
          <a:p>
            <a:r>
              <a:rPr lang="en-US" sz="1600" dirty="0"/>
              <a:t>Reverse power flow exists on the vast </a:t>
            </a:r>
            <a:r>
              <a:rPr lang="en-US" sz="1600" i="1" u="sng" dirty="0"/>
              <a:t>majority</a:t>
            </a:r>
            <a:r>
              <a:rPr lang="en-US" sz="1600" dirty="0"/>
              <a:t> of distribution circuits today</a:t>
            </a:r>
          </a:p>
        </p:txBody>
      </p:sp>
      <p:sp>
        <p:nvSpPr>
          <p:cNvPr id="10" name="Rectangle 9"/>
          <p:cNvSpPr>
            <a:spLocks noChangeArrowheads="1"/>
          </p:cNvSpPr>
          <p:nvPr/>
        </p:nvSpPr>
        <p:spPr bwMode="auto">
          <a:xfrm>
            <a:off x="514351" y="973378"/>
            <a:ext cx="2878931" cy="1465839"/>
          </a:xfrm>
          <a:prstGeom prst="rect">
            <a:avLst/>
          </a:prstGeom>
          <a:solidFill>
            <a:schemeClr val="accent1">
              <a:lumMod val="40000"/>
              <a:lumOff val="60000"/>
            </a:schemeClr>
          </a:solidFill>
          <a:ln w="6350" algn="ctr">
            <a:solidFill>
              <a:schemeClr val="accent1"/>
            </a:solidFill>
            <a:round/>
            <a:headEnd/>
            <a:tailEnd/>
          </a:ln>
        </p:spPr>
        <p:txBody>
          <a:bodyPr lIns="96441" tIns="48816" rIns="96441" bIns="488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ts val="450"/>
              </a:spcBef>
              <a:spcAft>
                <a:spcPct val="0"/>
              </a:spcAft>
              <a:buClrTx/>
              <a:buSzTx/>
              <a:buFontTx/>
              <a:buNone/>
              <a:tabLst/>
              <a:defRPr/>
            </a:pPr>
            <a:r>
              <a:rPr kumimoji="0" lang="en-US" b="1" i="0" u="sng" strike="noStrike" kern="1200" cap="none" spc="0" normalizeH="0" baseline="0" noProof="0" dirty="0">
                <a:ln>
                  <a:noFill/>
                </a:ln>
                <a:solidFill>
                  <a:srgbClr val="000000"/>
                </a:solidFill>
                <a:effectLst/>
                <a:uLnTx/>
                <a:uFillTx/>
                <a:latin typeface="Verdana" pitchFamily="34" charset="0"/>
                <a:ea typeface="+mn-ea"/>
                <a:cs typeface="Calibri" pitchFamily="34" charset="0"/>
              </a:rPr>
              <a:t>Maui Electric</a:t>
            </a:r>
            <a:r>
              <a:rPr kumimoji="0" lang="en-US" b="1" i="0" u="none" strike="noStrike" kern="1200" cap="none" spc="0" normalizeH="0" baseline="0" noProof="0" dirty="0">
                <a:ln>
                  <a:noFill/>
                </a:ln>
                <a:solidFill>
                  <a:srgbClr val="000000"/>
                </a:solidFill>
                <a:effectLst/>
                <a:uLnTx/>
                <a:uFillTx/>
                <a:latin typeface="Verdana" pitchFamily="34" charset="0"/>
                <a:ea typeface="+mn-ea"/>
                <a:cs typeface="Calibri" pitchFamily="34" charset="0"/>
              </a:rPr>
              <a:t>	</a:t>
            </a:r>
          </a:p>
          <a:p>
            <a:pPr marL="0" marR="0" lvl="0" indent="0" algn="l" defTabSz="914400" rtl="0" eaLnBrk="1" fontAlgn="base" latinLnBrk="0" hangingPunct="1">
              <a:lnSpc>
                <a:spcPct val="80000"/>
              </a:lnSpc>
              <a:spcBef>
                <a:spcPts val="45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uLnTx/>
                <a:uFillTx/>
                <a:latin typeface="Verdana" pitchFamily="34" charset="0"/>
                <a:ea typeface="+mn-ea"/>
                <a:cs typeface="Calibri" pitchFamily="34" charset="0"/>
              </a:rPr>
              <a:t>Maui System Peak: 202 MW</a:t>
            </a: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Calibri" pitchFamily="34" charset="0"/>
              </a:rPr>
              <a:t> </a:t>
            </a:r>
          </a:p>
          <a:p>
            <a:pPr marL="0" marR="0" lvl="0" indent="0" algn="l" defTabSz="914400" rtl="0" eaLnBrk="1" fontAlgn="base" latinLnBrk="0" hangingPunct="1">
              <a:lnSpc>
                <a:spcPct val="80000"/>
              </a:lnSpc>
              <a:spcBef>
                <a:spcPts val="45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itchFamily="34" charset="0"/>
                <a:ea typeface="+mn-ea"/>
                <a:cs typeface="Calibri" pitchFamily="34" charset="0"/>
              </a:rPr>
              <a:t>113 MW PV / 72 MW Wind</a:t>
            </a:r>
          </a:p>
          <a:p>
            <a:pPr marL="0" marR="0" lvl="0" indent="0" algn="l" defTabSz="914400" rtl="0" eaLnBrk="1" fontAlgn="base" latinLnBrk="0" hangingPunct="1">
              <a:lnSpc>
                <a:spcPct val="80000"/>
              </a:lnSpc>
              <a:spcBef>
                <a:spcPts val="45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Verdana" pitchFamily="34" charset="0"/>
                <a:ea typeface="+mn-ea"/>
                <a:cs typeface="Calibri" pitchFamily="34" charset="0"/>
              </a:rPr>
              <a:t>Installed PV &amp; Wind: </a:t>
            </a:r>
          </a:p>
          <a:p>
            <a:pPr marL="0" marR="0" lvl="0" indent="0" algn="l" defTabSz="914400" rtl="0" eaLnBrk="1" fontAlgn="base" latinLnBrk="0" hangingPunct="1">
              <a:lnSpc>
                <a:spcPct val="80000"/>
              </a:lnSpc>
              <a:spcBef>
                <a:spcPts val="450"/>
              </a:spcBef>
              <a:spcAft>
                <a:spcPct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Verdana" pitchFamily="34" charset="0"/>
                <a:ea typeface="+mn-ea"/>
                <a:cs typeface="Calibri" pitchFamily="34" charset="0"/>
              </a:rPr>
              <a:t>91% of Sys. Peak</a:t>
            </a:r>
          </a:p>
        </p:txBody>
      </p:sp>
      <p:sp>
        <p:nvSpPr>
          <p:cNvPr id="11" name="TextBox 10"/>
          <p:cNvSpPr txBox="1"/>
          <p:nvPr/>
        </p:nvSpPr>
        <p:spPr>
          <a:xfrm>
            <a:off x="457199" y="4496565"/>
            <a:ext cx="7779958" cy="369332"/>
          </a:xfrm>
          <a:prstGeom prst="rect">
            <a:avLst/>
          </a:prstGeom>
          <a:noFill/>
        </p:spPr>
        <p:txBody>
          <a:bodyPr wrap="square" rtlCol="0">
            <a:spAutoFit/>
          </a:bodyPr>
          <a:lstStyle/>
          <a:p>
            <a:r>
              <a:rPr lang="en-US" b="1" dirty="0"/>
              <a:t>PV penetration on some circuits exceed </a:t>
            </a:r>
            <a:r>
              <a:rPr lang="en-US" b="1" dirty="0">
                <a:solidFill>
                  <a:srgbClr val="FF0000"/>
                </a:solidFill>
              </a:rPr>
              <a:t>300%</a:t>
            </a:r>
            <a:r>
              <a:rPr lang="en-US" b="1" dirty="0"/>
              <a:t> Daytime Minimum Load (DML)</a:t>
            </a:r>
          </a:p>
        </p:txBody>
      </p:sp>
    </p:spTree>
    <p:extLst>
      <p:ext uri="{BB962C8B-B14F-4D97-AF65-F5344CB8AC3E}">
        <p14:creationId xmlns:p14="http://schemas.microsoft.com/office/powerpoint/2010/main" val="38490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4300" y="102562"/>
            <a:ext cx="8923020" cy="4819957"/>
          </a:xfrm>
          <a:prstGeom prst="rect">
            <a:avLst/>
          </a:prstGeom>
          <a:effectLst>
            <a:glow rad="127000">
              <a:schemeClr val="accent1">
                <a:lumMod val="20000"/>
                <a:lumOff val="80000"/>
                <a:alpha val="27000"/>
              </a:schemeClr>
            </a:glow>
            <a:softEdge rad="63500"/>
          </a:effectLst>
        </p:spPr>
      </p:pic>
      <p:sp>
        <p:nvSpPr>
          <p:cNvPr id="3" name="TextBox 2"/>
          <p:cNvSpPr txBox="1"/>
          <p:nvPr/>
        </p:nvSpPr>
        <p:spPr>
          <a:xfrm>
            <a:off x="4674772" y="1293890"/>
            <a:ext cx="4190622"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Rooftop solar is a customer choice</a:t>
            </a:r>
          </a:p>
          <a:p>
            <a:pPr marL="285750" indent="-285750">
              <a:buFont typeface="Arial" panose="020B0604020202020204" pitchFamily="34" charset="0"/>
              <a:buChar char="•"/>
            </a:pPr>
            <a:r>
              <a:rPr lang="en-US" dirty="0">
                <a:solidFill>
                  <a:schemeClr val="bg1"/>
                </a:solidFill>
              </a:rPr>
              <a:t>Grid Codes are key - build in inverter performance requirements today to  enable high PV penetration tomorrow</a:t>
            </a:r>
          </a:p>
          <a:p>
            <a:pPr marL="285750" indent="-285750">
              <a:buFont typeface="Arial" panose="020B0604020202020204" pitchFamily="34" charset="0"/>
              <a:buChar char="•"/>
            </a:pPr>
            <a:r>
              <a:rPr lang="en-US" dirty="0">
                <a:solidFill>
                  <a:schemeClr val="bg1"/>
                </a:solidFill>
              </a:rPr>
              <a:t>Consider proactive methods such as circuit Hosting Capacity analysis rather than rule-of-thumb screens</a:t>
            </a:r>
          </a:p>
          <a:p>
            <a:pPr marL="285750" indent="-285750">
              <a:buFont typeface="Arial" panose="020B0604020202020204" pitchFamily="34" charset="0"/>
              <a:buChar char="•"/>
            </a:pPr>
            <a:r>
              <a:rPr lang="en-US" dirty="0">
                <a:solidFill>
                  <a:schemeClr val="bg1"/>
                </a:solidFill>
              </a:rPr>
              <a:t>Consider DER as a grid asset – how do you extract the greatest value</a:t>
            </a:r>
          </a:p>
          <a:p>
            <a:pPr marL="285750" indent="-285750">
              <a:buFont typeface="Arial" panose="020B0604020202020204" pitchFamily="34" charset="0"/>
              <a:buChar char="•"/>
            </a:pPr>
            <a:r>
              <a:rPr lang="en-US" dirty="0">
                <a:solidFill>
                  <a:srgbClr val="FFFF00"/>
                </a:solidFill>
              </a:rPr>
              <a:t>Ride the reverse power flow wave</a:t>
            </a:r>
            <a:endParaRPr lang="th-TH" dirty="0">
              <a:solidFill>
                <a:srgbClr val="FFFF00"/>
              </a:solidFill>
            </a:endParaRPr>
          </a:p>
        </p:txBody>
      </p:sp>
      <p:sp>
        <p:nvSpPr>
          <p:cNvPr id="4" name="TextBox 3"/>
          <p:cNvSpPr txBox="1"/>
          <p:nvPr/>
        </p:nvSpPr>
        <p:spPr>
          <a:xfrm>
            <a:off x="4384406" y="751850"/>
            <a:ext cx="4205190" cy="584775"/>
          </a:xfrm>
          <a:prstGeom prst="rect">
            <a:avLst/>
          </a:prstGeom>
          <a:noFill/>
        </p:spPr>
        <p:txBody>
          <a:bodyPr wrap="none" rtlCol="0">
            <a:spAutoFit/>
          </a:bodyPr>
          <a:lstStyle/>
          <a:p>
            <a:r>
              <a:rPr lang="en-US" sz="3200" b="1" dirty="0">
                <a:solidFill>
                  <a:srgbClr val="FFFF00"/>
                </a:solidFill>
              </a:rPr>
              <a:t>Get ahead of the curve!</a:t>
            </a:r>
            <a:endParaRPr lang="th-TH" sz="3200" b="1" dirty="0">
              <a:solidFill>
                <a:srgbClr val="FFFF00"/>
              </a:solidFill>
            </a:endParaRPr>
          </a:p>
        </p:txBody>
      </p:sp>
    </p:spTree>
    <p:extLst>
      <p:ext uri="{BB962C8B-B14F-4D97-AF65-F5344CB8AC3E}">
        <p14:creationId xmlns:p14="http://schemas.microsoft.com/office/powerpoint/2010/main" val="152053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4367" y="142871"/>
            <a:ext cx="7965282" cy="671517"/>
          </a:xfrm>
          <a:solidFill>
            <a:schemeClr val="accent1"/>
          </a:solidFill>
        </p:spPr>
        <p:txBody>
          <a:bodyPr vert="horz" lIns="91440" tIns="45720" rIns="91440" bIns="45720" rtlCol="0" anchor="ctr">
            <a:noAutofit/>
          </a:bodyPr>
          <a:lstStyle/>
          <a:p>
            <a:pPr>
              <a:lnSpc>
                <a:spcPct val="100000"/>
              </a:lnSpc>
              <a:spcBef>
                <a:spcPts val="600"/>
              </a:spcBef>
              <a:spcAft>
                <a:spcPts val="600"/>
              </a:spcAft>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Net Load Curve </a:t>
            </a:r>
            <a:endParaRPr lang="th-TH" sz="18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pic>
        <p:nvPicPr>
          <p:cNvPr id="10" name="Picture 2" descr="Line graph depicting the difference between evening peak demand (appx 1 hour after sunset) and daytime minimum variable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9253" y="975633"/>
            <a:ext cx="7084841" cy="386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9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el-16x9-presentation-template.pptx" id="{ACA0CC87-3FB8-48BA-860E-B4F04C36B7D8}" vid="{E9246DDB-2B84-43EF-ADCA-02D3DC53DF9B}"/>
    </a:ext>
  </a:extLst>
</a:theme>
</file>

<file path=ppt/theme/theme2.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Arial"/>
      </a:majorFont>
      <a:minorFont>
        <a:latin typeface="Times New Roman"/>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Arial"/>
      </a:majorFont>
      <a:minorFont>
        <a:latin typeface="Times New Roman"/>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7591</TotalTime>
  <Words>3426</Words>
  <Application>Microsoft Macintosh PowerPoint</Application>
  <PresentationFormat>On-screen Show (16:9)</PresentationFormat>
  <Paragraphs>604</Paragraphs>
  <Slides>26</Slides>
  <Notes>3</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26</vt:i4>
      </vt:variant>
    </vt:vector>
  </HeadingPairs>
  <TitlesOfParts>
    <vt:vector size="46" baseType="lpstr">
      <vt:lpstr>MS Mincho</vt:lpstr>
      <vt:lpstr>ＭＳ Ｐゴシック</vt:lpstr>
      <vt:lpstr>ヒラギノ角ゴ Pro W3</vt:lpstr>
      <vt:lpstr>Angsana New</vt:lpstr>
      <vt:lpstr>Arial</vt:lpstr>
      <vt:lpstr>Calibri</vt:lpstr>
      <vt:lpstr>Cambria</vt:lpstr>
      <vt:lpstr>Cordia New</vt:lpstr>
      <vt:lpstr>Franklin Gothic Demi</vt:lpstr>
      <vt:lpstr>GE Inspira</vt:lpstr>
      <vt:lpstr>GE Inspira Pitch</vt:lpstr>
      <vt:lpstr>Gill Sans MT</vt:lpstr>
      <vt:lpstr>Gotham</vt:lpstr>
      <vt:lpstr>Helvetica Neue</vt:lpstr>
      <vt:lpstr>Times New Roman</vt:lpstr>
      <vt:lpstr>Verdana</vt:lpstr>
      <vt:lpstr>Wingdings</vt:lpstr>
      <vt:lpstr>Office Theme</vt:lpstr>
      <vt:lpstr>3_Blank Presentation</vt:lpstr>
      <vt:lpstr>4_Blank Presentation</vt:lpstr>
      <vt:lpstr>RE Grid Integration Challenges &amp; Solutions The Hawaii Experience</vt:lpstr>
      <vt:lpstr>Opportunity  for Sustainability in Hawaii is Abundant </vt:lpstr>
      <vt:lpstr>Hawaii’s Progressive Clean Energy Policy Leadership</vt:lpstr>
      <vt:lpstr>Progress Exceeds Hawaii RPS Goals</vt:lpstr>
      <vt:lpstr>Hawaii Electric Systems –  4 Electric Utilities; 6 Separate Grids; % Renewable Energy</vt:lpstr>
      <vt:lpstr>Installed PV Capacity - HECO Companies (2005 to 2018)</vt:lpstr>
      <vt:lpstr>Distributed PV Circuit Penetrations in Hawaii</vt:lpstr>
      <vt:lpstr>PowerPoint Presentation</vt:lpstr>
      <vt:lpstr>Net Load Curve </vt:lpstr>
      <vt:lpstr>Hawaii Renewable Energy Grid Integration Studies </vt:lpstr>
      <vt:lpstr>Maui Island Leading the way in combined Solar and Wind integration</vt:lpstr>
      <vt:lpstr>Solutions to Increase Wind Energy Delivered on Maui </vt:lpstr>
      <vt:lpstr>O‘ahu Wind Integration Study (OWITS) Focus on High Penetration Wind Scenarios</vt:lpstr>
      <vt:lpstr>Key OWITS Conclusions</vt:lpstr>
      <vt:lpstr>Hawaii Electric Systems –  4 Electric Utilities; 6 Separate Grids; % Renewable Energy</vt:lpstr>
      <vt:lpstr>“Hawaiian Electric Announces ‘Mind-Blowing’ Solar-Plus- Storage Contracts”</vt:lpstr>
      <vt:lpstr>Hawaii BESS Projects </vt:lpstr>
      <vt:lpstr>Grid Scale BESS Projects (HNEI)</vt:lpstr>
      <vt:lpstr>HNEI Solar Forecasting System</vt:lpstr>
      <vt:lpstr>Hawaii’s Lessons from the Future</vt:lpstr>
      <vt:lpstr>PowerPoint Presentation</vt:lpstr>
      <vt:lpstr>PowerPoint Presentation</vt:lpstr>
      <vt:lpstr>PowerPoint Presentation</vt:lpstr>
      <vt:lpstr>Hawaii Natural Energy Institute (HNEI) University of Hawai‘i at Mānoa</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Use this PowerPoint template for presenting on widescreens.</dc:subject>
  <dc:creator>Palchak, David</dc:creator>
  <cp:lastModifiedBy>Rick Thibault Levy</cp:lastModifiedBy>
  <cp:revision>336</cp:revision>
  <cp:lastPrinted>2018-01-04T20:30:58Z</cp:lastPrinted>
  <dcterms:created xsi:type="dcterms:W3CDTF">2019-02-27T19:38:18Z</dcterms:created>
  <dcterms:modified xsi:type="dcterms:W3CDTF">2020-07-14T22:03:46Z</dcterms:modified>
</cp:coreProperties>
</file>