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1"/>
  </p:sldMasterIdLst>
  <p:notesMasterIdLst>
    <p:notesMasterId r:id="rId17"/>
  </p:notesMasterIdLst>
  <p:handoutMasterIdLst>
    <p:handoutMasterId r:id="rId18"/>
  </p:handoutMasterIdLst>
  <p:sldIdLst>
    <p:sldId id="256" r:id="rId2"/>
    <p:sldId id="505" r:id="rId3"/>
    <p:sldId id="545" r:id="rId4"/>
    <p:sldId id="548" r:id="rId5"/>
    <p:sldId id="552" r:id="rId6"/>
    <p:sldId id="546" r:id="rId7"/>
    <p:sldId id="559" r:id="rId8"/>
    <p:sldId id="550" r:id="rId9"/>
    <p:sldId id="553" r:id="rId10"/>
    <p:sldId id="558" r:id="rId11"/>
    <p:sldId id="555" r:id="rId12"/>
    <p:sldId id="556" r:id="rId13"/>
    <p:sldId id="539" r:id="rId14"/>
    <p:sldId id="551" r:id="rId15"/>
    <p:sldId id="557" r:id="rId16"/>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54F"/>
    <a:srgbClr val="87FF38"/>
    <a:srgbClr val="F7F636"/>
    <a:srgbClr val="FFB432"/>
    <a:srgbClr val="FFFF00"/>
    <a:srgbClr val="FF0000"/>
    <a:srgbClr val="BA0C2F"/>
    <a:srgbClr val="651D32"/>
    <a:srgbClr val="CFCD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2" autoAdjust="0"/>
    <p:restoredTop sz="93750" autoAdjust="0"/>
  </p:normalViewPr>
  <p:slideViewPr>
    <p:cSldViewPr snapToGrid="0" snapToObjects="1">
      <p:cViewPr varScale="1">
        <p:scale>
          <a:sx n="64" d="100"/>
          <a:sy n="64" d="100"/>
        </p:scale>
        <p:origin x="56" y="352"/>
      </p:cViewPr>
      <p:guideLst>
        <p:guide orient="horz" pos="1633"/>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7/1/2020</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Slide #1</a:t>
            </a:r>
            <a:endParaRPr sz="1200" b="0" i="0" u="none" strike="noStrike" cap="none">
              <a:solidFill>
                <a:schemeClr val="dk1"/>
              </a:solidFill>
              <a:latin typeface="Calibri"/>
              <a:ea typeface="Calibri"/>
              <a:cs typeface="Calibri"/>
              <a:sym typeface="Calibri"/>
            </a:endParaRPr>
          </a:p>
        </p:txBody>
      </p:sp>
      <p:sp>
        <p:nvSpPr>
          <p:cNvPr id="547" name="Google Shape;547;p1:notes"/>
          <p:cNvSpPr>
            <a:spLocks noGrp="1" noRot="1" noChangeAspect="1"/>
          </p:cNvSpPr>
          <p:nvPr>
            <p:ph type="sldImg" idx="2"/>
          </p:nvPr>
        </p:nvSpPr>
        <p:spPr>
          <a:xfrm>
            <a:off x="431800" y="696913"/>
            <a:ext cx="61468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85800"/>
            <a:ext cx="6048375" cy="3429000"/>
          </a:xfrm>
        </p:spPr>
      </p:sp>
      <p:sp>
        <p:nvSpPr>
          <p:cNvPr id="3" name="Notes Placeholder 2"/>
          <p:cNvSpPr>
            <a:spLocks noGrp="1"/>
          </p:cNvSpPr>
          <p:nvPr>
            <p:ph type="body" idx="1"/>
          </p:nvPr>
        </p:nvSpPr>
        <p:spPr/>
        <p:txBody>
          <a:bodyPr>
            <a:normAutofit/>
          </a:bodyPr>
          <a:lstStyle/>
          <a:p>
            <a:pPr marL="342881" indent="-342881">
              <a:buFont typeface="Arial" panose="020B0604020202020204" pitchFamily="34" charset="0"/>
              <a:buChar char="•"/>
            </a:pPr>
            <a:endParaRPr lang="en-IN" dirty="0"/>
          </a:p>
        </p:txBody>
      </p:sp>
      <p:sp>
        <p:nvSpPr>
          <p:cNvPr id="4" name="Slide Number Placeholder 3"/>
          <p:cNvSpPr>
            <a:spLocks noGrp="1"/>
          </p:cNvSpPr>
          <p:nvPr>
            <p:ph type="sldNum" sz="quarter" idx="10"/>
          </p:nvPr>
        </p:nvSpPr>
        <p:spPr/>
        <p:txBody>
          <a:bodyPr/>
          <a:lstStyle/>
          <a:p>
            <a:fld id="{22BE0868-4C47-4D17-89A4-065B0EABF856}" type="slidenum">
              <a:rPr lang="en-US" smtClean="0"/>
              <a:pPr/>
              <a:t>4</a:t>
            </a:fld>
            <a:endParaRPr lang="en-US" dirty="0"/>
          </a:p>
        </p:txBody>
      </p:sp>
    </p:spTree>
    <p:extLst>
      <p:ext uri="{BB962C8B-B14F-4D97-AF65-F5344CB8AC3E}">
        <p14:creationId xmlns:p14="http://schemas.microsoft.com/office/powerpoint/2010/main" val="113155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7:notes"/>
          <p:cNvSpPr txBox="1">
            <a:spLocks noGrp="1"/>
          </p:cNvSpPr>
          <p:nvPr>
            <p:ph type="body" idx="1"/>
          </p:nvPr>
        </p:nvSpPr>
        <p:spPr>
          <a:xfrm>
            <a:off x="685800" y="4343400"/>
            <a:ext cx="5486400" cy="4114800"/>
          </a:xfrm>
          <a:prstGeom prst="rect">
            <a:avLst/>
          </a:prstGeom>
        </p:spPr>
        <p:txBody>
          <a:bodyPr spcFirstLastPara="1" wrap="square" lIns="91433" tIns="45704" rIns="91433" bIns="45704" anchor="t" anchorCtr="0">
            <a:noAutofit/>
          </a:bodyPr>
          <a:lstStyle/>
          <a:p>
            <a:r>
              <a:rPr lang="en-US" dirty="0"/>
              <a:t>Forecasting and Scheduling</a:t>
            </a:r>
          </a:p>
          <a:p>
            <a:r>
              <a:rPr lang="en-US" dirty="0"/>
              <a:t>Deviation</a:t>
            </a:r>
            <a:r>
              <a:rPr lang="en-US" baseline="0" dirty="0"/>
              <a:t> Settlement mechanism</a:t>
            </a:r>
          </a:p>
        </p:txBody>
      </p:sp>
      <p:sp>
        <p:nvSpPr>
          <p:cNvPr id="603" name="Google Shape;603;p17:notes"/>
          <p:cNvSpPr>
            <a:spLocks noGrp="1" noRot="1" noChangeAspect="1"/>
          </p:cNvSpPr>
          <p:nvPr>
            <p:ph type="sldImg" idx="2"/>
          </p:nvPr>
        </p:nvSpPr>
        <p:spPr>
          <a:xfrm>
            <a:off x="406400" y="685800"/>
            <a:ext cx="6045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7/1/2020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7198"/>
          <a:stretch/>
        </p:blipFill>
        <p:spPr>
          <a:xfrm>
            <a:off x="1137922" y="171055"/>
            <a:ext cx="7844517" cy="4859732"/>
          </a:xfrm>
          <a:prstGeom prst="rect">
            <a:avLst/>
          </a:prstGeom>
        </p:spPr>
      </p:pic>
      <p:pic>
        <p:nvPicPr>
          <p:cNvPr id="16" name="Picture 15"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23893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solidFill>
                  <a:srgbClr val="FFFFFF"/>
                </a:solidFill>
              </a:rPr>
              <a:pPr/>
              <a:t>7/1/2020</a:t>
            </a:fld>
            <a:endParaRPr lang="en-US">
              <a:solidFill>
                <a:srgbClr val="FFFFFF"/>
              </a:solidFill>
            </a:endParaRP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04404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dirty="0"/>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954246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pPr/>
              <a:t>7/1/2020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823086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pPr/>
              <a:t>7/1/2020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70590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7/1/2020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87553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24760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solidFill>
                  <a:srgbClr val="FFFFFF"/>
                </a:solidFill>
              </a:rPr>
              <a:pPr/>
              <a:t>7/1/2020</a:t>
            </a:fld>
            <a:endParaRPr lang="en-US">
              <a:solidFill>
                <a:srgbClr val="FFFFFF"/>
              </a:solidFill>
            </a:endParaRP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824003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7/1/2020</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242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080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pPr/>
              <a:t>7/1/2020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068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cxnSp>
        <p:nvCxnSpPr>
          <p:cNvPr id="17" name="Straight Connector 16"/>
          <p:cNvCxnSpPr/>
          <p:nvPr userDrawn="1"/>
        </p:nvCxnSpPr>
        <p:spPr>
          <a:xfrm>
            <a:off x="718185"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265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CFCDC9"/>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dirty="0"/>
              <a:t>CLICK TO EDIT MASTER TITLE STYLE</a:t>
            </a:r>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149352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pPr/>
              <a:t>7/1/2020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397028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pPr/>
              <a:t>7/1/2020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1883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CFCDC9"/>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7/1/2020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4974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12507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solidFill>
                  <a:srgbClr val="FFFFFF"/>
                </a:solidFill>
              </a:rPr>
              <a:pPr/>
              <a:t>7/1/2020</a:t>
            </a:fld>
            <a:endParaRPr lang="en-US">
              <a:solidFill>
                <a:srgbClr val="FFFFFF"/>
              </a:solidFill>
            </a:endParaRP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38315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dirty="0"/>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87620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pPr/>
              <a:t>7/1/2020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59568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pPr/>
              <a:t>7/1/2020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71881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7/1/2020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5306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pPr/>
              <a:t>7/1/2020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7239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200472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solidFill>
                  <a:srgbClr val="FFFFFF"/>
                </a:solidFill>
              </a:rPr>
              <a:pPr/>
              <a:t>7/1/2020</a:t>
            </a:fld>
            <a:endParaRPr lang="en-US">
              <a:solidFill>
                <a:srgbClr val="FFFFFF"/>
              </a:solidFill>
            </a:endParaRP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5208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0342"/>
            <a:ext cx="7772400" cy="461665"/>
          </a:xfrm>
        </p:spPr>
        <p:txBody>
          <a:bodyPr/>
          <a:lstStyle/>
          <a:p>
            <a:r>
              <a:rPr lang="en-US"/>
              <a:t>Click to edit Master title style</a:t>
            </a:r>
          </a:p>
        </p:txBody>
      </p:sp>
      <p:sp>
        <p:nvSpPr>
          <p:cNvPr id="3" name="Subtitle 2"/>
          <p:cNvSpPr>
            <a:spLocks noGrp="1"/>
          </p:cNvSpPr>
          <p:nvPr>
            <p:ph type="subTitle" idx="1"/>
          </p:nvPr>
        </p:nvSpPr>
        <p:spPr>
          <a:xfrm>
            <a:off x="1371600" y="2938039"/>
            <a:ext cx="6400800" cy="13249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8CE27-224F-4028-B059-595125E2A6CF}"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2B1E8-09B3-4C5B-AFC7-A7A8631772D5}" type="slidenum">
              <a:rPr lang="en-US" smtClean="0"/>
              <a:t>‹#›</a:t>
            </a:fld>
            <a:endParaRPr lang="en-US"/>
          </a:p>
        </p:txBody>
      </p:sp>
    </p:spTree>
    <p:extLst>
      <p:ext uri="{BB962C8B-B14F-4D97-AF65-F5344CB8AC3E}">
        <p14:creationId xmlns:p14="http://schemas.microsoft.com/office/powerpoint/2010/main" val="3782557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Cover - Full Photo" userDrawn="1">
  <p:cSld name="2_Cover - Full Photo">
    <p:bg>
      <p:bgPr>
        <a:solidFill>
          <a:schemeClr val="dk1"/>
        </a:solidFill>
        <a:effectLst/>
      </p:bgPr>
    </p:bg>
    <p:spTree>
      <p:nvGrpSpPr>
        <p:cNvPr id="1" name="Shape 16"/>
        <p:cNvGrpSpPr/>
        <p:nvPr/>
      </p:nvGrpSpPr>
      <p:grpSpPr>
        <a:xfrm>
          <a:off x="0" y="0"/>
          <a:ext cx="0" cy="0"/>
          <a:chOff x="0" y="0"/>
          <a:chExt cx="0" cy="0"/>
        </a:xfrm>
      </p:grpSpPr>
      <p:pic>
        <p:nvPicPr>
          <p:cNvPr id="1028" name="Picture 4" descr="Solar energy in India">
            <a:extLst>
              <a:ext uri="{FF2B5EF4-FFF2-40B4-BE49-F238E27FC236}">
                <a16:creationId xmlns:a16="http://schemas.microsoft.com/office/drawing/2014/main" id="{EE5F071A-A2E1-4277-9BDF-DA4E2C03CD1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1887"/>
          <a:stretch/>
        </p:blipFill>
        <p:spPr bwMode="auto">
          <a:xfrm>
            <a:off x="152400" y="164819"/>
            <a:ext cx="8721777" cy="4801805"/>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17;p14"/>
          <p:cNvSpPr txBox="1">
            <a:spLocks noGrp="1"/>
          </p:cNvSpPr>
          <p:nvPr>
            <p:ph type="dt" idx="10"/>
          </p:nvPr>
        </p:nvSpPr>
        <p:spPr>
          <a:xfrm>
            <a:off x="152400" y="4845385"/>
            <a:ext cx="2133600" cy="1848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8" name="Google Shape;18;p14"/>
          <p:cNvSpPr txBox="1">
            <a:spLocks noGrp="1"/>
          </p:cNvSpPr>
          <p:nvPr>
            <p:ph type="ftr" idx="11"/>
          </p:nvPr>
        </p:nvSpPr>
        <p:spPr>
          <a:xfrm>
            <a:off x="3124200" y="4845385"/>
            <a:ext cx="2895600" cy="184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9" name="Google Shape;19;p14"/>
          <p:cNvSpPr txBox="1">
            <a:spLocks noGrp="1"/>
          </p:cNvSpPr>
          <p:nvPr>
            <p:ph type="sldNum" idx="12"/>
          </p:nvPr>
        </p:nvSpPr>
        <p:spPr>
          <a:xfrm>
            <a:off x="6858000" y="4845385"/>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cxnSp>
        <p:nvCxnSpPr>
          <p:cNvPr id="22" name="Google Shape;22;p14"/>
          <p:cNvCxnSpPr/>
          <p:nvPr/>
        </p:nvCxnSpPr>
        <p:spPr>
          <a:xfrm>
            <a:off x="746760" y="3615092"/>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3" name="Google Shape;23;p14"/>
          <p:cNvSpPr txBox="1">
            <a:spLocks noGrp="1"/>
          </p:cNvSpPr>
          <p:nvPr>
            <p:ph type="body" idx="2"/>
          </p:nvPr>
        </p:nvSpPr>
        <p:spPr>
          <a:xfrm rot="-5400000">
            <a:off x="7862384"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lt1"/>
              </a:buClr>
              <a:buSzPts val="600"/>
              <a:buFont typeface="Arial"/>
              <a:buNone/>
              <a:defRPr sz="600" b="0" i="0" u="none" strike="noStrike" cap="none">
                <a:solidFill>
                  <a:schemeClr val="lt1"/>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25" name="Google Shape;25;p14" descr="USAID_Logo_White_v02.png"/>
          <p:cNvPicPr preferRelativeResize="0"/>
          <p:nvPr/>
        </p:nvPicPr>
        <p:blipFill rotWithShape="1">
          <a:blip r:embed="rId3">
            <a:alphaModFix/>
          </a:blip>
          <a:srcRect/>
          <a:stretch/>
        </p:blipFill>
        <p:spPr>
          <a:xfrm>
            <a:off x="438873" y="412303"/>
            <a:ext cx="1847125" cy="553350"/>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240780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CFCDC9"/>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dirty="0"/>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3969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pPr/>
              <a:t>7/1/2020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76505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pPr/>
              <a:t>7/1/2020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54035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pPr/>
              <a:t>7/1/2020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901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CFCDC9"/>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7/1/2020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17532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19031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7/1/2020</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userDrawn="1"/>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Gill Sans MT"/>
            </a:endParaRPr>
          </a:p>
        </p:txBody>
      </p:sp>
    </p:spTree>
    <p:extLst>
      <p:ext uri="{BB962C8B-B14F-4D97-AF65-F5344CB8AC3E}">
        <p14:creationId xmlns:p14="http://schemas.microsoft.com/office/powerpoint/2010/main" val="368715140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6" r:id="rId32"/>
    <p:sldLayoutId id="2147483800"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
          <p:cNvSpPr txBox="1">
            <a:spLocks noGrp="1"/>
          </p:cNvSpPr>
          <p:nvPr>
            <p:ph type="sldNum" idx="12"/>
          </p:nvPr>
        </p:nvSpPr>
        <p:spPr>
          <a:xfrm>
            <a:off x="6858000" y="4845385"/>
            <a:ext cx="2133600" cy="184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a:t>1</a:t>
            </a:fld>
            <a:endParaRPr/>
          </a:p>
        </p:txBody>
      </p:sp>
      <p:sp>
        <p:nvSpPr>
          <p:cNvPr id="551" name="Google Shape;551;p1"/>
          <p:cNvSpPr txBox="1"/>
          <p:nvPr/>
        </p:nvSpPr>
        <p:spPr>
          <a:xfrm>
            <a:off x="438873" y="1177711"/>
            <a:ext cx="8193683" cy="3095228"/>
          </a:xfrm>
          <a:prstGeom prst="rect">
            <a:avLst/>
          </a:prstGeom>
          <a:noFill/>
          <a:ln>
            <a:noFill/>
          </a:ln>
        </p:spPr>
        <p:txBody>
          <a:bodyPr spcFirstLastPara="1" wrap="square" lIns="91425" tIns="91425" rIns="91425" bIns="91425" anchor="t" anchorCtr="0">
            <a:noAutofit/>
          </a:bodyPr>
          <a:lstStyle/>
          <a:p>
            <a:pPr lvl="0">
              <a:buClr>
                <a:srgbClr val="000000"/>
              </a:buClr>
              <a:buSzPts val="2400"/>
            </a:pPr>
            <a:r>
              <a:rPr lang="en-US" sz="3000" b="1" i="1" dirty="0">
                <a:solidFill>
                  <a:schemeClr val="lt1"/>
                </a:solidFill>
                <a:latin typeface="Arial"/>
                <a:cs typeface="Arial"/>
              </a:rPr>
              <a:t>Asia EDGE Regional </a:t>
            </a:r>
          </a:p>
          <a:p>
            <a:pPr lvl="0">
              <a:buClr>
                <a:srgbClr val="000000"/>
              </a:buClr>
              <a:buSzPts val="2400"/>
            </a:pPr>
            <a:r>
              <a:rPr lang="en-US" sz="3000" b="1" i="1" dirty="0">
                <a:solidFill>
                  <a:schemeClr val="lt1"/>
                </a:solidFill>
                <a:latin typeface="Arial"/>
                <a:cs typeface="Arial"/>
              </a:rPr>
              <a:t>Competitive Procurement Dialogue</a:t>
            </a:r>
            <a:endParaRPr sz="3000" b="1" i="1" dirty="0">
              <a:solidFill>
                <a:schemeClr val="lt1"/>
              </a:solidFill>
              <a:latin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lang="en-US" sz="2400" b="1" i="1" u="none" strike="noStrike" cap="none" dirty="0">
              <a:solidFill>
                <a:schemeClr val="lt1"/>
              </a:solidFill>
              <a:latin typeface="Arial"/>
              <a:ea typeface="Arial"/>
              <a:cs typeface="Arial"/>
              <a:sym typeface="Arial"/>
            </a:endParaRPr>
          </a:p>
          <a:p>
            <a:pPr lvl="0">
              <a:buClr>
                <a:srgbClr val="000000"/>
              </a:buClr>
              <a:buSzPts val="2400"/>
            </a:pPr>
            <a:r>
              <a:rPr lang="en-US" sz="2400" b="1" dirty="0">
                <a:solidFill>
                  <a:schemeClr val="lt1"/>
                </a:solidFill>
                <a:latin typeface="Arial"/>
                <a:cs typeface="Arial"/>
              </a:rPr>
              <a:t>Evolution of Procurement in India’s Auctions- Solar</a:t>
            </a:r>
          </a:p>
          <a:p>
            <a:pPr lvl="0">
              <a:buClr>
                <a:srgbClr val="000000"/>
              </a:buClr>
              <a:buSzPts val="2400"/>
            </a:pPr>
            <a:r>
              <a:rPr lang="en-US" sz="2400" b="1" i="1" dirty="0">
                <a:solidFill>
                  <a:schemeClr val="lt1"/>
                </a:solidFill>
                <a:latin typeface="Arial"/>
                <a:cs typeface="Arial"/>
              </a:rPr>
              <a:t> </a:t>
            </a:r>
            <a:endParaRPr sz="2400" b="1" i="1" dirty="0">
              <a:solidFill>
                <a:schemeClr val="lt1"/>
              </a:solidFill>
              <a:latin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i="1" dirty="0">
                <a:solidFill>
                  <a:schemeClr val="lt1"/>
                </a:solidFill>
                <a:latin typeface="Arial"/>
                <a:ea typeface="Arial"/>
                <a:cs typeface="Arial"/>
                <a:sym typeface="Arial"/>
              </a:rPr>
              <a:t>Bangkok</a:t>
            </a:r>
            <a:r>
              <a:rPr lang="en-US" sz="1800" b="0" i="1" u="none" strike="noStrike" cap="none" dirty="0">
                <a:solidFill>
                  <a:schemeClr val="lt1"/>
                </a:solidFill>
                <a:latin typeface="Arial"/>
                <a:ea typeface="Arial"/>
                <a:cs typeface="Arial"/>
                <a:sym typeface="Arial"/>
              </a:rPr>
              <a:t>, November 18-20, 2019</a:t>
            </a:r>
          </a:p>
          <a:p>
            <a:pPr marL="0" marR="0" lvl="0" indent="0" algn="l" rtl="0">
              <a:lnSpc>
                <a:spcPct val="100000"/>
              </a:lnSpc>
              <a:spcBef>
                <a:spcPts val="0"/>
              </a:spcBef>
              <a:spcAft>
                <a:spcPts val="0"/>
              </a:spcAft>
              <a:buClr>
                <a:srgbClr val="000000"/>
              </a:buClr>
              <a:buSzPts val="1800"/>
              <a:buFont typeface="Arial"/>
              <a:buNone/>
            </a:pPr>
            <a:endParaRPr lang="en-US" i="1"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b="1" i="1" u="none" strike="noStrike" cap="none" dirty="0">
                <a:solidFill>
                  <a:schemeClr val="lt1"/>
                </a:solidFill>
                <a:latin typeface="Arial"/>
                <a:ea typeface="Arial"/>
                <a:cs typeface="Arial"/>
                <a:sym typeface="Arial"/>
              </a:rPr>
              <a:t>Anurag Mishra, Energy Team Leader, USAID/India</a:t>
            </a:r>
            <a:endParaRPr b="1" i="0" u="none" strike="noStrike" cap="none" dirty="0">
              <a:solidFill>
                <a:schemeClr val="lt1"/>
              </a:solidFill>
              <a:latin typeface="Arial"/>
              <a:ea typeface="Arial"/>
              <a:cs typeface="Arial"/>
              <a:sym typeface="Arial"/>
            </a:endParaRPr>
          </a:p>
        </p:txBody>
      </p:sp>
      <p:pic>
        <p:nvPicPr>
          <p:cNvPr id="552" name="Google Shape;552;p1" descr="USAID logo"/>
          <p:cNvPicPr preferRelativeResize="0"/>
          <p:nvPr/>
        </p:nvPicPr>
        <p:blipFill rotWithShape="1">
          <a:blip r:embed="rId3">
            <a:alphaModFix/>
          </a:blip>
          <a:srcRect/>
          <a:stretch/>
        </p:blipFill>
        <p:spPr>
          <a:xfrm>
            <a:off x="438873" y="412303"/>
            <a:ext cx="1847125" cy="553350"/>
          </a:xfrm>
          <a:prstGeom prst="rect">
            <a:avLst/>
          </a:prstGeom>
          <a:noFill/>
          <a:ln>
            <a:noFill/>
          </a:ln>
          <a:effectLst>
            <a:outerShdw blurRad="254000" algn="tl" rotWithShape="0">
              <a:srgbClr val="000000">
                <a:alpha val="2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0BDBB9C-52CB-422F-951D-F14BEBFCCF98}"/>
              </a:ext>
            </a:extLst>
          </p:cNvPr>
          <p:cNvSpPr>
            <a:spLocks noGrp="1"/>
          </p:cNvSpPr>
          <p:nvPr>
            <p:ph type="dt" sz="half" idx="10"/>
          </p:nvPr>
        </p:nvSpPr>
        <p:spPr/>
        <p:txBody>
          <a:bodyPr/>
          <a:lstStyle/>
          <a:p>
            <a:fld id="{606EA172-012A-4E2D-9318-621308F6287F}" type="datetime1">
              <a:rPr lang="en-US" smtClean="0"/>
              <a:t>7/1/2020</a:t>
            </a:fld>
            <a:endParaRPr lang="en-US"/>
          </a:p>
        </p:txBody>
      </p:sp>
      <p:sp>
        <p:nvSpPr>
          <p:cNvPr id="6" name="Slide Number Placeholder 5">
            <a:extLst>
              <a:ext uri="{FF2B5EF4-FFF2-40B4-BE49-F238E27FC236}">
                <a16:creationId xmlns:a16="http://schemas.microsoft.com/office/drawing/2014/main" id="{D5A33D8A-6AD7-4B96-84C8-DCA22185ADE3}"/>
              </a:ext>
            </a:extLst>
          </p:cNvPr>
          <p:cNvSpPr>
            <a:spLocks noGrp="1"/>
          </p:cNvSpPr>
          <p:nvPr>
            <p:ph type="sldNum" sz="quarter" idx="12"/>
          </p:nvPr>
        </p:nvSpPr>
        <p:spPr/>
        <p:txBody>
          <a:bodyPr/>
          <a:lstStyle/>
          <a:p>
            <a:fld id="{6952B1E8-09B3-4C5B-AFC7-A7A8631772D5}" type="slidenum">
              <a:rPr lang="en-US" smtClean="0"/>
              <a:t>10</a:t>
            </a:fld>
            <a:endParaRPr lang="en-US"/>
          </a:p>
        </p:txBody>
      </p:sp>
      <p:sp>
        <p:nvSpPr>
          <p:cNvPr id="7" name="Content Placeholder 2">
            <a:extLst>
              <a:ext uri="{FF2B5EF4-FFF2-40B4-BE49-F238E27FC236}">
                <a16:creationId xmlns:a16="http://schemas.microsoft.com/office/drawing/2014/main" id="{972D8381-F836-4C94-8574-A47C1D3F1449}"/>
              </a:ext>
            </a:extLst>
          </p:cNvPr>
          <p:cNvSpPr txBox="1">
            <a:spLocks/>
          </p:cNvSpPr>
          <p:nvPr/>
        </p:nvSpPr>
        <p:spPr>
          <a:xfrm>
            <a:off x="499533" y="1078276"/>
            <a:ext cx="7241279" cy="3817172"/>
          </a:xfrm>
          <a:prstGeom prst="rect">
            <a:avLst/>
          </a:prstGeom>
        </p:spPr>
        <p:txBody>
          <a:bodyPr>
            <a:normAutofit lnSpcReduction="10000"/>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solidFill>
                  <a:schemeClr val="tx1"/>
                </a:solidFill>
                <a:ea typeface="+mj-ea"/>
              </a:rPr>
              <a:t>Lack of participation of local commercial  banks</a:t>
            </a:r>
          </a:p>
          <a:p>
            <a:r>
              <a:rPr lang="en-US" sz="2000" b="1" dirty="0">
                <a:solidFill>
                  <a:schemeClr val="tx1"/>
                </a:solidFill>
                <a:ea typeface="+mj-ea"/>
              </a:rPr>
              <a:t>Delays in land acquisition</a:t>
            </a:r>
          </a:p>
          <a:p>
            <a:r>
              <a:rPr lang="en-US" sz="2000" b="1" dirty="0">
                <a:solidFill>
                  <a:schemeClr val="tx1"/>
                </a:solidFill>
              </a:rPr>
              <a:t>Limited field-level data availability on solar irradiation</a:t>
            </a:r>
          </a:p>
          <a:p>
            <a:r>
              <a:rPr lang="en-US" sz="2000" b="1" dirty="0">
                <a:solidFill>
                  <a:schemeClr val="tx1"/>
                </a:solidFill>
                <a:ea typeface="+mj-ea"/>
              </a:rPr>
              <a:t>Lack of power evacuation infrastructure</a:t>
            </a:r>
          </a:p>
          <a:p>
            <a:r>
              <a:rPr lang="en-US" sz="2000" b="1" dirty="0">
                <a:solidFill>
                  <a:schemeClr val="tx1"/>
                </a:solidFill>
                <a:ea typeface="+mj-ea"/>
              </a:rPr>
              <a:t>Need for local content</a:t>
            </a:r>
          </a:p>
          <a:p>
            <a:r>
              <a:rPr lang="en-US" sz="2000" b="1" dirty="0">
                <a:solidFill>
                  <a:schemeClr val="tx1"/>
                </a:solidFill>
                <a:ea typeface="+mj-ea"/>
              </a:rPr>
              <a:t>Multiple auctions at the same time with different conditions </a:t>
            </a:r>
          </a:p>
          <a:p>
            <a:r>
              <a:rPr lang="en-US" sz="2000" b="1" dirty="0">
                <a:solidFill>
                  <a:schemeClr val="tx1"/>
                </a:solidFill>
                <a:ea typeface="+mj-ea"/>
              </a:rPr>
              <a:t>Confusion over price discovery</a:t>
            </a:r>
          </a:p>
          <a:p>
            <a:r>
              <a:rPr lang="en-US" sz="2000" b="1" dirty="0">
                <a:solidFill>
                  <a:schemeClr val="tx1"/>
                </a:solidFill>
                <a:ea typeface="+mj-ea"/>
              </a:rPr>
              <a:t>L1 contract pricing (state level)</a:t>
            </a:r>
          </a:p>
          <a:p>
            <a:r>
              <a:rPr lang="en-US" sz="2000" b="1" dirty="0">
                <a:solidFill>
                  <a:schemeClr val="tx1"/>
                </a:solidFill>
              </a:rPr>
              <a:t>High currency risk and inflation risk</a:t>
            </a:r>
            <a:endParaRPr lang="en-US" sz="2000" b="1" dirty="0">
              <a:solidFill>
                <a:schemeClr val="tx1"/>
              </a:solidFill>
              <a:ea typeface="+mj-ea"/>
            </a:endParaRPr>
          </a:p>
        </p:txBody>
      </p:sp>
      <p:sp>
        <p:nvSpPr>
          <p:cNvPr id="8" name="TextBox 7">
            <a:extLst>
              <a:ext uri="{FF2B5EF4-FFF2-40B4-BE49-F238E27FC236}">
                <a16:creationId xmlns:a16="http://schemas.microsoft.com/office/drawing/2014/main" id="{3EB08924-11D4-45BD-B5DF-592B8B8188A9}"/>
              </a:ext>
            </a:extLst>
          </p:cNvPr>
          <p:cNvSpPr txBox="1"/>
          <p:nvPr/>
        </p:nvSpPr>
        <p:spPr>
          <a:xfrm>
            <a:off x="152399" y="182927"/>
            <a:ext cx="7882467" cy="523220"/>
          </a:xfrm>
          <a:prstGeom prst="rect">
            <a:avLst/>
          </a:prstGeom>
          <a:solidFill>
            <a:srgbClr val="262626">
              <a:alpha val="80000"/>
            </a:srgbClr>
          </a:solidFill>
        </p:spPr>
        <p:txBody>
          <a:bodyPr wrap="square" rtlCol="0">
            <a:spAutoFit/>
          </a:bodyPr>
          <a:lstStyle/>
          <a:p>
            <a:pPr algn="r"/>
            <a:r>
              <a:rPr lang="en-US" sz="2800" b="1" dirty="0">
                <a:solidFill>
                  <a:prstClr val="white">
                    <a:lumMod val="95000"/>
                  </a:prstClr>
                </a:solidFill>
              </a:rPr>
              <a:t>Challenges faced by India</a:t>
            </a:r>
          </a:p>
        </p:txBody>
      </p:sp>
    </p:spTree>
    <p:extLst>
      <p:ext uri="{BB962C8B-B14F-4D97-AF65-F5344CB8AC3E}">
        <p14:creationId xmlns:p14="http://schemas.microsoft.com/office/powerpoint/2010/main" val="362709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45250" y="863495"/>
            <a:ext cx="2491735" cy="3845578"/>
          </a:xfrm>
          <a:prstGeom prst="rect">
            <a:avLst/>
          </a:prstGeom>
        </p:spPr>
      </p:pic>
      <p:sp>
        <p:nvSpPr>
          <p:cNvPr id="8" name="Title 4">
            <a:extLst>
              <a:ext uri="{FF2B5EF4-FFF2-40B4-BE49-F238E27FC236}">
                <a16:creationId xmlns:a16="http://schemas.microsoft.com/office/drawing/2014/main" id="{DBDCFD03-A170-4154-942B-4A2EBB1BF115}"/>
              </a:ext>
            </a:extLst>
          </p:cNvPr>
          <p:cNvSpPr txBox="1">
            <a:spLocks/>
          </p:cNvSpPr>
          <p:nvPr/>
        </p:nvSpPr>
        <p:spPr>
          <a:xfrm>
            <a:off x="277630" y="1463036"/>
            <a:ext cx="6021570" cy="3015826"/>
          </a:xfrm>
          <a:prstGeom prst="rect">
            <a:avLst/>
          </a:prstGeom>
          <a:solidFill>
            <a:schemeClr val="bg1">
              <a:alpha val="72000"/>
            </a:schemeClr>
          </a:solidFill>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342900" indent="-342900">
              <a:lnSpc>
                <a:spcPct val="120000"/>
              </a:lnSpc>
              <a:buFont typeface="Arial" panose="020B0604020202020204" pitchFamily="34" charset="0"/>
              <a:buChar char="•"/>
            </a:pPr>
            <a:r>
              <a:rPr lang="en-US" sz="2000" b="1" dirty="0">
                <a:solidFill>
                  <a:schemeClr val="tx1"/>
                </a:solidFill>
              </a:rPr>
              <a:t>For new markets start with small capacities </a:t>
            </a:r>
          </a:p>
          <a:p>
            <a:pPr marL="342900" indent="-342900">
              <a:lnSpc>
                <a:spcPct val="120000"/>
              </a:lnSpc>
              <a:buFont typeface="Arial" panose="020B0604020202020204" pitchFamily="34" charset="0"/>
              <a:buChar char="•"/>
            </a:pPr>
            <a:r>
              <a:rPr lang="en-US" sz="2000" b="1" dirty="0">
                <a:solidFill>
                  <a:schemeClr val="tx1"/>
                </a:solidFill>
              </a:rPr>
              <a:t>Involve new players with balanced risk mitigation mechanisms</a:t>
            </a:r>
          </a:p>
          <a:p>
            <a:pPr marL="342900" indent="-342900">
              <a:lnSpc>
                <a:spcPct val="120000"/>
              </a:lnSpc>
              <a:buFont typeface="Arial" panose="020B0604020202020204" pitchFamily="34" charset="0"/>
              <a:buChar char="•"/>
            </a:pPr>
            <a:r>
              <a:rPr lang="en-US" sz="2000" b="1" dirty="0">
                <a:solidFill>
                  <a:schemeClr val="tx1"/>
                </a:solidFill>
              </a:rPr>
              <a:t>Keep objectives clear- RE capacity, Local Industry/Jobs, etc.</a:t>
            </a:r>
          </a:p>
          <a:p>
            <a:pPr marL="342900" indent="-342900">
              <a:lnSpc>
                <a:spcPct val="120000"/>
              </a:lnSpc>
              <a:buFont typeface="Arial" panose="020B0604020202020204" pitchFamily="34" charset="0"/>
              <a:buChar char="•"/>
            </a:pPr>
            <a:r>
              <a:rPr lang="en-US" sz="2000" b="1" dirty="0">
                <a:solidFill>
                  <a:schemeClr val="tx1"/>
                </a:solidFill>
              </a:rPr>
              <a:t>Transparent process boosts competition </a:t>
            </a:r>
          </a:p>
          <a:p>
            <a:pPr marL="342900" indent="-342900">
              <a:lnSpc>
                <a:spcPct val="120000"/>
              </a:lnSpc>
              <a:buFont typeface="Arial" panose="020B0604020202020204" pitchFamily="34" charset="0"/>
              <a:buChar char="•"/>
            </a:pPr>
            <a:r>
              <a:rPr lang="en-US" sz="2000" b="1" dirty="0">
                <a:solidFill>
                  <a:schemeClr val="tx1"/>
                </a:solidFill>
              </a:rPr>
              <a:t>Learn and adapt quickly</a:t>
            </a:r>
          </a:p>
          <a:p>
            <a:pPr marL="342900" indent="-342900">
              <a:lnSpc>
                <a:spcPct val="120000"/>
              </a:lnSpc>
              <a:buFont typeface="Arial" panose="020B0604020202020204" pitchFamily="34" charset="0"/>
              <a:buChar char="•"/>
            </a:pPr>
            <a:endParaRPr lang="en-US" sz="2000" b="1" dirty="0">
              <a:solidFill>
                <a:schemeClr val="tx1"/>
              </a:solidFill>
            </a:endParaRPr>
          </a:p>
        </p:txBody>
      </p:sp>
      <p:sp>
        <p:nvSpPr>
          <p:cNvPr id="9" name="TextBox 8">
            <a:extLst>
              <a:ext uri="{FF2B5EF4-FFF2-40B4-BE49-F238E27FC236}">
                <a16:creationId xmlns:a16="http://schemas.microsoft.com/office/drawing/2014/main" id="{93E1AACC-4568-4B72-8C2F-E82A674F3C76}"/>
              </a:ext>
            </a:extLst>
          </p:cNvPr>
          <p:cNvSpPr txBox="1"/>
          <p:nvPr/>
        </p:nvSpPr>
        <p:spPr>
          <a:xfrm>
            <a:off x="209896" y="278719"/>
            <a:ext cx="6522720" cy="584776"/>
          </a:xfrm>
          <a:prstGeom prst="rect">
            <a:avLst/>
          </a:prstGeom>
          <a:solidFill>
            <a:srgbClr val="262626">
              <a:alpha val="80000"/>
            </a:srgbClr>
          </a:solidFill>
        </p:spPr>
        <p:txBody>
          <a:bodyPr wrap="square" rtlCol="0">
            <a:spAutoFit/>
          </a:bodyPr>
          <a:lstStyle/>
          <a:p>
            <a:pPr algn="r"/>
            <a:r>
              <a:rPr lang="en-US" sz="3200" b="1" dirty="0">
                <a:solidFill>
                  <a:prstClr val="white">
                    <a:lumMod val="95000"/>
                  </a:prstClr>
                </a:solidFill>
              </a:rPr>
              <a:t>Key Learning </a:t>
            </a:r>
          </a:p>
        </p:txBody>
      </p:sp>
    </p:spTree>
    <p:extLst>
      <p:ext uri="{BB962C8B-B14F-4D97-AF65-F5344CB8AC3E}">
        <p14:creationId xmlns:p14="http://schemas.microsoft.com/office/powerpoint/2010/main" val="282860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45250" y="863495"/>
            <a:ext cx="2491735" cy="3845578"/>
          </a:xfrm>
          <a:prstGeom prst="rect">
            <a:avLst/>
          </a:prstGeom>
        </p:spPr>
      </p:pic>
      <p:sp>
        <p:nvSpPr>
          <p:cNvPr id="8" name="Title 4">
            <a:extLst>
              <a:ext uri="{FF2B5EF4-FFF2-40B4-BE49-F238E27FC236}">
                <a16:creationId xmlns:a16="http://schemas.microsoft.com/office/drawing/2014/main" id="{DBDCFD03-A170-4154-942B-4A2EBB1BF115}"/>
              </a:ext>
            </a:extLst>
          </p:cNvPr>
          <p:cNvSpPr txBox="1">
            <a:spLocks/>
          </p:cNvSpPr>
          <p:nvPr/>
        </p:nvSpPr>
        <p:spPr>
          <a:xfrm>
            <a:off x="209896" y="1323916"/>
            <a:ext cx="6007812" cy="3385157"/>
          </a:xfrm>
          <a:prstGeom prst="rect">
            <a:avLst/>
          </a:prstGeom>
          <a:solidFill>
            <a:schemeClr val="bg1">
              <a:alpha val="72000"/>
            </a:schemeClr>
          </a:solidFill>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342900" indent="-342900">
              <a:lnSpc>
                <a:spcPct val="120000"/>
              </a:lnSpc>
              <a:buFont typeface="Arial" panose="020B0604020202020204" pitchFamily="34" charset="0"/>
              <a:buChar char="•"/>
            </a:pPr>
            <a:r>
              <a:rPr lang="en-US" sz="2000" b="1" dirty="0">
                <a:solidFill>
                  <a:schemeClr val="tx1"/>
                </a:solidFill>
              </a:rPr>
              <a:t>Manage the risk of bidder speculation</a:t>
            </a:r>
          </a:p>
          <a:p>
            <a:pPr marL="342900" indent="-342900">
              <a:lnSpc>
                <a:spcPct val="120000"/>
              </a:lnSpc>
              <a:buFont typeface="Arial" panose="020B0604020202020204" pitchFamily="34" charset="0"/>
              <a:buChar char="•"/>
            </a:pPr>
            <a:r>
              <a:rPr lang="en-US" sz="2000" b="1" dirty="0">
                <a:solidFill>
                  <a:schemeClr val="tx1"/>
                </a:solidFill>
              </a:rPr>
              <a:t>Involve project developers in early stage</a:t>
            </a:r>
          </a:p>
          <a:p>
            <a:pPr marL="342900" indent="-342900">
              <a:lnSpc>
                <a:spcPct val="120000"/>
              </a:lnSpc>
              <a:buFont typeface="Arial" panose="020B0604020202020204" pitchFamily="34" charset="0"/>
              <a:buChar char="•"/>
            </a:pPr>
            <a:r>
              <a:rPr lang="en-US" sz="2000" b="1" dirty="0">
                <a:solidFill>
                  <a:schemeClr val="tx1"/>
                </a:solidFill>
              </a:rPr>
              <a:t>Clearly understand the factors impacting the price</a:t>
            </a:r>
          </a:p>
          <a:p>
            <a:pPr marL="342900" indent="-342900">
              <a:lnSpc>
                <a:spcPct val="120000"/>
              </a:lnSpc>
              <a:buFont typeface="Arial" panose="020B0604020202020204" pitchFamily="34" charset="0"/>
              <a:buChar char="•"/>
            </a:pPr>
            <a:r>
              <a:rPr lang="en-US" sz="2000" b="1" dirty="0">
                <a:solidFill>
                  <a:schemeClr val="tx1"/>
                </a:solidFill>
              </a:rPr>
              <a:t>Bankable legal documentation help access low cost financing</a:t>
            </a:r>
          </a:p>
          <a:p>
            <a:pPr marL="342900" indent="-342900">
              <a:lnSpc>
                <a:spcPct val="120000"/>
              </a:lnSpc>
              <a:buFont typeface="Arial" panose="020B0604020202020204" pitchFamily="34" charset="0"/>
              <a:buChar char="•"/>
            </a:pPr>
            <a:r>
              <a:rPr lang="en-US" sz="2000" b="1" dirty="0">
                <a:solidFill>
                  <a:schemeClr val="tx1"/>
                </a:solidFill>
              </a:rPr>
              <a:t>Signal lender’s readiness to finance</a:t>
            </a:r>
          </a:p>
          <a:p>
            <a:pPr>
              <a:lnSpc>
                <a:spcPct val="120000"/>
              </a:lnSpc>
            </a:pPr>
            <a:endParaRPr lang="en-US" sz="2000" b="1" dirty="0">
              <a:solidFill>
                <a:schemeClr val="tx1"/>
              </a:solidFill>
            </a:endParaRPr>
          </a:p>
          <a:p>
            <a:pPr marL="342900" indent="-342900">
              <a:lnSpc>
                <a:spcPct val="120000"/>
              </a:lnSpc>
              <a:buFont typeface="Arial" panose="020B0604020202020204" pitchFamily="34" charset="0"/>
              <a:buChar char="•"/>
            </a:pPr>
            <a:endParaRPr lang="en-US" sz="2000" b="1" dirty="0">
              <a:solidFill>
                <a:schemeClr val="tx1"/>
              </a:solidFill>
            </a:endParaRPr>
          </a:p>
        </p:txBody>
      </p:sp>
      <p:sp>
        <p:nvSpPr>
          <p:cNvPr id="9" name="TextBox 8">
            <a:extLst>
              <a:ext uri="{FF2B5EF4-FFF2-40B4-BE49-F238E27FC236}">
                <a16:creationId xmlns:a16="http://schemas.microsoft.com/office/drawing/2014/main" id="{93E1AACC-4568-4B72-8C2F-E82A674F3C76}"/>
              </a:ext>
            </a:extLst>
          </p:cNvPr>
          <p:cNvSpPr txBox="1"/>
          <p:nvPr/>
        </p:nvSpPr>
        <p:spPr>
          <a:xfrm>
            <a:off x="209896" y="236386"/>
            <a:ext cx="6522720" cy="584776"/>
          </a:xfrm>
          <a:prstGeom prst="rect">
            <a:avLst/>
          </a:prstGeom>
          <a:solidFill>
            <a:srgbClr val="262626">
              <a:alpha val="80000"/>
            </a:srgbClr>
          </a:solidFill>
        </p:spPr>
        <p:txBody>
          <a:bodyPr wrap="square" rtlCol="0">
            <a:spAutoFit/>
          </a:bodyPr>
          <a:lstStyle/>
          <a:p>
            <a:pPr algn="r"/>
            <a:r>
              <a:rPr lang="en-US" sz="3200" b="1" dirty="0">
                <a:solidFill>
                  <a:prstClr val="white">
                    <a:lumMod val="95000"/>
                  </a:prstClr>
                </a:solidFill>
              </a:rPr>
              <a:t>Key Learning </a:t>
            </a:r>
          </a:p>
        </p:txBody>
      </p:sp>
    </p:spTree>
    <p:extLst>
      <p:ext uri="{BB962C8B-B14F-4D97-AF65-F5344CB8AC3E}">
        <p14:creationId xmlns:p14="http://schemas.microsoft.com/office/powerpoint/2010/main" val="426424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7" name="Google Shape;607;p79"/>
          <p:cNvSpPr txBox="1">
            <a:spLocks noGrp="1"/>
          </p:cNvSpPr>
          <p:nvPr>
            <p:ph type="sldNum" idx="12"/>
          </p:nvPr>
        </p:nvSpPr>
        <p:spPr>
          <a:xfrm>
            <a:off x="6858000" y="4845380"/>
            <a:ext cx="2133600" cy="184666"/>
          </a:xfrm>
          <a:prstGeom prst="rect">
            <a:avLst/>
          </a:prstGeom>
          <a:noFill/>
          <a:ln>
            <a:noFill/>
          </a:ln>
        </p:spPr>
        <p:txBody>
          <a:bodyPr spcFirstLastPara="1" vert="horz" wrap="square" lIns="91425" tIns="45700" rIns="91425" bIns="45700" rtlCol="0" anchor="ctr" anchorCtr="0">
            <a:noAutofit/>
          </a:bodyPr>
          <a:lstStyle>
            <a:defPPr>
              <a:defRPr lang="en-US"/>
            </a:defPPr>
            <a:lvl1pPr marL="0" marR="0" lvl="0" indent="0" algn="r" defTabSz="457200" rtl="0" eaLnBrk="1" latinLnBrk="0" hangingPunct="1">
              <a:spcBef>
                <a:spcPts val="0"/>
              </a:spcBef>
              <a:buNone/>
              <a:defRPr sz="600" b="0" i="0" u="none" strike="noStrike" kern="1200" cap="none">
                <a:solidFill>
                  <a:srgbClr val="6C6463"/>
                </a:solidFill>
                <a:latin typeface="Cabin"/>
                <a:ea typeface="Cabin"/>
                <a:cs typeface="Cabin"/>
                <a:sym typeface="Cabin"/>
              </a:defRPr>
            </a:lvl1pPr>
            <a:lvl2pPr marL="0" marR="0" lvl="1" indent="0" algn="r" defTabSz="457200" rtl="0" eaLnBrk="1" latinLnBrk="0" hangingPunct="1">
              <a:spcBef>
                <a:spcPts val="0"/>
              </a:spcBef>
              <a:buNone/>
              <a:defRPr sz="600" b="0" i="0" u="none" strike="noStrike" kern="1200" cap="none">
                <a:solidFill>
                  <a:srgbClr val="6C6463"/>
                </a:solidFill>
                <a:latin typeface="Cabin"/>
                <a:ea typeface="Cabin"/>
                <a:cs typeface="Cabin"/>
                <a:sym typeface="Cabin"/>
              </a:defRPr>
            </a:lvl2pPr>
            <a:lvl3pPr marL="0" marR="0" lvl="2" indent="0" algn="r" defTabSz="457200" rtl="0" eaLnBrk="1" latinLnBrk="0" hangingPunct="1">
              <a:spcBef>
                <a:spcPts val="0"/>
              </a:spcBef>
              <a:buNone/>
              <a:defRPr sz="600" b="0" i="0" u="none" strike="noStrike" kern="1200" cap="none">
                <a:solidFill>
                  <a:srgbClr val="6C6463"/>
                </a:solidFill>
                <a:latin typeface="Cabin"/>
                <a:ea typeface="Cabin"/>
                <a:cs typeface="Cabin"/>
                <a:sym typeface="Cabin"/>
              </a:defRPr>
            </a:lvl3pPr>
            <a:lvl4pPr marL="0" marR="0" lvl="3" indent="0" algn="r" defTabSz="457200" rtl="0" eaLnBrk="1" latinLnBrk="0" hangingPunct="1">
              <a:spcBef>
                <a:spcPts val="0"/>
              </a:spcBef>
              <a:buNone/>
              <a:defRPr sz="600" b="0" i="0" u="none" strike="noStrike" kern="1200" cap="none">
                <a:solidFill>
                  <a:srgbClr val="6C6463"/>
                </a:solidFill>
                <a:latin typeface="Cabin"/>
                <a:ea typeface="Cabin"/>
                <a:cs typeface="Cabin"/>
                <a:sym typeface="Cabin"/>
              </a:defRPr>
            </a:lvl4pPr>
            <a:lvl5pPr marL="0" marR="0" lvl="4" indent="0" algn="r" defTabSz="457200" rtl="0" eaLnBrk="1" latinLnBrk="0" hangingPunct="1">
              <a:spcBef>
                <a:spcPts val="0"/>
              </a:spcBef>
              <a:buNone/>
              <a:defRPr sz="600" b="0" i="0" u="none" strike="noStrike" kern="1200" cap="none">
                <a:solidFill>
                  <a:srgbClr val="6C6463"/>
                </a:solidFill>
                <a:latin typeface="Cabin"/>
                <a:ea typeface="Cabin"/>
                <a:cs typeface="Cabin"/>
                <a:sym typeface="Cabin"/>
              </a:defRPr>
            </a:lvl5pPr>
            <a:lvl6pPr marL="0" marR="0" lvl="5" indent="0" algn="r" defTabSz="457200" rtl="0" eaLnBrk="1" latinLnBrk="0" hangingPunct="1">
              <a:spcBef>
                <a:spcPts val="0"/>
              </a:spcBef>
              <a:buNone/>
              <a:defRPr sz="600" b="0" i="0" u="none" strike="noStrike" kern="1200" cap="none">
                <a:solidFill>
                  <a:srgbClr val="6C6463"/>
                </a:solidFill>
                <a:latin typeface="Cabin"/>
                <a:ea typeface="Cabin"/>
                <a:cs typeface="Cabin"/>
                <a:sym typeface="Cabin"/>
              </a:defRPr>
            </a:lvl6pPr>
            <a:lvl7pPr marL="0" marR="0" lvl="6" indent="0" algn="r" defTabSz="457200" rtl="0" eaLnBrk="1" latinLnBrk="0" hangingPunct="1">
              <a:spcBef>
                <a:spcPts val="0"/>
              </a:spcBef>
              <a:buNone/>
              <a:defRPr sz="600" b="0" i="0" u="none" strike="noStrike" kern="1200" cap="none">
                <a:solidFill>
                  <a:srgbClr val="6C6463"/>
                </a:solidFill>
                <a:latin typeface="Cabin"/>
                <a:ea typeface="Cabin"/>
                <a:cs typeface="Cabin"/>
                <a:sym typeface="Cabin"/>
              </a:defRPr>
            </a:lvl7pPr>
            <a:lvl8pPr marL="0" marR="0" lvl="7" indent="0" algn="r" defTabSz="457200" rtl="0" eaLnBrk="1" latinLnBrk="0" hangingPunct="1">
              <a:spcBef>
                <a:spcPts val="0"/>
              </a:spcBef>
              <a:buNone/>
              <a:defRPr sz="600" b="0" i="0" u="none" strike="noStrike" kern="1200" cap="none">
                <a:solidFill>
                  <a:srgbClr val="6C6463"/>
                </a:solidFill>
                <a:latin typeface="Cabin"/>
                <a:ea typeface="Cabin"/>
                <a:cs typeface="Cabin"/>
                <a:sym typeface="Cabin"/>
              </a:defRPr>
            </a:lvl8pPr>
            <a:lvl9pPr marL="0" marR="0" lvl="8" indent="0" algn="r" defTabSz="457200" rtl="0" eaLnBrk="1" latinLnBrk="0" hangingPunct="1">
              <a:spcBef>
                <a:spcPts val="0"/>
              </a:spcBef>
              <a:buNone/>
              <a:defRPr sz="600" b="0" i="0" u="none" strike="noStrike" kern="1200" cap="none">
                <a:solidFill>
                  <a:srgbClr val="6C6463"/>
                </a:solidFill>
                <a:latin typeface="Cabin"/>
                <a:ea typeface="Cabin"/>
                <a:cs typeface="Cabin"/>
                <a:sym typeface="Cabin"/>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13</a:t>
            </a:fld>
            <a:endParaRPr sz="600" b="0" i="0">
              <a:solidFill>
                <a:srgbClr val="6C6463"/>
              </a:solidFill>
              <a:latin typeface="Cabin"/>
              <a:ea typeface="Cabin"/>
              <a:cs typeface="Cabin"/>
              <a:sym typeface="Cabin"/>
            </a:endParaRPr>
          </a:p>
        </p:txBody>
      </p:sp>
      <p:pic>
        <p:nvPicPr>
          <p:cNvPr id="610" name="Google Shape;610;p7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149850" y="635000"/>
            <a:ext cx="3851910" cy="4354412"/>
          </a:xfrm>
          <a:prstGeom prst="rect">
            <a:avLst/>
          </a:prstGeom>
          <a:noFill/>
          <a:ln>
            <a:noFill/>
          </a:ln>
        </p:spPr>
      </p:pic>
      <p:sp>
        <p:nvSpPr>
          <p:cNvPr id="611" name="Google Shape;611;p79"/>
          <p:cNvSpPr/>
          <p:nvPr/>
        </p:nvSpPr>
        <p:spPr>
          <a:xfrm>
            <a:off x="233580" y="634999"/>
            <a:ext cx="4986120" cy="4354411"/>
          </a:xfrm>
          <a:prstGeom prst="rect">
            <a:avLst/>
          </a:prstGeom>
          <a:noFill/>
          <a:ln>
            <a:noFill/>
          </a:ln>
        </p:spPr>
        <p:txBody>
          <a:bodyPr spcFirstLastPara="1" wrap="square" lIns="91425" tIns="45700" rIns="91425" bIns="45700" anchor="ctr" anchorCtr="0">
            <a:noAutofit/>
          </a:bodyPr>
          <a:lstStyle/>
          <a:p>
            <a:pPr marL="342900" marR="0" lvl="0" indent="-342900" algn="l" rtl="0">
              <a:spcBef>
                <a:spcPts val="0"/>
              </a:spcBef>
              <a:spcAft>
                <a:spcPts val="0"/>
              </a:spcAft>
              <a:buSzPts val="1600"/>
              <a:buFont typeface="Noto Sans Symbols"/>
              <a:buChar char="❑"/>
            </a:pPr>
            <a:r>
              <a:rPr lang="en-US" dirty="0">
                <a:latin typeface="Cabin"/>
                <a:ea typeface="Cabin"/>
                <a:cs typeface="Cabin"/>
                <a:sym typeface="Cabin"/>
              </a:rPr>
              <a:t>Established road map for achieving 175 GW of RE through grid integration studies</a:t>
            </a:r>
          </a:p>
          <a:p>
            <a:pPr marL="342900" marR="0" lvl="0" indent="-342900" algn="l" rtl="0">
              <a:spcBef>
                <a:spcPts val="0"/>
              </a:spcBef>
              <a:spcAft>
                <a:spcPts val="0"/>
              </a:spcAft>
              <a:buSzPts val="1600"/>
              <a:buFont typeface="Noto Sans Symbols"/>
              <a:buChar char="❑"/>
            </a:pPr>
            <a:endParaRPr dirty="0">
              <a:latin typeface="Cabin"/>
              <a:ea typeface="Cabin"/>
              <a:cs typeface="Cabin"/>
              <a:sym typeface="Cabin"/>
            </a:endParaRPr>
          </a:p>
          <a:p>
            <a:pPr marL="342900" marR="0" lvl="0" indent="-342900" algn="l" rtl="0">
              <a:spcBef>
                <a:spcPts val="0"/>
              </a:spcBef>
              <a:spcAft>
                <a:spcPts val="0"/>
              </a:spcAft>
              <a:buSzPts val="1600"/>
              <a:buFont typeface="Noto Sans Symbols"/>
              <a:buChar char="❑"/>
            </a:pPr>
            <a:r>
              <a:rPr lang="en-US" dirty="0">
                <a:latin typeface="Cabin"/>
                <a:ea typeface="Cabin"/>
                <a:cs typeface="Cabin"/>
                <a:sym typeface="Cabin"/>
              </a:rPr>
              <a:t>Undertaking </a:t>
            </a:r>
            <a:r>
              <a:rPr lang="en-US" u="sng" dirty="0">
                <a:latin typeface="Cabin"/>
                <a:ea typeface="Cabin"/>
                <a:cs typeface="Cabin"/>
                <a:sym typeface="Cabin"/>
              </a:rPr>
              <a:t>four grid integration </a:t>
            </a:r>
            <a:r>
              <a:rPr lang="en-US" dirty="0">
                <a:latin typeface="Cabin"/>
                <a:ea typeface="Cabin"/>
                <a:cs typeface="Cabin"/>
                <a:sym typeface="Cabin"/>
              </a:rPr>
              <a:t>pilots</a:t>
            </a:r>
            <a:endParaRPr dirty="0"/>
          </a:p>
          <a:p>
            <a:pPr marL="457200" marR="0" lvl="0" indent="-114300" algn="l" rtl="0">
              <a:spcBef>
                <a:spcPts val="0"/>
              </a:spcBef>
              <a:spcAft>
                <a:spcPts val="0"/>
              </a:spcAft>
              <a:buSzPts val="1600"/>
              <a:buFont typeface="Arial" panose="020B0604020202020204" pitchFamily="34" charset="0"/>
              <a:buChar char="•"/>
            </a:pPr>
            <a:r>
              <a:rPr lang="en-US" b="1" dirty="0">
                <a:latin typeface="Cabin"/>
                <a:ea typeface="Cabin"/>
                <a:cs typeface="Cabin"/>
                <a:sym typeface="Cabin"/>
              </a:rPr>
              <a:t>Regional reserve sharing: </a:t>
            </a:r>
            <a:r>
              <a:rPr lang="en-US" i="1" dirty="0">
                <a:latin typeface="Cabin"/>
                <a:ea typeface="Cabin"/>
                <a:cs typeface="Cabin"/>
                <a:sym typeface="Cabin"/>
              </a:rPr>
              <a:t>Creating National open access registry (for real time market) and benefits study (for modification of intra-day market)</a:t>
            </a:r>
            <a:endParaRPr dirty="0"/>
          </a:p>
          <a:p>
            <a:pPr marL="457200" marR="0" lvl="0" indent="-114300" algn="l" rtl="0">
              <a:spcBef>
                <a:spcPts val="0"/>
              </a:spcBef>
              <a:spcAft>
                <a:spcPts val="0"/>
              </a:spcAft>
              <a:buSzPts val="1600"/>
              <a:buFont typeface="Arial" panose="020B0604020202020204" pitchFamily="34" charset="0"/>
              <a:buChar char="•"/>
            </a:pPr>
            <a:r>
              <a:rPr lang="en-US" b="1" dirty="0">
                <a:latin typeface="Cabin"/>
                <a:ea typeface="Cabin"/>
                <a:cs typeface="Cabin"/>
                <a:sym typeface="Cabin"/>
              </a:rPr>
              <a:t>Coal Flexibility</a:t>
            </a:r>
            <a:r>
              <a:rPr lang="en-US" b="1" i="1" dirty="0">
                <a:latin typeface="Cabin"/>
                <a:ea typeface="Cabin"/>
                <a:cs typeface="Cabin"/>
                <a:sym typeface="Cabin"/>
              </a:rPr>
              <a:t>: </a:t>
            </a:r>
            <a:r>
              <a:rPr lang="en-US" i="1" dirty="0">
                <a:latin typeface="Cabin"/>
                <a:ea typeface="Cabin"/>
                <a:cs typeface="Cabin"/>
                <a:sym typeface="Cabin"/>
              </a:rPr>
              <a:t>Damage modeling, Fleet Strategy, Regulatory framework</a:t>
            </a:r>
            <a:endParaRPr dirty="0">
              <a:latin typeface="Cabin"/>
              <a:ea typeface="Cabin"/>
              <a:cs typeface="Cabin"/>
              <a:sym typeface="Cabin"/>
            </a:endParaRPr>
          </a:p>
          <a:p>
            <a:pPr marL="457200" marR="0" lvl="0" indent="-114300" algn="l" rtl="0">
              <a:spcBef>
                <a:spcPts val="0"/>
              </a:spcBef>
              <a:spcAft>
                <a:spcPts val="0"/>
              </a:spcAft>
              <a:buSzPts val="1600"/>
              <a:buFont typeface="Arial" panose="020B0604020202020204" pitchFamily="34" charset="0"/>
              <a:buChar char="•"/>
            </a:pPr>
            <a:r>
              <a:rPr lang="en-US" b="1" dirty="0">
                <a:latin typeface="Cabin"/>
                <a:ea typeface="Cabin"/>
                <a:cs typeface="Cabin"/>
                <a:sym typeface="Cabin"/>
              </a:rPr>
              <a:t>Battery Energy Storage System</a:t>
            </a:r>
            <a:r>
              <a:rPr lang="en-US" b="1" i="1" dirty="0">
                <a:latin typeface="Cabin"/>
                <a:ea typeface="Cabin"/>
                <a:cs typeface="Cabin"/>
                <a:sym typeface="Cabin"/>
              </a:rPr>
              <a:t>: </a:t>
            </a:r>
            <a:r>
              <a:rPr lang="en-US" i="1" dirty="0">
                <a:latin typeface="Cabin"/>
                <a:ea typeface="Cabin"/>
                <a:cs typeface="Cabin"/>
                <a:sym typeface="Cabin"/>
              </a:rPr>
              <a:t>Value of storage, potential for replication</a:t>
            </a:r>
            <a:endParaRPr dirty="0"/>
          </a:p>
          <a:p>
            <a:pPr marL="457200" marR="0" lvl="0" indent="-114300" algn="l" rtl="0">
              <a:spcBef>
                <a:spcPts val="0"/>
              </a:spcBef>
              <a:spcAft>
                <a:spcPts val="0"/>
              </a:spcAft>
              <a:buSzPts val="1600"/>
              <a:buFont typeface="Arial" panose="020B0604020202020204" pitchFamily="34" charset="0"/>
              <a:buChar char="•"/>
            </a:pPr>
            <a:r>
              <a:rPr lang="en-US" b="1" dirty="0">
                <a:latin typeface="Cabin"/>
                <a:ea typeface="Cabin"/>
                <a:cs typeface="Cabin"/>
                <a:sym typeface="Cabin"/>
              </a:rPr>
              <a:t>Automatic Generation Control:</a:t>
            </a:r>
            <a:r>
              <a:rPr lang="en-US" dirty="0">
                <a:latin typeface="Cabin"/>
                <a:ea typeface="Cabin"/>
                <a:cs typeface="Cabin"/>
                <a:sym typeface="Cabin"/>
              </a:rPr>
              <a:t> </a:t>
            </a:r>
            <a:r>
              <a:rPr lang="en-US" i="1" dirty="0">
                <a:latin typeface="Cabin"/>
                <a:ea typeface="Cabin"/>
                <a:cs typeface="Cabin"/>
                <a:sym typeface="Cabin"/>
              </a:rPr>
              <a:t>AGC on hydro and RE, support nation wide deployment</a:t>
            </a:r>
            <a:endParaRPr dirty="0">
              <a:latin typeface="Cabin"/>
              <a:ea typeface="Cabin"/>
              <a:cs typeface="Cabin"/>
              <a:sym typeface="Cabin"/>
            </a:endParaRPr>
          </a:p>
          <a:p>
            <a:pPr marL="342900" marR="0" lvl="0" indent="-342900" algn="l" rtl="0">
              <a:spcBef>
                <a:spcPts val="0"/>
              </a:spcBef>
              <a:spcAft>
                <a:spcPts val="0"/>
              </a:spcAft>
              <a:buSzPts val="1600"/>
              <a:buFont typeface="Noto Sans Symbols"/>
              <a:buChar char="❑"/>
            </a:pPr>
            <a:endParaRPr lang="en-US" sz="800" dirty="0">
              <a:latin typeface="Cabin"/>
              <a:ea typeface="Cabin"/>
              <a:cs typeface="Cabin"/>
              <a:sym typeface="Cabin"/>
            </a:endParaRPr>
          </a:p>
        </p:txBody>
      </p:sp>
      <p:sp>
        <p:nvSpPr>
          <p:cNvPr id="9" name="TextBox 8"/>
          <p:cNvSpPr txBox="1"/>
          <p:nvPr/>
        </p:nvSpPr>
        <p:spPr>
          <a:xfrm>
            <a:off x="0" y="121107"/>
            <a:ext cx="9144000" cy="461665"/>
          </a:xfrm>
          <a:prstGeom prst="rect">
            <a:avLst/>
          </a:prstGeom>
          <a:solidFill>
            <a:srgbClr val="BA0C2F"/>
          </a:solidFill>
        </p:spPr>
        <p:txBody>
          <a:bodyPr wrap="square" rtlCol="0">
            <a:spAutoFit/>
          </a:bodyPr>
          <a:lstStyle/>
          <a:p>
            <a:pPr lvl="0" defTabSz="556778">
              <a:defRPr/>
            </a:pPr>
            <a:r>
              <a:rPr lang="en-US" sz="2400" b="1" kern="0" dirty="0">
                <a:solidFill>
                  <a:srgbClr val="FFFFFF"/>
                </a:solidFill>
                <a:cs typeface="Arial" panose="020B0604020202020204" pitchFamily="34" charset="0"/>
              </a:rPr>
              <a:t>Gird Integration of Large Scale Renewables</a:t>
            </a:r>
          </a:p>
        </p:txBody>
      </p:sp>
    </p:spTree>
    <p:extLst>
      <p:ext uri="{BB962C8B-B14F-4D97-AF65-F5344CB8AC3E}">
        <p14:creationId xmlns:p14="http://schemas.microsoft.com/office/powerpoint/2010/main" val="34896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993CBB-0965-45B4-B6CB-BE7D34B7788C}"/>
              </a:ext>
            </a:extLst>
          </p:cNvPr>
          <p:cNvSpPr>
            <a:spLocks noGrp="1"/>
          </p:cNvSpPr>
          <p:nvPr>
            <p:ph type="dt" sz="half" idx="10"/>
          </p:nvPr>
        </p:nvSpPr>
        <p:spPr/>
        <p:txBody>
          <a:bodyPr/>
          <a:lstStyle/>
          <a:p>
            <a:fld id="{DCF76706-FDC2-4C52-96EE-663472BB5CBD}" type="datetime1">
              <a:rPr lang="en-US" smtClean="0"/>
              <a:t>7/1/2020</a:t>
            </a:fld>
            <a:endParaRPr lang="en-US"/>
          </a:p>
        </p:txBody>
      </p:sp>
      <p:sp>
        <p:nvSpPr>
          <p:cNvPr id="5" name="Footer Placeholder 4">
            <a:extLst>
              <a:ext uri="{FF2B5EF4-FFF2-40B4-BE49-F238E27FC236}">
                <a16:creationId xmlns:a16="http://schemas.microsoft.com/office/drawing/2014/main" id="{6590EE51-1A89-401F-9D4E-8B41794E3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08262-F604-47D8-8205-9D7842AC2819}"/>
              </a:ext>
            </a:extLst>
          </p:cNvPr>
          <p:cNvSpPr>
            <a:spLocks noGrp="1"/>
          </p:cNvSpPr>
          <p:nvPr>
            <p:ph type="sldNum" sz="quarter" idx="12"/>
          </p:nvPr>
        </p:nvSpPr>
        <p:spPr/>
        <p:txBody>
          <a:bodyPr/>
          <a:lstStyle/>
          <a:p>
            <a:fld id="{6952B1E8-09B3-4C5B-AFC7-A7A8631772D5}" type="slidenum">
              <a:rPr lang="en-US" smtClean="0"/>
              <a:t>14</a:t>
            </a:fld>
            <a:endParaRPr lang="en-US"/>
          </a:p>
        </p:txBody>
      </p:sp>
      <p:graphicFrame>
        <p:nvGraphicFramePr>
          <p:cNvPr id="7" name="Content Placeholder 9">
            <a:extLst>
              <a:ext uri="{FF2B5EF4-FFF2-40B4-BE49-F238E27FC236}">
                <a16:creationId xmlns:a16="http://schemas.microsoft.com/office/drawing/2014/main" id="{88736208-832D-4789-B364-0A0BDED511D0}"/>
              </a:ext>
            </a:extLst>
          </p:cNvPr>
          <p:cNvGraphicFramePr>
            <a:graphicFrameLocks/>
          </p:cNvGraphicFramePr>
          <p:nvPr>
            <p:extLst>
              <p:ext uri="{D42A27DB-BD31-4B8C-83A1-F6EECF244321}">
                <p14:modId xmlns:p14="http://schemas.microsoft.com/office/powerpoint/2010/main" val="2601232247"/>
              </p:ext>
            </p:extLst>
          </p:nvPr>
        </p:nvGraphicFramePr>
        <p:xfrm>
          <a:off x="427871" y="682905"/>
          <a:ext cx="7772400" cy="4274376"/>
        </p:xfrm>
        <a:graphic>
          <a:graphicData uri="http://schemas.openxmlformats.org/drawingml/2006/table">
            <a:tbl>
              <a:tblPr firstRow="1" bandRow="1">
                <a:tableStyleId>{5C22544A-7EE6-4342-B048-85BDC9FD1C3A}</a:tableStyleId>
              </a:tblPr>
              <a:tblGrid>
                <a:gridCol w="4407031">
                  <a:extLst>
                    <a:ext uri="{9D8B030D-6E8A-4147-A177-3AD203B41FA5}">
                      <a16:colId xmlns:a16="http://schemas.microsoft.com/office/drawing/2014/main" val="3314662380"/>
                    </a:ext>
                  </a:extLst>
                </a:gridCol>
                <a:gridCol w="3365369">
                  <a:extLst>
                    <a:ext uri="{9D8B030D-6E8A-4147-A177-3AD203B41FA5}">
                      <a16:colId xmlns:a16="http://schemas.microsoft.com/office/drawing/2014/main" val="234183799"/>
                    </a:ext>
                  </a:extLst>
                </a:gridCol>
              </a:tblGrid>
              <a:tr h="0">
                <a:tc>
                  <a:txBody>
                    <a:bodyPr/>
                    <a:lstStyle/>
                    <a:p>
                      <a:r>
                        <a:rPr lang="en-US" sz="1800" dirty="0"/>
                        <a:t>Examples</a:t>
                      </a:r>
                    </a:p>
                  </a:txBody>
                  <a:tcPr/>
                </a:tc>
                <a:tc>
                  <a:txBody>
                    <a:bodyPr/>
                    <a:lstStyle/>
                    <a:p>
                      <a:r>
                        <a:rPr lang="en-US" sz="1800" dirty="0"/>
                        <a:t>Global Trend</a:t>
                      </a:r>
                    </a:p>
                  </a:txBody>
                  <a:tcPr/>
                </a:tc>
                <a:extLst>
                  <a:ext uri="{0D108BD9-81ED-4DB2-BD59-A6C34878D82A}">
                    <a16:rowId xmlns:a16="http://schemas.microsoft.com/office/drawing/2014/main" val="679775849"/>
                  </a:ext>
                </a:extLst>
              </a:tr>
              <a:tr h="370840">
                <a:tc>
                  <a:txBody>
                    <a:bodyPr/>
                    <a:lstStyle/>
                    <a:p>
                      <a:r>
                        <a:rPr lang="en-US" sz="1800" b="0" dirty="0">
                          <a:solidFill>
                            <a:srgbClr val="635C5B"/>
                          </a:solidFill>
                        </a:rPr>
                        <a:t>SECI competitive procurement for hybrids</a:t>
                      </a:r>
                    </a:p>
                  </a:txBody>
                  <a:tcPr/>
                </a:tc>
                <a:tc>
                  <a:txBody>
                    <a:bodyPr/>
                    <a:lstStyle/>
                    <a:p>
                      <a:r>
                        <a:rPr lang="en-US" sz="1800" dirty="0">
                          <a:solidFill>
                            <a:srgbClr val="0070C0"/>
                          </a:solidFill>
                        </a:rPr>
                        <a:t>Physical hybrids </a:t>
                      </a:r>
                    </a:p>
                  </a:txBody>
                  <a:tcPr/>
                </a:tc>
                <a:extLst>
                  <a:ext uri="{0D108BD9-81ED-4DB2-BD59-A6C34878D82A}">
                    <a16:rowId xmlns:a16="http://schemas.microsoft.com/office/drawing/2014/main" val="2027644972"/>
                  </a:ext>
                </a:extLst>
              </a:tr>
              <a:tr h="370840">
                <a:tc>
                  <a:txBody>
                    <a:bodyPr/>
                    <a:lstStyle/>
                    <a:p>
                      <a:r>
                        <a:rPr lang="en-US" sz="1800" b="0" dirty="0">
                          <a:solidFill>
                            <a:srgbClr val="635C5B"/>
                          </a:solidFill>
                        </a:rPr>
                        <a:t>SECI competitive procurement for hybrids with assured peak supply</a:t>
                      </a:r>
                    </a:p>
                  </a:txBody>
                  <a:tcPr/>
                </a:tc>
                <a:tc>
                  <a:txBody>
                    <a:bodyPr/>
                    <a:lstStyle/>
                    <a:p>
                      <a:r>
                        <a:rPr lang="en-US" sz="1800" dirty="0">
                          <a:solidFill>
                            <a:srgbClr val="0070C0"/>
                          </a:solidFill>
                        </a:rPr>
                        <a:t>Time-based incentives &amp; physical hybrids</a:t>
                      </a:r>
                    </a:p>
                  </a:txBody>
                  <a:tcPr/>
                </a:tc>
                <a:extLst>
                  <a:ext uri="{0D108BD9-81ED-4DB2-BD59-A6C34878D82A}">
                    <a16:rowId xmlns:a16="http://schemas.microsoft.com/office/drawing/2014/main" val="1953642999"/>
                  </a:ext>
                </a:extLst>
              </a:tr>
              <a:tr h="370840">
                <a:tc>
                  <a:txBody>
                    <a:bodyPr/>
                    <a:lstStyle/>
                    <a:p>
                      <a:pPr marL="0" marR="0">
                        <a:lnSpc>
                          <a:spcPct val="115000"/>
                        </a:lnSpc>
                        <a:spcBef>
                          <a:spcPts val="0"/>
                        </a:spcBef>
                        <a:spcAft>
                          <a:spcPts val="0"/>
                        </a:spcAft>
                      </a:pPr>
                      <a:r>
                        <a:rPr lang="en-US" sz="1800" b="0" kern="1200" dirty="0">
                          <a:solidFill>
                            <a:srgbClr val="635C5B"/>
                          </a:solidFill>
                          <a:latin typeface="+mn-lt"/>
                          <a:ea typeface="+mn-ea"/>
                          <a:cs typeface="+mn-cs"/>
                        </a:rPr>
                        <a:t>SECI as demand aggregator</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70C0"/>
                          </a:solidFill>
                        </a:rPr>
                        <a:t>Virtual hybrid/aggregator </a:t>
                      </a:r>
                      <a:br>
                        <a:rPr lang="en-US" sz="1800" dirty="0">
                          <a:solidFill>
                            <a:srgbClr val="0070C0"/>
                          </a:solidFill>
                        </a:rPr>
                      </a:br>
                      <a:endParaRPr lang="en-US" sz="1800" dirty="0">
                        <a:solidFill>
                          <a:srgbClr val="0070C0"/>
                        </a:solidFill>
                      </a:endParaRPr>
                    </a:p>
                  </a:txBody>
                  <a:tcPr/>
                </a:tc>
                <a:extLst>
                  <a:ext uri="{0D108BD9-81ED-4DB2-BD59-A6C34878D82A}">
                    <a16:rowId xmlns:a16="http://schemas.microsoft.com/office/drawing/2014/main" val="1473277582"/>
                  </a:ext>
                </a:extLst>
              </a:tr>
              <a:tr h="370840">
                <a:tc>
                  <a:txBody>
                    <a:bodyPr/>
                    <a:lstStyle/>
                    <a:p>
                      <a:pPr marL="0" marR="0">
                        <a:lnSpc>
                          <a:spcPct val="115000"/>
                        </a:lnSpc>
                        <a:spcBef>
                          <a:spcPts val="0"/>
                        </a:spcBef>
                        <a:spcAft>
                          <a:spcPts val="0"/>
                        </a:spcAft>
                      </a:pPr>
                      <a:r>
                        <a:rPr lang="en-US" sz="1800" b="0" kern="1200" dirty="0">
                          <a:solidFill>
                            <a:srgbClr val="635C5B"/>
                          </a:solidFill>
                          <a:latin typeface="+mn-lt"/>
                          <a:ea typeface="+mn-ea"/>
                          <a:cs typeface="+mn-cs"/>
                        </a:rPr>
                        <a:t>Bundling solar PV with thermal power </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70C0"/>
                          </a:solidFill>
                        </a:rPr>
                        <a:t>Virtual hybrid/aggregator</a:t>
                      </a:r>
                      <a:br>
                        <a:rPr lang="en-US" sz="1800" dirty="0">
                          <a:solidFill>
                            <a:srgbClr val="0070C0"/>
                          </a:solidFill>
                        </a:rPr>
                      </a:br>
                      <a:endParaRPr lang="en-US" sz="1800" dirty="0">
                        <a:solidFill>
                          <a:srgbClr val="0070C0"/>
                        </a:solidFill>
                      </a:endParaRPr>
                    </a:p>
                  </a:txBody>
                  <a:tcPr/>
                </a:tc>
                <a:extLst>
                  <a:ext uri="{0D108BD9-81ED-4DB2-BD59-A6C34878D82A}">
                    <a16:rowId xmlns:a16="http://schemas.microsoft.com/office/drawing/2014/main" val="3470472898"/>
                  </a:ext>
                </a:extLst>
              </a:tr>
              <a:tr h="370840">
                <a:tc>
                  <a:txBody>
                    <a:bodyPr/>
                    <a:lstStyle/>
                    <a:p>
                      <a:pPr marL="0" marR="0">
                        <a:lnSpc>
                          <a:spcPct val="115000"/>
                        </a:lnSpc>
                        <a:spcBef>
                          <a:spcPts val="0"/>
                        </a:spcBef>
                        <a:spcAft>
                          <a:spcPts val="0"/>
                        </a:spcAft>
                      </a:pPr>
                      <a:r>
                        <a:rPr lang="en-US" sz="1800" b="0" kern="1200" dirty="0">
                          <a:solidFill>
                            <a:srgbClr val="635C5B"/>
                          </a:solidFill>
                          <a:latin typeface="+mn-lt"/>
                          <a:ea typeface="+mn-ea"/>
                          <a:cs typeface="+mn-cs"/>
                        </a:rPr>
                        <a:t>Banking power arrangements between DISCOMs</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70C0"/>
                          </a:solidFill>
                        </a:rPr>
                        <a:t>Virtual hybrid/aggregator </a:t>
                      </a:r>
                      <a:br>
                        <a:rPr lang="en-US" sz="1800" dirty="0">
                          <a:solidFill>
                            <a:srgbClr val="0070C0"/>
                          </a:solidFill>
                        </a:rPr>
                      </a:br>
                      <a:endParaRPr lang="en-US" sz="1800" dirty="0">
                        <a:solidFill>
                          <a:srgbClr val="0070C0"/>
                        </a:solidFill>
                      </a:endParaRPr>
                    </a:p>
                  </a:txBody>
                  <a:tcPr/>
                </a:tc>
                <a:extLst>
                  <a:ext uri="{0D108BD9-81ED-4DB2-BD59-A6C34878D82A}">
                    <a16:rowId xmlns:a16="http://schemas.microsoft.com/office/drawing/2014/main" val="152271959"/>
                  </a:ext>
                </a:extLst>
              </a:tr>
              <a:tr h="370840">
                <a:tc>
                  <a:txBody>
                    <a:bodyPr/>
                    <a:lstStyle/>
                    <a:p>
                      <a:pPr marL="0" marR="0">
                        <a:lnSpc>
                          <a:spcPct val="115000"/>
                        </a:lnSpc>
                        <a:spcBef>
                          <a:spcPts val="0"/>
                        </a:spcBef>
                        <a:spcAft>
                          <a:spcPts val="0"/>
                        </a:spcAft>
                      </a:pPr>
                      <a:r>
                        <a:rPr lang="en-US" sz="1800" b="0" kern="1200" dirty="0">
                          <a:solidFill>
                            <a:srgbClr val="635C5B"/>
                          </a:solidFill>
                          <a:latin typeface="+mn-lt"/>
                          <a:ea typeface="+mn-ea"/>
                          <a:cs typeface="+mn-cs"/>
                        </a:rPr>
                        <a:t>State-level &amp; substation-specific </a:t>
                      </a:r>
                      <a:br>
                        <a:rPr lang="en-US" sz="1800" b="0" kern="1200" dirty="0">
                          <a:solidFill>
                            <a:srgbClr val="635C5B"/>
                          </a:solidFill>
                          <a:latin typeface="+mn-lt"/>
                          <a:ea typeface="+mn-ea"/>
                          <a:cs typeface="+mn-cs"/>
                        </a:rPr>
                      </a:br>
                      <a:r>
                        <a:rPr lang="en-US" sz="1800" b="0" kern="1200" dirty="0">
                          <a:solidFill>
                            <a:srgbClr val="635C5B"/>
                          </a:solidFill>
                          <a:latin typeface="+mn-lt"/>
                          <a:ea typeface="+mn-ea"/>
                          <a:cs typeface="+mn-cs"/>
                        </a:rPr>
                        <a:t>competitive procurement</a:t>
                      </a:r>
                    </a:p>
                  </a:txBody>
                  <a:tcPr marL="68580" marR="68580" marT="0" marB="0"/>
                </a:tc>
                <a:tc>
                  <a:txBody>
                    <a:bodyPr/>
                    <a:lstStyle/>
                    <a:p>
                      <a:r>
                        <a:rPr lang="en-US" sz="1800" dirty="0">
                          <a:solidFill>
                            <a:srgbClr val="0070C0"/>
                          </a:solidFill>
                        </a:rPr>
                        <a:t>Locational signals</a:t>
                      </a:r>
                    </a:p>
                  </a:txBody>
                  <a:tcPr/>
                </a:tc>
                <a:extLst>
                  <a:ext uri="{0D108BD9-81ED-4DB2-BD59-A6C34878D82A}">
                    <a16:rowId xmlns:a16="http://schemas.microsoft.com/office/drawing/2014/main" val="3502346192"/>
                  </a:ext>
                </a:extLst>
              </a:tr>
              <a:tr h="370840">
                <a:tc>
                  <a:txBody>
                    <a:bodyPr/>
                    <a:lstStyle/>
                    <a:p>
                      <a:pPr marL="0" marR="0">
                        <a:lnSpc>
                          <a:spcPct val="115000"/>
                        </a:lnSpc>
                        <a:spcBef>
                          <a:spcPts val="0"/>
                        </a:spcBef>
                        <a:spcAft>
                          <a:spcPts val="0"/>
                        </a:spcAft>
                      </a:pPr>
                      <a:r>
                        <a:rPr lang="en-US" sz="1800" b="0" kern="1200" dirty="0">
                          <a:solidFill>
                            <a:srgbClr val="635C5B"/>
                          </a:solidFill>
                          <a:latin typeface="+mn-lt"/>
                          <a:ea typeface="+mn-ea"/>
                          <a:cs typeface="+mn-cs"/>
                        </a:rPr>
                        <a:t>SECI site-specific competitive procurement</a:t>
                      </a:r>
                    </a:p>
                  </a:txBody>
                  <a:tcPr marL="68580" marR="68580" marT="0" marB="0"/>
                </a:tc>
                <a:tc>
                  <a:txBody>
                    <a:bodyPr/>
                    <a:lstStyle/>
                    <a:p>
                      <a:r>
                        <a:rPr lang="en-US" sz="1800" dirty="0">
                          <a:solidFill>
                            <a:srgbClr val="0070C0"/>
                          </a:solidFill>
                        </a:rPr>
                        <a:t>Locational signals</a:t>
                      </a:r>
                    </a:p>
                  </a:txBody>
                  <a:tcPr/>
                </a:tc>
                <a:extLst>
                  <a:ext uri="{0D108BD9-81ED-4DB2-BD59-A6C34878D82A}">
                    <a16:rowId xmlns:a16="http://schemas.microsoft.com/office/drawing/2014/main" val="2253764889"/>
                  </a:ext>
                </a:extLst>
              </a:tr>
            </a:tbl>
          </a:graphicData>
        </a:graphic>
      </p:graphicFrame>
      <p:sp>
        <p:nvSpPr>
          <p:cNvPr id="8" name="Title 4">
            <a:extLst>
              <a:ext uri="{FF2B5EF4-FFF2-40B4-BE49-F238E27FC236}">
                <a16:creationId xmlns:a16="http://schemas.microsoft.com/office/drawing/2014/main" id="{DEE07514-3920-4544-A85B-D06D7F462309}"/>
              </a:ext>
            </a:extLst>
          </p:cNvPr>
          <p:cNvSpPr txBox="1">
            <a:spLocks/>
          </p:cNvSpPr>
          <p:nvPr/>
        </p:nvSpPr>
        <p:spPr>
          <a:xfrm>
            <a:off x="152400" y="155938"/>
            <a:ext cx="9160934" cy="461665"/>
          </a:xfrm>
          <a:prstGeom prst="rect">
            <a:avLst/>
          </a:prstGeom>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IN" b="1" dirty="0"/>
              <a:t>Evolving System Friendly Procurement Approaches in India</a:t>
            </a:r>
            <a:endParaRPr lang="en-US" b="1" dirty="0"/>
          </a:p>
        </p:txBody>
      </p:sp>
    </p:spTree>
    <p:extLst>
      <p:ext uri="{BB962C8B-B14F-4D97-AF65-F5344CB8AC3E}">
        <p14:creationId xmlns:p14="http://schemas.microsoft.com/office/powerpoint/2010/main" val="50576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EF8A1-31F8-41A1-B817-AEA0504AC97E}"/>
              </a:ext>
              <a:ext uri="{C183D7F6-B498-43B3-948B-1728B52AA6E4}">
                <adec:decorative xmlns:adec="http://schemas.microsoft.com/office/drawing/2017/decorative" val="1"/>
              </a:ext>
            </a:extLst>
          </p:cNvPr>
          <p:cNvPicPr>
            <a:picLocks noChangeAspect="1"/>
          </p:cNvPicPr>
          <p:nvPr/>
        </p:nvPicPr>
        <p:blipFill rotWithShape="1">
          <a:blip r:embed="rId2"/>
          <a:srcRect b="18536"/>
          <a:stretch/>
        </p:blipFill>
        <p:spPr>
          <a:xfrm>
            <a:off x="209897" y="172885"/>
            <a:ext cx="8793164" cy="4775504"/>
          </a:xfrm>
          <a:prstGeom prst="rect">
            <a:avLst/>
          </a:prstGeom>
        </p:spPr>
      </p:pic>
      <p:sp>
        <p:nvSpPr>
          <p:cNvPr id="8" name="Title 4">
            <a:extLst>
              <a:ext uri="{FF2B5EF4-FFF2-40B4-BE49-F238E27FC236}">
                <a16:creationId xmlns:a16="http://schemas.microsoft.com/office/drawing/2014/main" id="{DBDCFD03-A170-4154-942B-4A2EBB1BF115}"/>
              </a:ext>
            </a:extLst>
          </p:cNvPr>
          <p:cNvSpPr txBox="1">
            <a:spLocks/>
          </p:cNvSpPr>
          <p:nvPr/>
        </p:nvSpPr>
        <p:spPr>
          <a:xfrm>
            <a:off x="291389" y="3935466"/>
            <a:ext cx="6007812" cy="799834"/>
          </a:xfrm>
          <a:prstGeom prst="rect">
            <a:avLst/>
          </a:prstGeom>
          <a:solidFill>
            <a:schemeClr val="bg1">
              <a:alpha val="72000"/>
            </a:schemeClr>
          </a:solidFill>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nSpc>
                <a:spcPct val="120000"/>
              </a:lnSpc>
            </a:pPr>
            <a:r>
              <a:rPr lang="en-US" sz="2000" b="1" dirty="0">
                <a:solidFill>
                  <a:schemeClr val="tx1"/>
                </a:solidFill>
              </a:rPr>
              <a:t>Anurag Mishra</a:t>
            </a:r>
          </a:p>
          <a:p>
            <a:pPr>
              <a:lnSpc>
                <a:spcPct val="120000"/>
              </a:lnSpc>
            </a:pPr>
            <a:r>
              <a:rPr lang="en-US" sz="2000" b="1" dirty="0">
                <a:solidFill>
                  <a:schemeClr val="tx1"/>
                </a:solidFill>
              </a:rPr>
              <a:t>amishra@usaid.gov</a:t>
            </a:r>
          </a:p>
        </p:txBody>
      </p:sp>
      <p:sp>
        <p:nvSpPr>
          <p:cNvPr id="9" name="TextBox 8">
            <a:extLst>
              <a:ext uri="{FF2B5EF4-FFF2-40B4-BE49-F238E27FC236}">
                <a16:creationId xmlns:a16="http://schemas.microsoft.com/office/drawing/2014/main" id="{93E1AACC-4568-4B72-8C2F-E82A674F3C76}"/>
              </a:ext>
            </a:extLst>
          </p:cNvPr>
          <p:cNvSpPr txBox="1"/>
          <p:nvPr/>
        </p:nvSpPr>
        <p:spPr>
          <a:xfrm>
            <a:off x="209896" y="236386"/>
            <a:ext cx="6522720" cy="584776"/>
          </a:xfrm>
          <a:prstGeom prst="rect">
            <a:avLst/>
          </a:prstGeom>
          <a:solidFill>
            <a:srgbClr val="262626">
              <a:alpha val="80000"/>
            </a:srgbClr>
          </a:solidFill>
        </p:spPr>
        <p:txBody>
          <a:bodyPr wrap="square" rtlCol="0">
            <a:spAutoFit/>
          </a:bodyPr>
          <a:lstStyle/>
          <a:p>
            <a:pPr algn="r"/>
            <a:r>
              <a:rPr lang="en-US" sz="3200" b="1" dirty="0">
                <a:solidFill>
                  <a:prstClr val="white">
                    <a:lumMod val="95000"/>
                  </a:prstClr>
                </a:solidFill>
              </a:rPr>
              <a:t>Thank You</a:t>
            </a:r>
          </a:p>
        </p:txBody>
      </p:sp>
    </p:spTree>
    <p:extLst>
      <p:ext uri="{BB962C8B-B14F-4D97-AF65-F5344CB8AC3E}">
        <p14:creationId xmlns:p14="http://schemas.microsoft.com/office/powerpoint/2010/main" val="60032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2"/>
          <a:srcRect t="9406" b="5878"/>
          <a:stretch/>
        </p:blipFill>
        <p:spPr>
          <a:xfrm>
            <a:off x="182880" y="138006"/>
            <a:ext cx="8768080" cy="4860102"/>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 y="138006"/>
            <a:ext cx="3773170" cy="4857994"/>
          </a:xfrm>
          <a:prstGeom prst="rect">
            <a:avLst/>
          </a:prstGeom>
        </p:spPr>
      </p:pic>
      <p:sp>
        <p:nvSpPr>
          <p:cNvPr id="4" name="TextBox 3"/>
          <p:cNvSpPr txBox="1"/>
          <p:nvPr/>
        </p:nvSpPr>
        <p:spPr>
          <a:xfrm>
            <a:off x="466852" y="486760"/>
            <a:ext cx="6200648" cy="3293209"/>
          </a:xfrm>
          <a:prstGeom prst="rect">
            <a:avLst/>
          </a:prstGeom>
          <a:solidFill>
            <a:srgbClr val="262626">
              <a:alpha val="80000"/>
            </a:srgbClr>
          </a:solidFill>
        </p:spPr>
        <p:txBody>
          <a:bodyPr wrap="square" rtlCol="0">
            <a:spAutoFit/>
          </a:bodyPr>
          <a:lstStyle/>
          <a:p>
            <a:r>
              <a:rPr lang="en-US" sz="2400" b="1" dirty="0">
                <a:solidFill>
                  <a:prstClr val="white">
                    <a:lumMod val="95000"/>
                  </a:prstClr>
                </a:solidFill>
              </a:rPr>
              <a:t>Bilateral Initiatives</a:t>
            </a:r>
          </a:p>
          <a:p>
            <a:pPr marL="285750" indent="-285750">
              <a:buFont typeface="Arial" panose="020B0604020202020204" pitchFamily="34" charset="0"/>
              <a:buChar char="•"/>
            </a:pPr>
            <a:r>
              <a:rPr lang="en-US" sz="2000" b="1" dirty="0">
                <a:solidFill>
                  <a:prstClr val="white">
                    <a:lumMod val="95000"/>
                  </a:prstClr>
                </a:solidFill>
              </a:rPr>
              <a:t>Renewable Energy and RE Grid Integration</a:t>
            </a:r>
          </a:p>
          <a:p>
            <a:pPr marL="285750" indent="-285750">
              <a:buFont typeface="Arial" panose="020B0604020202020204" pitchFamily="34" charset="0"/>
              <a:buChar char="•"/>
            </a:pPr>
            <a:r>
              <a:rPr lang="en-US" sz="2000" b="1" dirty="0">
                <a:solidFill>
                  <a:prstClr val="white">
                    <a:lumMod val="95000"/>
                  </a:prstClr>
                </a:solidFill>
              </a:rPr>
              <a:t>Buildings Energy Efficiency and Appliances</a:t>
            </a:r>
          </a:p>
          <a:p>
            <a:pPr marL="285750" indent="-285750">
              <a:buFont typeface="Arial" panose="020B0604020202020204" pitchFamily="34" charset="0"/>
              <a:buChar char="•"/>
            </a:pPr>
            <a:r>
              <a:rPr lang="en-US" sz="2000" b="1" dirty="0">
                <a:solidFill>
                  <a:prstClr val="white">
                    <a:lumMod val="95000"/>
                  </a:prstClr>
                </a:solidFill>
              </a:rPr>
              <a:t>Distribution Utility Performance Enhancement</a:t>
            </a:r>
          </a:p>
          <a:p>
            <a:pPr marL="285750" indent="-285750">
              <a:buFont typeface="Arial" panose="020B0604020202020204" pitchFamily="34" charset="0"/>
              <a:buChar char="•"/>
            </a:pPr>
            <a:r>
              <a:rPr lang="en-US" sz="2000" b="1" dirty="0">
                <a:solidFill>
                  <a:prstClr val="white">
                    <a:lumMod val="95000"/>
                  </a:prstClr>
                </a:solidFill>
              </a:rPr>
              <a:t>Energy Access</a:t>
            </a:r>
          </a:p>
          <a:p>
            <a:pPr marL="285750" indent="-285750">
              <a:buFont typeface="Arial" panose="020B0604020202020204" pitchFamily="34" charset="0"/>
              <a:buChar char="•"/>
            </a:pPr>
            <a:r>
              <a:rPr lang="en-US" sz="2000" b="1" dirty="0">
                <a:solidFill>
                  <a:prstClr val="white">
                    <a:lumMod val="95000"/>
                  </a:prstClr>
                </a:solidFill>
              </a:rPr>
              <a:t>Air Pollution</a:t>
            </a:r>
          </a:p>
          <a:p>
            <a:pPr marL="285750" indent="-285750">
              <a:buFont typeface="Arial" panose="020B0604020202020204" pitchFamily="34" charset="0"/>
              <a:buChar char="•"/>
            </a:pPr>
            <a:r>
              <a:rPr lang="en-US" sz="2000" b="1" dirty="0">
                <a:solidFill>
                  <a:prstClr val="white">
                    <a:lumMod val="95000"/>
                  </a:prstClr>
                </a:solidFill>
              </a:rPr>
              <a:t>Energy Modeling </a:t>
            </a:r>
          </a:p>
          <a:p>
            <a:r>
              <a:rPr lang="en-US" sz="2400" b="1" dirty="0">
                <a:solidFill>
                  <a:prstClr val="white">
                    <a:lumMod val="95000"/>
                  </a:prstClr>
                </a:solidFill>
              </a:rPr>
              <a:t>Regional Programs (South Asia)</a:t>
            </a:r>
          </a:p>
          <a:p>
            <a:pPr marL="285750" indent="-285750">
              <a:buFont typeface="Arial" panose="020B0604020202020204" pitchFamily="34" charset="0"/>
              <a:buChar char="•"/>
            </a:pPr>
            <a:r>
              <a:rPr lang="en-US" sz="2000" b="1" dirty="0">
                <a:solidFill>
                  <a:prstClr val="white">
                    <a:lumMod val="95000"/>
                  </a:prstClr>
                </a:solidFill>
              </a:rPr>
              <a:t>Regional Energy Security and Cross Border Electricity Trade</a:t>
            </a:r>
          </a:p>
        </p:txBody>
      </p:sp>
      <p:sp>
        <p:nvSpPr>
          <p:cNvPr id="15" name="TextBox 14"/>
          <p:cNvSpPr txBox="1"/>
          <p:nvPr/>
        </p:nvSpPr>
        <p:spPr>
          <a:xfrm>
            <a:off x="2428240" y="4184019"/>
            <a:ext cx="6522720" cy="584776"/>
          </a:xfrm>
          <a:prstGeom prst="rect">
            <a:avLst/>
          </a:prstGeom>
          <a:solidFill>
            <a:srgbClr val="262626">
              <a:alpha val="80000"/>
            </a:srgbClr>
          </a:solidFill>
        </p:spPr>
        <p:txBody>
          <a:bodyPr wrap="square" rtlCol="0">
            <a:spAutoFit/>
          </a:bodyPr>
          <a:lstStyle/>
          <a:p>
            <a:pPr algn="r"/>
            <a:r>
              <a:rPr lang="en-US" sz="3200" b="1" dirty="0">
                <a:solidFill>
                  <a:prstClr val="white">
                    <a:lumMod val="95000"/>
                  </a:prstClr>
                </a:solidFill>
              </a:rPr>
              <a:t>USAID/India Energy Programs</a:t>
            </a:r>
          </a:p>
        </p:txBody>
      </p:sp>
    </p:spTree>
    <p:extLst>
      <p:ext uri="{BB962C8B-B14F-4D97-AF65-F5344CB8AC3E}">
        <p14:creationId xmlns:p14="http://schemas.microsoft.com/office/powerpoint/2010/main" val="68730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50E109-63E9-491D-925E-A9CE899C0A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759058" y="156061"/>
            <a:ext cx="7178298" cy="4894294"/>
          </a:xfrm>
          <a:prstGeom prst="rect">
            <a:avLst/>
          </a:prstGeom>
        </p:spPr>
      </p:pic>
      <p:sp>
        <p:nvSpPr>
          <p:cNvPr id="4" name="Date Placeholder 3"/>
          <p:cNvSpPr>
            <a:spLocks noGrp="1"/>
          </p:cNvSpPr>
          <p:nvPr>
            <p:ph type="dt" sz="half" idx="10"/>
          </p:nvPr>
        </p:nvSpPr>
        <p:spPr/>
        <p:txBody>
          <a:bodyPr/>
          <a:lstStyle/>
          <a:p>
            <a:fld id="{EEB0339C-C6B9-4805-B750-3C1BE16147FE}" type="datetime1">
              <a:rPr lang="en-US" smtClean="0"/>
              <a:t>7/1/2020</a:t>
            </a:fld>
            <a:endParaRPr lang="en-US"/>
          </a:p>
        </p:txBody>
      </p:sp>
      <p:sp>
        <p:nvSpPr>
          <p:cNvPr id="6" name="Slide Number Placeholder 5"/>
          <p:cNvSpPr>
            <a:spLocks noGrp="1"/>
          </p:cNvSpPr>
          <p:nvPr>
            <p:ph type="sldNum" sz="quarter" idx="12"/>
          </p:nvPr>
        </p:nvSpPr>
        <p:spPr/>
        <p:txBody>
          <a:bodyPr/>
          <a:lstStyle/>
          <a:p>
            <a:fld id="{6952B1E8-09B3-4C5B-AFC7-A7A8631772D5}" type="slidenum">
              <a:rPr lang="en-US" smtClean="0"/>
              <a:t>3</a:t>
            </a:fld>
            <a:endParaRPr lang="en-US"/>
          </a:p>
        </p:txBody>
      </p:sp>
      <p:pic>
        <p:nvPicPr>
          <p:cNvPr id="13" name="Picture 6" descr="Indian Fla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7256938" y="237234"/>
            <a:ext cx="1606658" cy="116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4">
            <a:extLst>
              <a:ext uri="{FF2B5EF4-FFF2-40B4-BE49-F238E27FC236}">
                <a16:creationId xmlns:a16="http://schemas.microsoft.com/office/drawing/2014/main" id="{78F580A8-C640-474E-A005-1092C975FF3C}"/>
              </a:ext>
            </a:extLst>
          </p:cNvPr>
          <p:cNvSpPr txBox="1">
            <a:spLocks/>
          </p:cNvSpPr>
          <p:nvPr/>
        </p:nvSpPr>
        <p:spPr>
          <a:xfrm>
            <a:off x="152400" y="1482491"/>
            <a:ext cx="7537353" cy="3385157"/>
          </a:xfrm>
          <a:prstGeom prst="rect">
            <a:avLst/>
          </a:prstGeom>
          <a:solidFill>
            <a:schemeClr val="bg1">
              <a:alpha val="72000"/>
            </a:schemeClr>
          </a:solidFill>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nSpc>
                <a:spcPct val="120000"/>
              </a:lnSpc>
            </a:pPr>
            <a:r>
              <a:rPr lang="en-US" sz="2000" b="1" dirty="0">
                <a:solidFill>
                  <a:schemeClr val="tx1"/>
                </a:solidFill>
              </a:rPr>
              <a:t>National Program: </a:t>
            </a:r>
            <a:r>
              <a:rPr lang="en-US" sz="2000" dirty="0">
                <a:solidFill>
                  <a:schemeClr val="tx1"/>
                </a:solidFill>
              </a:rPr>
              <a:t>National Solar Mission (NSM) launched in 2010</a:t>
            </a:r>
          </a:p>
          <a:p>
            <a:pPr>
              <a:lnSpc>
                <a:spcPct val="120000"/>
              </a:lnSpc>
            </a:pPr>
            <a:endParaRPr lang="en-US" sz="2000" b="1" dirty="0">
              <a:solidFill>
                <a:schemeClr val="tx1"/>
              </a:solidFill>
            </a:endParaRPr>
          </a:p>
          <a:p>
            <a:pPr>
              <a:lnSpc>
                <a:spcPct val="120000"/>
              </a:lnSpc>
            </a:pPr>
            <a:r>
              <a:rPr lang="en-US" sz="2000" b="1" dirty="0">
                <a:solidFill>
                  <a:schemeClr val="tx1"/>
                </a:solidFill>
              </a:rPr>
              <a:t>Clear Target: </a:t>
            </a:r>
            <a:r>
              <a:rPr lang="en-US" sz="2000" dirty="0">
                <a:solidFill>
                  <a:schemeClr val="tx1"/>
                </a:solidFill>
              </a:rPr>
              <a:t>Initial target of 20 GW by 2022 was revised to 100 GW</a:t>
            </a:r>
          </a:p>
          <a:p>
            <a:pPr>
              <a:lnSpc>
                <a:spcPct val="120000"/>
              </a:lnSpc>
            </a:pPr>
            <a:endParaRPr lang="en-US" sz="2000" b="1" dirty="0">
              <a:solidFill>
                <a:schemeClr val="tx1"/>
              </a:solidFill>
            </a:endParaRPr>
          </a:p>
          <a:p>
            <a:pPr>
              <a:lnSpc>
                <a:spcPct val="120000"/>
              </a:lnSpc>
            </a:pPr>
            <a:r>
              <a:rPr lang="en-US" sz="2000" b="1" dirty="0">
                <a:solidFill>
                  <a:schemeClr val="tx1"/>
                </a:solidFill>
              </a:rPr>
              <a:t>Phased Approach:  </a:t>
            </a:r>
            <a:r>
              <a:rPr lang="en-US" sz="2000" dirty="0">
                <a:solidFill>
                  <a:schemeClr val="tx1"/>
                </a:solidFill>
              </a:rPr>
              <a:t>Solar deployed in phases and batches. Phase 1 (2010 -13), phase 2 from (2013-17) and phase 3 (2017-22)</a:t>
            </a:r>
          </a:p>
          <a:p>
            <a:pPr>
              <a:lnSpc>
                <a:spcPct val="120000"/>
              </a:lnSpc>
            </a:pPr>
            <a:endParaRPr lang="en-US" sz="2000" b="1" dirty="0">
              <a:solidFill>
                <a:schemeClr val="tx1"/>
              </a:solidFill>
            </a:endParaRPr>
          </a:p>
          <a:p>
            <a:pPr>
              <a:lnSpc>
                <a:spcPct val="120000"/>
              </a:lnSpc>
            </a:pPr>
            <a:r>
              <a:rPr lang="en-US" sz="2000" b="1" dirty="0">
                <a:solidFill>
                  <a:schemeClr val="tx1"/>
                </a:solidFill>
              </a:rPr>
              <a:t>Competitive Procurement: </a:t>
            </a:r>
            <a:r>
              <a:rPr lang="en-US" sz="2000" dirty="0">
                <a:solidFill>
                  <a:schemeClr val="tx1"/>
                </a:solidFill>
              </a:rPr>
              <a:t>Reverse Auctions, VGF, etc. at the National and State level</a:t>
            </a:r>
            <a:endParaRPr lang="en-IN" sz="2000" dirty="0">
              <a:solidFill>
                <a:schemeClr val="tx1"/>
              </a:solidFill>
            </a:endParaRPr>
          </a:p>
        </p:txBody>
      </p:sp>
      <p:sp>
        <p:nvSpPr>
          <p:cNvPr id="10" name="TextBox 9">
            <a:extLst>
              <a:ext uri="{FF2B5EF4-FFF2-40B4-BE49-F238E27FC236}">
                <a16:creationId xmlns:a16="http://schemas.microsoft.com/office/drawing/2014/main" id="{5A69BEDF-BF16-4E46-93E4-EB986481F245}"/>
              </a:ext>
            </a:extLst>
          </p:cNvPr>
          <p:cNvSpPr txBox="1"/>
          <p:nvPr/>
        </p:nvSpPr>
        <p:spPr>
          <a:xfrm>
            <a:off x="152400" y="499582"/>
            <a:ext cx="6522720" cy="584776"/>
          </a:xfrm>
          <a:prstGeom prst="rect">
            <a:avLst/>
          </a:prstGeom>
          <a:solidFill>
            <a:srgbClr val="262626">
              <a:alpha val="80000"/>
            </a:srgbClr>
          </a:solidFill>
        </p:spPr>
        <p:txBody>
          <a:bodyPr wrap="square" rtlCol="0">
            <a:spAutoFit/>
          </a:bodyPr>
          <a:lstStyle/>
          <a:p>
            <a:pPr algn="r"/>
            <a:r>
              <a:rPr lang="en-US" sz="3200" b="1" dirty="0">
                <a:solidFill>
                  <a:prstClr val="white">
                    <a:lumMod val="95000"/>
                  </a:prstClr>
                </a:solidFill>
              </a:rPr>
              <a:t>National Solar Mission</a:t>
            </a:r>
          </a:p>
        </p:txBody>
      </p:sp>
    </p:spTree>
    <p:extLst>
      <p:ext uri="{BB962C8B-B14F-4D97-AF65-F5344CB8AC3E}">
        <p14:creationId xmlns:p14="http://schemas.microsoft.com/office/powerpoint/2010/main" val="125779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6D7F28-CDE7-4BC5-B901-E00F15F164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 y="134420"/>
            <a:ext cx="8839200" cy="4892137"/>
          </a:xfrm>
          <a:prstGeom prst="rect">
            <a:avLst/>
          </a:prstGeom>
        </p:spPr>
      </p:pic>
      <p:sp>
        <p:nvSpPr>
          <p:cNvPr id="2" name="Date Placeholder 1"/>
          <p:cNvSpPr>
            <a:spLocks noGrp="1"/>
          </p:cNvSpPr>
          <p:nvPr>
            <p:ph type="dt" sz="half" idx="2"/>
          </p:nvPr>
        </p:nvSpPr>
        <p:spPr/>
        <p:txBody>
          <a:bodyPr/>
          <a:lstStyle/>
          <a:p>
            <a:fld id="{414FB1AD-D69E-B741-965A-0BAE826C2FA6}" type="datetime1">
              <a:rPr lang="en-US" smtClean="0"/>
              <a:pPr/>
              <a:t>7/1/2020</a:t>
            </a:fld>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4</a:t>
            </a:fld>
            <a:endParaRPr lang="en-US" dirty="0"/>
          </a:p>
        </p:txBody>
      </p:sp>
      <p:sp>
        <p:nvSpPr>
          <p:cNvPr id="9" name="Content Placeholder 7">
            <a:extLst>
              <a:ext uri="{C183D7F6-B498-43B3-948B-1728B52AA6E4}">
                <adec:decorative xmlns:adec="http://schemas.microsoft.com/office/drawing/2017/decorative" val="1"/>
              </a:ext>
            </a:extLst>
          </p:cNvPr>
          <p:cNvSpPr txBox="1">
            <a:spLocks/>
          </p:cNvSpPr>
          <p:nvPr/>
        </p:nvSpPr>
        <p:spPr>
          <a:xfrm>
            <a:off x="1148621" y="3304792"/>
            <a:ext cx="3438369" cy="1375675"/>
          </a:xfrm>
          <a:prstGeom prst="rect">
            <a:avLst/>
          </a:prstGeom>
        </p:spPr>
        <p:txBody>
          <a:bodyPr vert="horz" lIns="91293" tIns="45649" rIns="91293" bIns="45649" rtlCol="0">
            <a:normAutofit/>
          </a:bodyPr>
          <a:lstStyle/>
          <a:p>
            <a:pPr marL="229824" indent="-229824" defTabSz="456475">
              <a:spcAft>
                <a:spcPts val="800"/>
              </a:spcAft>
              <a:buFont typeface="Arial"/>
              <a:buChar char="•"/>
              <a:defRPr/>
            </a:pPr>
            <a:endParaRPr lang="en-IN" sz="1600" dirty="0">
              <a:solidFill>
                <a:srgbClr val="6C6463"/>
              </a:solidFill>
              <a:latin typeface="Gill Sans MT"/>
              <a:cs typeface="Gill Sans MT"/>
            </a:endParaRPr>
          </a:p>
        </p:txBody>
      </p:sp>
      <p:sp>
        <p:nvSpPr>
          <p:cNvPr id="11" name="Rectangle 10" descr="Lowest tariff Rs 2.4/ kWh&#10;(3.6 $ cents/ kWh)&#10;"/>
          <p:cNvSpPr/>
          <p:nvPr/>
        </p:nvSpPr>
        <p:spPr>
          <a:xfrm>
            <a:off x="5690080" y="2458230"/>
            <a:ext cx="3233852" cy="616608"/>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68739" tIns="34369" rIns="68739" bIns="34369" rtlCol="0" anchor="ctr"/>
          <a:lstStyle/>
          <a:p>
            <a:pPr algn="ctr"/>
            <a:endParaRPr lang="en-US" dirty="0"/>
          </a:p>
        </p:txBody>
      </p:sp>
      <p:sp>
        <p:nvSpPr>
          <p:cNvPr id="20" name="Rectangle 19"/>
          <p:cNvSpPr/>
          <p:nvPr/>
        </p:nvSpPr>
        <p:spPr>
          <a:xfrm>
            <a:off x="5708669" y="3154133"/>
            <a:ext cx="3233852" cy="616608"/>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68739" tIns="34369" rIns="68739" bIns="34369" rtlCol="0" anchor="ctr"/>
          <a:lstStyle/>
          <a:p>
            <a:pPr lvl="0"/>
            <a:r>
              <a:rPr lang="en-IN" dirty="0">
                <a:latin typeface="Arial" pitchFamily="34" charset="0"/>
                <a:cs typeface="Arial" pitchFamily="34" charset="0"/>
              </a:rPr>
              <a:t>38 Solar Parks, Largest Park 2,000 MW </a:t>
            </a:r>
          </a:p>
        </p:txBody>
      </p:sp>
      <p:sp>
        <p:nvSpPr>
          <p:cNvPr id="21" name="Rectangle 20"/>
          <p:cNvSpPr/>
          <p:nvPr/>
        </p:nvSpPr>
        <p:spPr>
          <a:xfrm>
            <a:off x="5708669" y="3854541"/>
            <a:ext cx="3233852" cy="616608"/>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68739" tIns="34369" rIns="68739" bIns="34369" rtlCol="0" anchor="ctr"/>
          <a:lstStyle/>
          <a:p>
            <a:pPr lvl="0"/>
            <a:r>
              <a:rPr lang="en-IN" dirty="0">
                <a:latin typeface="Arial" pitchFamily="34" charset="0"/>
                <a:cs typeface="Arial" pitchFamily="34" charset="0"/>
              </a:rPr>
              <a:t>New procurement trends – hybrid, floating solar, etc.</a:t>
            </a:r>
          </a:p>
        </p:txBody>
      </p:sp>
      <p:sp>
        <p:nvSpPr>
          <p:cNvPr id="14" name="Rectangle 13"/>
          <p:cNvSpPr/>
          <p:nvPr/>
        </p:nvSpPr>
        <p:spPr>
          <a:xfrm>
            <a:off x="5725085" y="2451431"/>
            <a:ext cx="3233852" cy="623407"/>
          </a:xfrm>
          <a:prstGeom prst="rect">
            <a:avLst/>
          </a:prstGeom>
        </p:spPr>
        <p:txBody>
          <a:bodyPr wrap="square" lIns="68739" tIns="34369" rIns="68739" bIns="34369">
            <a:spAutoFit/>
          </a:bodyPr>
          <a:lstStyle/>
          <a:p>
            <a:pPr lvl="0"/>
            <a:r>
              <a:rPr lang="en-IN" dirty="0">
                <a:solidFill>
                  <a:schemeClr val="lt1"/>
                </a:solidFill>
                <a:latin typeface="Arial" pitchFamily="34" charset="0"/>
                <a:cs typeface="Arial" pitchFamily="34" charset="0"/>
              </a:rPr>
              <a:t>Lowest tariff Rs 2.4/ kWh</a:t>
            </a:r>
          </a:p>
          <a:p>
            <a:pPr lvl="0"/>
            <a:r>
              <a:rPr lang="en-IN" dirty="0">
                <a:solidFill>
                  <a:schemeClr val="lt1"/>
                </a:solidFill>
                <a:latin typeface="Arial" pitchFamily="34" charset="0"/>
                <a:cs typeface="Arial" pitchFamily="34" charset="0"/>
              </a:rPr>
              <a:t>(3.6 $ cents/ kWh)</a:t>
            </a:r>
          </a:p>
        </p:txBody>
      </p:sp>
      <p:sp>
        <p:nvSpPr>
          <p:cNvPr id="3" name="Rectangle 2"/>
          <p:cNvSpPr/>
          <p:nvPr/>
        </p:nvSpPr>
        <p:spPr>
          <a:xfrm>
            <a:off x="220068" y="807201"/>
            <a:ext cx="2858412" cy="4258854"/>
          </a:xfrm>
          <a:prstGeom prst="rect">
            <a:avLst/>
          </a:prstGeom>
          <a:solidFill>
            <a:schemeClr val="accent6">
              <a:lumMod val="40000"/>
              <a:lumOff val="60000"/>
              <a:alpha val="72157"/>
            </a:schemeClr>
          </a:solidFill>
          <a:ln>
            <a:noFill/>
          </a:ln>
        </p:spPr>
        <p:style>
          <a:lnRef idx="1">
            <a:schemeClr val="accent1"/>
          </a:lnRef>
          <a:fillRef idx="3">
            <a:schemeClr val="accent1"/>
          </a:fillRef>
          <a:effectRef idx="2">
            <a:schemeClr val="accent1"/>
          </a:effectRef>
          <a:fontRef idx="minor">
            <a:schemeClr val="lt1"/>
          </a:fontRef>
        </p:style>
        <p:txBody>
          <a:bodyPr lIns="68739" tIns="34369" rIns="68739" bIns="34369" rtlCol="0" anchor="ctr"/>
          <a:lstStyle/>
          <a:p>
            <a:pPr algn="ctr"/>
            <a:r>
              <a:rPr lang="en-US" sz="2000" b="1" dirty="0">
                <a:solidFill>
                  <a:srgbClr val="C00000"/>
                </a:solidFill>
              </a:rPr>
              <a:t>Installed Capacity</a:t>
            </a:r>
          </a:p>
          <a:p>
            <a:pPr algn="ctr"/>
            <a:r>
              <a:rPr lang="en-US" sz="4400" b="1" dirty="0"/>
              <a:t>30 GW</a:t>
            </a:r>
            <a:r>
              <a:rPr lang="en-US" sz="3300" b="1" dirty="0"/>
              <a:t> </a:t>
            </a:r>
          </a:p>
          <a:p>
            <a:pPr algn="ctr"/>
            <a:endParaRPr lang="en-US" sz="2000" b="1" dirty="0">
              <a:solidFill>
                <a:srgbClr val="C00000"/>
              </a:solidFill>
            </a:endParaRPr>
          </a:p>
          <a:p>
            <a:pPr algn="ctr"/>
            <a:r>
              <a:rPr lang="en-US" sz="2000" b="1" dirty="0">
                <a:solidFill>
                  <a:srgbClr val="C00000"/>
                </a:solidFill>
              </a:rPr>
              <a:t>Rooftop Solar Installed</a:t>
            </a:r>
          </a:p>
          <a:p>
            <a:pPr algn="ctr"/>
            <a:r>
              <a:rPr lang="en-US" sz="4400" b="1" dirty="0"/>
              <a:t>2.2 GW</a:t>
            </a:r>
          </a:p>
          <a:p>
            <a:pPr algn="ctr"/>
            <a:endParaRPr lang="en-US" sz="2000" b="1" dirty="0">
              <a:solidFill>
                <a:srgbClr val="C00000"/>
              </a:solidFill>
            </a:endParaRPr>
          </a:p>
          <a:p>
            <a:pPr algn="ctr"/>
            <a:r>
              <a:rPr lang="en-US" sz="2000" b="1" dirty="0">
                <a:solidFill>
                  <a:srgbClr val="C00000"/>
                </a:solidFill>
              </a:rPr>
              <a:t>Target 2022</a:t>
            </a:r>
          </a:p>
          <a:p>
            <a:pPr algn="ctr"/>
            <a:r>
              <a:rPr lang="en-US" sz="4400" b="1" dirty="0"/>
              <a:t>100 GW</a:t>
            </a:r>
          </a:p>
        </p:txBody>
      </p:sp>
      <p:sp>
        <p:nvSpPr>
          <p:cNvPr id="26" name="TextBox 25">
            <a:extLst>
              <a:ext uri="{FF2B5EF4-FFF2-40B4-BE49-F238E27FC236}">
                <a16:creationId xmlns:a16="http://schemas.microsoft.com/office/drawing/2014/main" id="{6AD6FE3B-10EB-46FA-B3B1-92F21EF8CFD1}"/>
              </a:ext>
            </a:extLst>
          </p:cNvPr>
          <p:cNvSpPr txBox="1"/>
          <p:nvPr/>
        </p:nvSpPr>
        <p:spPr>
          <a:xfrm>
            <a:off x="152400" y="182927"/>
            <a:ext cx="6522720" cy="523220"/>
          </a:xfrm>
          <a:prstGeom prst="rect">
            <a:avLst/>
          </a:prstGeom>
          <a:solidFill>
            <a:srgbClr val="262626">
              <a:alpha val="80000"/>
            </a:srgbClr>
          </a:solidFill>
        </p:spPr>
        <p:txBody>
          <a:bodyPr wrap="square" rtlCol="0">
            <a:spAutoFit/>
          </a:bodyPr>
          <a:lstStyle/>
          <a:p>
            <a:pPr algn="r"/>
            <a:r>
              <a:rPr lang="en-US" sz="2800" b="1" dirty="0">
                <a:solidFill>
                  <a:prstClr val="white">
                    <a:lumMod val="95000"/>
                  </a:prstClr>
                </a:solidFill>
              </a:rPr>
              <a:t>Solar Deployment in India</a:t>
            </a:r>
          </a:p>
        </p:txBody>
      </p:sp>
    </p:spTree>
    <p:extLst>
      <p:ext uri="{BB962C8B-B14F-4D97-AF65-F5344CB8AC3E}">
        <p14:creationId xmlns:p14="http://schemas.microsoft.com/office/powerpoint/2010/main" val="119898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85FC73E-EAFE-4AF5-9932-0B5579154354}"/>
              </a:ext>
            </a:extLst>
          </p:cNvPr>
          <p:cNvSpPr>
            <a:spLocks noGrp="1"/>
          </p:cNvSpPr>
          <p:nvPr>
            <p:ph type="dt" sz="half" idx="10"/>
          </p:nvPr>
        </p:nvSpPr>
        <p:spPr/>
        <p:txBody>
          <a:bodyPr/>
          <a:lstStyle/>
          <a:p>
            <a:fld id="{26B0D746-419B-4210-82FD-65D7C78D72AC}" type="datetime1">
              <a:rPr lang="en-US" smtClean="0"/>
              <a:t>7/1/2020</a:t>
            </a:fld>
            <a:endParaRPr lang="en-US"/>
          </a:p>
        </p:txBody>
      </p:sp>
      <p:sp>
        <p:nvSpPr>
          <p:cNvPr id="6" name="Slide Number Placeholder 5">
            <a:extLst>
              <a:ext uri="{FF2B5EF4-FFF2-40B4-BE49-F238E27FC236}">
                <a16:creationId xmlns:a16="http://schemas.microsoft.com/office/drawing/2014/main" id="{047086F1-0B91-42D0-881B-D3851A703C07}"/>
              </a:ext>
            </a:extLst>
          </p:cNvPr>
          <p:cNvSpPr>
            <a:spLocks noGrp="1"/>
          </p:cNvSpPr>
          <p:nvPr>
            <p:ph type="sldNum" sz="quarter" idx="12"/>
          </p:nvPr>
        </p:nvSpPr>
        <p:spPr/>
        <p:txBody>
          <a:bodyPr/>
          <a:lstStyle/>
          <a:p>
            <a:fld id="{6952B1E8-09B3-4C5B-AFC7-A7A8631772D5}" type="slidenum">
              <a:rPr lang="en-US" smtClean="0"/>
              <a:t>5</a:t>
            </a:fld>
            <a:endParaRPr lang="en-US"/>
          </a:p>
        </p:txBody>
      </p:sp>
      <p:pic>
        <p:nvPicPr>
          <p:cNvPr id="7" name="Picture 6" descr="Bar graph depicting Capacity Addition from 1993 to 2017, with an increase as time moves on ">
            <a:extLst>
              <a:ext uri="{FF2B5EF4-FFF2-40B4-BE49-F238E27FC236}">
                <a16:creationId xmlns:a16="http://schemas.microsoft.com/office/drawing/2014/main" id="{E350D0D2-9907-4A86-A847-154DD0135BB2}"/>
              </a:ext>
            </a:extLst>
          </p:cNvPr>
          <p:cNvPicPr>
            <a:picLocks noChangeAspect="1"/>
          </p:cNvPicPr>
          <p:nvPr/>
        </p:nvPicPr>
        <p:blipFill>
          <a:blip r:embed="rId2"/>
          <a:stretch>
            <a:fillRect/>
          </a:stretch>
        </p:blipFill>
        <p:spPr>
          <a:xfrm>
            <a:off x="267549" y="966247"/>
            <a:ext cx="7894318" cy="4084108"/>
          </a:xfrm>
          <a:prstGeom prst="rect">
            <a:avLst/>
          </a:prstGeom>
        </p:spPr>
      </p:pic>
      <p:sp>
        <p:nvSpPr>
          <p:cNvPr id="11" name="TextBox 10">
            <a:extLst>
              <a:ext uri="{FF2B5EF4-FFF2-40B4-BE49-F238E27FC236}">
                <a16:creationId xmlns:a16="http://schemas.microsoft.com/office/drawing/2014/main" id="{F39B5A51-41FE-43FE-83F1-021127F5519E}"/>
              </a:ext>
            </a:extLst>
          </p:cNvPr>
          <p:cNvSpPr txBox="1"/>
          <p:nvPr/>
        </p:nvSpPr>
        <p:spPr>
          <a:xfrm>
            <a:off x="152399" y="182927"/>
            <a:ext cx="8009468" cy="523220"/>
          </a:xfrm>
          <a:prstGeom prst="rect">
            <a:avLst/>
          </a:prstGeom>
          <a:solidFill>
            <a:srgbClr val="262626">
              <a:alpha val="80000"/>
            </a:srgbClr>
          </a:solidFill>
        </p:spPr>
        <p:txBody>
          <a:bodyPr wrap="square" rtlCol="0">
            <a:spAutoFit/>
          </a:bodyPr>
          <a:lstStyle/>
          <a:p>
            <a:pPr algn="r"/>
            <a:r>
              <a:rPr lang="en-US" sz="2800" b="1" dirty="0">
                <a:solidFill>
                  <a:prstClr val="white">
                    <a:lumMod val="95000"/>
                  </a:prstClr>
                </a:solidFill>
              </a:rPr>
              <a:t>Supportive RE Policies and Regulations</a:t>
            </a:r>
          </a:p>
        </p:txBody>
      </p:sp>
      <p:sp>
        <p:nvSpPr>
          <p:cNvPr id="12" name="TextBox 11">
            <a:extLst>
              <a:ext uri="{FF2B5EF4-FFF2-40B4-BE49-F238E27FC236}">
                <a16:creationId xmlns:a16="http://schemas.microsoft.com/office/drawing/2014/main" id="{829174BE-1983-4804-AB41-9BE6CDECFBA5}"/>
              </a:ext>
            </a:extLst>
          </p:cNvPr>
          <p:cNvSpPr txBox="1"/>
          <p:nvPr/>
        </p:nvSpPr>
        <p:spPr>
          <a:xfrm>
            <a:off x="6858000" y="4632123"/>
            <a:ext cx="1491827" cy="261610"/>
          </a:xfrm>
          <a:prstGeom prst="rect">
            <a:avLst/>
          </a:prstGeom>
          <a:noFill/>
        </p:spPr>
        <p:txBody>
          <a:bodyPr wrap="square" rtlCol="0">
            <a:spAutoFit/>
          </a:bodyPr>
          <a:lstStyle/>
          <a:p>
            <a:r>
              <a:rPr lang="en-US" sz="1100" b="1" dirty="0"/>
              <a:t>First Wind Auction</a:t>
            </a:r>
          </a:p>
        </p:txBody>
      </p:sp>
      <p:sp>
        <p:nvSpPr>
          <p:cNvPr id="13" name="TextBox 12">
            <a:extLst>
              <a:ext uri="{FF2B5EF4-FFF2-40B4-BE49-F238E27FC236}">
                <a16:creationId xmlns:a16="http://schemas.microsoft.com/office/drawing/2014/main" id="{5729CFCA-4E01-48A3-8306-DD15D55342DC}"/>
              </a:ext>
            </a:extLst>
          </p:cNvPr>
          <p:cNvSpPr txBox="1"/>
          <p:nvPr/>
        </p:nvSpPr>
        <p:spPr>
          <a:xfrm>
            <a:off x="5213773" y="2376943"/>
            <a:ext cx="1491827" cy="430887"/>
          </a:xfrm>
          <a:prstGeom prst="rect">
            <a:avLst/>
          </a:prstGeom>
          <a:noFill/>
        </p:spPr>
        <p:txBody>
          <a:bodyPr wrap="square" rtlCol="0">
            <a:spAutoFit/>
          </a:bodyPr>
          <a:lstStyle/>
          <a:p>
            <a:r>
              <a:rPr lang="en-US" sz="1100" b="1" dirty="0"/>
              <a:t>National Solar Mission/ Auctions</a:t>
            </a:r>
          </a:p>
        </p:txBody>
      </p:sp>
      <p:cxnSp>
        <p:nvCxnSpPr>
          <p:cNvPr id="15" name="Straight Arrow Connector 14">
            <a:extLst>
              <a:ext uri="{FF2B5EF4-FFF2-40B4-BE49-F238E27FC236}">
                <a16:creationId xmlns:a16="http://schemas.microsoft.com/office/drawing/2014/main" id="{8AC83843-7E9D-439D-8055-4DFD1F586309}"/>
              </a:ext>
              <a:ext uri="{C183D7F6-B498-43B3-948B-1728B52AA6E4}">
                <adec:decorative xmlns:adec="http://schemas.microsoft.com/office/drawing/2017/decorative" val="1"/>
              </a:ext>
            </a:extLst>
          </p:cNvPr>
          <p:cNvCxnSpPr/>
          <p:nvPr/>
        </p:nvCxnSpPr>
        <p:spPr>
          <a:xfrm>
            <a:off x="5502486" y="2898326"/>
            <a:ext cx="0" cy="787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8DDD5DC-F332-47E9-A253-138C17814F4B}"/>
              </a:ext>
              <a:ext uri="{C183D7F6-B498-43B3-948B-1728B52AA6E4}">
                <adec:decorative xmlns:adec="http://schemas.microsoft.com/office/drawing/2017/decorative" val="1"/>
              </a:ext>
            </a:extLst>
          </p:cNvPr>
          <p:cNvCxnSpPr>
            <a:cxnSpLocks/>
          </p:cNvCxnSpPr>
          <p:nvPr/>
        </p:nvCxnSpPr>
        <p:spPr>
          <a:xfrm flipV="1">
            <a:off x="7051887" y="4109917"/>
            <a:ext cx="0" cy="5222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98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44C43D-CF08-47EB-8438-010BAB6ADFC3}" type="datetime1">
              <a:rPr lang="en-US" smtClean="0"/>
              <a:t>7/1/2020</a:t>
            </a:fld>
            <a:endParaRPr lang="en-US"/>
          </a:p>
        </p:txBody>
      </p:sp>
      <p:sp>
        <p:nvSpPr>
          <p:cNvPr id="6" name="Slide Number Placeholder 5"/>
          <p:cNvSpPr>
            <a:spLocks noGrp="1"/>
          </p:cNvSpPr>
          <p:nvPr>
            <p:ph type="sldNum" sz="quarter" idx="12"/>
          </p:nvPr>
        </p:nvSpPr>
        <p:spPr/>
        <p:txBody>
          <a:bodyPr/>
          <a:lstStyle/>
          <a:p>
            <a:fld id="{6952B1E8-09B3-4C5B-AFC7-A7A8631772D5}" type="slidenum">
              <a:rPr lang="en-US" smtClean="0"/>
              <a:t>6</a:t>
            </a:fld>
            <a:endParaRPr lang="en-US"/>
          </a:p>
        </p:txBody>
      </p:sp>
      <p:pic>
        <p:nvPicPr>
          <p:cNvPr id="11" name="Picture 10" descr="bar graph depicting upward trend in solar deployment">
            <a:extLst>
              <a:ext uri="{FF2B5EF4-FFF2-40B4-BE49-F238E27FC236}">
                <a16:creationId xmlns:a16="http://schemas.microsoft.com/office/drawing/2014/main" id="{CA42AA47-989F-4046-9EE1-31061788D494}"/>
              </a:ext>
            </a:extLst>
          </p:cNvPr>
          <p:cNvPicPr>
            <a:picLocks noChangeAspect="1"/>
          </p:cNvPicPr>
          <p:nvPr/>
        </p:nvPicPr>
        <p:blipFill rotWithShape="1">
          <a:blip r:embed="rId3">
            <a:alphaModFix/>
          </a:blip>
          <a:srcRect l="66949" t="27480" r="3813" b="36231"/>
          <a:stretch/>
        </p:blipFill>
        <p:spPr>
          <a:xfrm rot="16200000">
            <a:off x="5220545" y="385653"/>
            <a:ext cx="3200676" cy="4071902"/>
          </a:xfrm>
          <a:prstGeom prst="rect">
            <a:avLst/>
          </a:prstGeom>
        </p:spPr>
      </p:pic>
      <p:graphicFrame>
        <p:nvGraphicFramePr>
          <p:cNvPr id="10" name="Content Placeholder 3">
            <a:extLst>
              <a:ext uri="{FF2B5EF4-FFF2-40B4-BE49-F238E27FC236}">
                <a16:creationId xmlns:a16="http://schemas.microsoft.com/office/drawing/2014/main" id="{4AB37710-3B20-41D6-9A2A-8E6C8CFD51C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28804629"/>
              </p:ext>
            </p:extLst>
          </p:nvPr>
        </p:nvGraphicFramePr>
        <p:xfrm>
          <a:off x="537071" y="915952"/>
          <a:ext cx="3892550" cy="2784992"/>
        </p:xfrm>
        <a:graphic>
          <a:graphicData uri="http://schemas.openxmlformats.org/presentationml/2006/ole">
            <mc:AlternateContent xmlns:mc="http://schemas.openxmlformats.org/markup-compatibility/2006">
              <mc:Choice xmlns:v="urn:schemas-microsoft-com:vml" Requires="v">
                <p:oleObj spid="_x0000_s3095" r:id="rId4" imgW="7986452" imgH="5163760" progId="Excel.Chart.8">
                  <p:embed/>
                </p:oleObj>
              </mc:Choice>
              <mc:Fallback>
                <p:oleObj r:id="rId4" imgW="7986452" imgH="5163760" progId="Excel.Chart.8">
                  <p:embed/>
                  <p:pic>
                    <p:nvPicPr>
                      <p:cNvPr id="17411" name="Content Placeholder 3">
                        <a:extLst>
                          <a:ext uri="{FF2B5EF4-FFF2-40B4-BE49-F238E27FC236}">
                            <a16:creationId xmlns:a16="http://schemas.microsoft.com/office/drawing/2014/main" id="{347806D0-0B8A-48E4-A474-2D131421E781}"/>
                          </a:ext>
                        </a:extLst>
                      </p:cNvPr>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071" y="915952"/>
                        <a:ext cx="3892550" cy="2784992"/>
                      </a:xfrm>
                      <a:prstGeom prst="rect">
                        <a:avLst/>
                      </a:prstGeom>
                      <a:noFill/>
                      <a:ln>
                        <a:noFill/>
                      </a:ln>
                    </p:spPr>
                  </p:pic>
                </p:oleObj>
              </mc:Fallback>
            </mc:AlternateContent>
          </a:graphicData>
        </a:graphic>
      </p:graphicFrame>
      <p:pic>
        <p:nvPicPr>
          <p:cNvPr id="9" name="Picture 8">
            <a:extLst>
              <a:ext uri="{FF2B5EF4-FFF2-40B4-BE49-F238E27FC236}">
                <a16:creationId xmlns:a16="http://schemas.microsoft.com/office/drawing/2014/main" id="{C8538041-D22B-4918-B412-E2D85D1FF3D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236275" y="3727028"/>
            <a:ext cx="2223817" cy="1137179"/>
          </a:xfrm>
          <a:prstGeom prst="rect">
            <a:avLst/>
          </a:prstGeom>
        </p:spPr>
      </p:pic>
      <p:sp>
        <p:nvSpPr>
          <p:cNvPr id="15" name="TextBox 14">
            <a:extLst>
              <a:ext uri="{FF2B5EF4-FFF2-40B4-BE49-F238E27FC236}">
                <a16:creationId xmlns:a16="http://schemas.microsoft.com/office/drawing/2014/main" id="{B583F75B-4565-4FAC-8B2F-F8446C862ACA}"/>
              </a:ext>
            </a:extLst>
          </p:cNvPr>
          <p:cNvSpPr txBox="1"/>
          <p:nvPr/>
        </p:nvSpPr>
        <p:spPr>
          <a:xfrm>
            <a:off x="152400" y="182927"/>
            <a:ext cx="8102600" cy="523220"/>
          </a:xfrm>
          <a:prstGeom prst="rect">
            <a:avLst/>
          </a:prstGeom>
          <a:solidFill>
            <a:srgbClr val="262626">
              <a:alpha val="80000"/>
            </a:srgbClr>
          </a:solidFill>
        </p:spPr>
        <p:txBody>
          <a:bodyPr wrap="square" rtlCol="0">
            <a:spAutoFit/>
          </a:bodyPr>
          <a:lstStyle/>
          <a:p>
            <a:pPr algn="r"/>
            <a:r>
              <a:rPr lang="en-US" sz="2800" b="1" dirty="0">
                <a:solidFill>
                  <a:prstClr val="white">
                    <a:lumMod val="95000"/>
                  </a:prstClr>
                </a:solidFill>
              </a:rPr>
              <a:t>Trend -Solar Deployment and Tariffs in India</a:t>
            </a:r>
          </a:p>
        </p:txBody>
      </p:sp>
      <p:sp>
        <p:nvSpPr>
          <p:cNvPr id="16" name="TextBox 15">
            <a:extLst>
              <a:ext uri="{FF2B5EF4-FFF2-40B4-BE49-F238E27FC236}">
                <a16:creationId xmlns:a16="http://schemas.microsoft.com/office/drawing/2014/main" id="{77FD389F-849B-40D5-A9D4-3D6C198F9465}"/>
              </a:ext>
            </a:extLst>
          </p:cNvPr>
          <p:cNvSpPr txBox="1"/>
          <p:nvPr/>
        </p:nvSpPr>
        <p:spPr>
          <a:xfrm rot="16200000">
            <a:off x="8474286" y="2177642"/>
            <a:ext cx="889847" cy="261610"/>
          </a:xfrm>
          <a:prstGeom prst="rect">
            <a:avLst/>
          </a:prstGeom>
          <a:noFill/>
        </p:spPr>
        <p:txBody>
          <a:bodyPr wrap="square" rtlCol="0">
            <a:spAutoFit/>
          </a:bodyPr>
          <a:lstStyle/>
          <a:p>
            <a:r>
              <a:rPr lang="en-US" sz="1100" b="1" dirty="0"/>
              <a:t>MW</a:t>
            </a:r>
          </a:p>
        </p:txBody>
      </p:sp>
      <p:sp>
        <p:nvSpPr>
          <p:cNvPr id="17" name="TextBox 16">
            <a:extLst>
              <a:ext uri="{FF2B5EF4-FFF2-40B4-BE49-F238E27FC236}">
                <a16:creationId xmlns:a16="http://schemas.microsoft.com/office/drawing/2014/main" id="{B1E8422F-867D-44EE-AA46-49748DCFE9D2}"/>
              </a:ext>
            </a:extLst>
          </p:cNvPr>
          <p:cNvSpPr txBox="1"/>
          <p:nvPr/>
        </p:nvSpPr>
        <p:spPr>
          <a:xfrm rot="16200000">
            <a:off x="-26951" y="1869125"/>
            <a:ext cx="889847" cy="261610"/>
          </a:xfrm>
          <a:prstGeom prst="rect">
            <a:avLst/>
          </a:prstGeom>
          <a:noFill/>
        </p:spPr>
        <p:txBody>
          <a:bodyPr wrap="square" rtlCol="0">
            <a:spAutoFit/>
          </a:bodyPr>
          <a:lstStyle/>
          <a:p>
            <a:r>
              <a:rPr lang="en-US" sz="1100" b="1" dirty="0"/>
              <a:t>INR/kWh</a:t>
            </a:r>
          </a:p>
        </p:txBody>
      </p:sp>
    </p:spTree>
    <p:extLst>
      <p:ext uri="{BB962C8B-B14F-4D97-AF65-F5344CB8AC3E}">
        <p14:creationId xmlns:p14="http://schemas.microsoft.com/office/powerpoint/2010/main" val="205314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52400" y="4864207"/>
            <a:ext cx="2133600" cy="186148"/>
          </a:xfrm>
        </p:spPr>
        <p:txBody>
          <a:bodyPr/>
          <a:lstStyle/>
          <a:p>
            <a:fld id="{EEB0339C-C6B9-4805-B750-3C1BE16147FE}" type="datetime1">
              <a:rPr lang="en-US" smtClean="0"/>
              <a:t>7/1/2020</a:t>
            </a:fld>
            <a:endParaRPr lang="en-US"/>
          </a:p>
        </p:txBody>
      </p:sp>
      <p:sp>
        <p:nvSpPr>
          <p:cNvPr id="6" name="Slide Number Placeholder 5"/>
          <p:cNvSpPr>
            <a:spLocks noGrp="1"/>
          </p:cNvSpPr>
          <p:nvPr>
            <p:ph type="sldNum" sz="quarter" idx="12"/>
          </p:nvPr>
        </p:nvSpPr>
        <p:spPr>
          <a:xfrm>
            <a:off x="6858000" y="4864207"/>
            <a:ext cx="2133600" cy="186148"/>
          </a:xfrm>
        </p:spPr>
        <p:txBody>
          <a:bodyPr/>
          <a:lstStyle/>
          <a:p>
            <a:fld id="{6952B1E8-09B3-4C5B-AFC7-A7A8631772D5}" type="slidenum">
              <a:rPr lang="en-US" smtClean="0"/>
              <a:t>7</a:t>
            </a:fld>
            <a:endParaRPr lang="en-US"/>
          </a:p>
        </p:txBody>
      </p:sp>
      <p:pic>
        <p:nvPicPr>
          <p:cNvPr id="2050" name="Picture 2" descr="Workers carry a damaged photovoltaic panel inside a solar power plant in Gujarat, India, July 2, 2015. India's $100 billion push into solar energy over the next decade will be driven by foreign players as uncompetitive local manufacturers fall by the wayside, no longer protected by government restrictions on the sector. REUTERS/Amit Dave - GF10000146627">
            <a:extLst>
              <a:ext uri="{FF2B5EF4-FFF2-40B4-BE49-F238E27FC236}">
                <a16:creationId xmlns:a16="http://schemas.microsoft.com/office/drawing/2014/main" id="{E1CEDEDB-3552-4A19-8D85-4644937DFD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95"/>
          <a:stretch/>
        </p:blipFill>
        <p:spPr bwMode="auto">
          <a:xfrm>
            <a:off x="152400" y="134419"/>
            <a:ext cx="8839200" cy="49159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0E4D5C-6FEF-4BA5-8283-2C615896AAAA}"/>
              </a:ext>
            </a:extLst>
          </p:cNvPr>
          <p:cNvSpPr txBox="1"/>
          <p:nvPr/>
        </p:nvSpPr>
        <p:spPr>
          <a:xfrm>
            <a:off x="152400" y="499582"/>
            <a:ext cx="6522720" cy="584776"/>
          </a:xfrm>
          <a:prstGeom prst="rect">
            <a:avLst/>
          </a:prstGeom>
          <a:solidFill>
            <a:srgbClr val="262626">
              <a:alpha val="80000"/>
            </a:srgbClr>
          </a:solidFill>
        </p:spPr>
        <p:txBody>
          <a:bodyPr wrap="square" rtlCol="0">
            <a:spAutoFit/>
          </a:bodyPr>
          <a:lstStyle/>
          <a:p>
            <a:pPr algn="r"/>
            <a:r>
              <a:rPr lang="en-US" sz="3200" b="1" dirty="0">
                <a:solidFill>
                  <a:prstClr val="white">
                    <a:lumMod val="95000"/>
                  </a:prstClr>
                </a:solidFill>
              </a:rPr>
              <a:t>How India achieved this?</a:t>
            </a:r>
          </a:p>
        </p:txBody>
      </p:sp>
      <p:sp>
        <p:nvSpPr>
          <p:cNvPr id="11" name="Title 4">
            <a:extLst>
              <a:ext uri="{FF2B5EF4-FFF2-40B4-BE49-F238E27FC236}">
                <a16:creationId xmlns:a16="http://schemas.microsoft.com/office/drawing/2014/main" id="{B6DC99A0-3C71-468E-9025-7AD2AB28216D}"/>
              </a:ext>
            </a:extLst>
          </p:cNvPr>
          <p:cNvSpPr txBox="1">
            <a:spLocks/>
          </p:cNvSpPr>
          <p:nvPr/>
        </p:nvSpPr>
        <p:spPr>
          <a:xfrm>
            <a:off x="59267" y="1284333"/>
            <a:ext cx="7274732" cy="498150"/>
          </a:xfrm>
          <a:prstGeom prst="rect">
            <a:avLst/>
          </a:prstGeom>
          <a:solidFill>
            <a:schemeClr val="bg1">
              <a:alpha val="72000"/>
            </a:schemeClr>
          </a:solidFill>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nSpc>
                <a:spcPct val="120000"/>
              </a:lnSpc>
            </a:pPr>
            <a:r>
              <a:rPr lang="en-IN" b="1" dirty="0">
                <a:solidFill>
                  <a:schemeClr val="tx1"/>
                </a:solidFill>
              </a:rPr>
              <a:t>Rapid Adaptation of Auctions…</a:t>
            </a:r>
          </a:p>
        </p:txBody>
      </p:sp>
      <p:pic>
        <p:nvPicPr>
          <p:cNvPr id="2" name="Picture 1" descr="Bar graph with trend line depicting NSM and State Level Auctions with Capacity Contracted (MW) on the Y Axis and the month and year ">
            <a:extLst>
              <a:ext uri="{FF2B5EF4-FFF2-40B4-BE49-F238E27FC236}">
                <a16:creationId xmlns:a16="http://schemas.microsoft.com/office/drawing/2014/main" id="{441F07A8-9F26-44D8-99A5-DB2EA3527B6A}"/>
              </a:ext>
            </a:extLst>
          </p:cNvPr>
          <p:cNvPicPr>
            <a:picLocks noChangeAspect="1"/>
          </p:cNvPicPr>
          <p:nvPr/>
        </p:nvPicPr>
        <p:blipFill rotWithShape="1">
          <a:blip r:embed="rId3">
            <a:alphaModFix amt="69000"/>
          </a:blip>
          <a:srcRect l="13519" t="29064" r="12406" b="16286"/>
          <a:stretch/>
        </p:blipFill>
        <p:spPr>
          <a:xfrm>
            <a:off x="309965" y="1982458"/>
            <a:ext cx="7274731" cy="3019014"/>
          </a:xfrm>
          <a:prstGeom prst="rect">
            <a:avLst/>
          </a:prstGeom>
        </p:spPr>
      </p:pic>
      <p:sp>
        <p:nvSpPr>
          <p:cNvPr id="8" name="TextBox 7">
            <a:extLst>
              <a:ext uri="{FF2B5EF4-FFF2-40B4-BE49-F238E27FC236}">
                <a16:creationId xmlns:a16="http://schemas.microsoft.com/office/drawing/2014/main" id="{9455F249-4671-4CFB-8656-044C80662361}"/>
              </a:ext>
            </a:extLst>
          </p:cNvPr>
          <p:cNvSpPr txBox="1"/>
          <p:nvPr/>
        </p:nvSpPr>
        <p:spPr>
          <a:xfrm>
            <a:off x="6154548" y="2283869"/>
            <a:ext cx="2133600" cy="246221"/>
          </a:xfrm>
          <a:prstGeom prst="rect">
            <a:avLst/>
          </a:prstGeom>
          <a:noFill/>
        </p:spPr>
        <p:txBody>
          <a:bodyPr wrap="square" rtlCol="0">
            <a:spAutoFit/>
          </a:bodyPr>
          <a:lstStyle/>
          <a:p>
            <a:r>
              <a:rPr lang="en-US" sz="1000" b="1" dirty="0"/>
              <a:t>Source IRENA </a:t>
            </a:r>
          </a:p>
        </p:txBody>
      </p:sp>
    </p:spTree>
    <p:extLst>
      <p:ext uri="{BB962C8B-B14F-4D97-AF65-F5344CB8AC3E}">
        <p14:creationId xmlns:p14="http://schemas.microsoft.com/office/powerpoint/2010/main" val="332919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C403AFE-8B99-444C-8655-BB38B5A83E45}"/>
              </a:ext>
            </a:extLst>
          </p:cNvPr>
          <p:cNvSpPr>
            <a:spLocks noGrp="1"/>
          </p:cNvSpPr>
          <p:nvPr>
            <p:ph type="dt" sz="half" idx="10"/>
          </p:nvPr>
        </p:nvSpPr>
        <p:spPr/>
        <p:txBody>
          <a:bodyPr/>
          <a:lstStyle/>
          <a:p>
            <a:fld id="{AC0144B8-51B1-40A9-8E31-509197A325A2}" type="datetime1">
              <a:rPr lang="en-US" smtClean="0"/>
              <a:t>7/1/2020</a:t>
            </a:fld>
            <a:endParaRPr lang="en-US"/>
          </a:p>
        </p:txBody>
      </p:sp>
      <p:sp>
        <p:nvSpPr>
          <p:cNvPr id="6" name="Slide Number Placeholder 5">
            <a:extLst>
              <a:ext uri="{FF2B5EF4-FFF2-40B4-BE49-F238E27FC236}">
                <a16:creationId xmlns:a16="http://schemas.microsoft.com/office/drawing/2014/main" id="{78C8063C-DF73-4B2F-B0F7-89FD3D162299}"/>
              </a:ext>
            </a:extLst>
          </p:cNvPr>
          <p:cNvSpPr>
            <a:spLocks noGrp="1"/>
          </p:cNvSpPr>
          <p:nvPr>
            <p:ph type="sldNum" sz="quarter" idx="12"/>
          </p:nvPr>
        </p:nvSpPr>
        <p:spPr/>
        <p:txBody>
          <a:bodyPr/>
          <a:lstStyle/>
          <a:p>
            <a:fld id="{6952B1E8-09B3-4C5B-AFC7-A7A8631772D5}" type="slidenum">
              <a:rPr lang="en-US" smtClean="0"/>
              <a:t>8</a:t>
            </a:fld>
            <a:endParaRPr lang="en-US"/>
          </a:p>
        </p:txBody>
      </p:sp>
      <p:pic>
        <p:nvPicPr>
          <p:cNvPr id="7" name="Content Placeholder 7">
            <a:extLst>
              <a:ext uri="{FF2B5EF4-FFF2-40B4-BE49-F238E27FC236}">
                <a16:creationId xmlns:a16="http://schemas.microsoft.com/office/drawing/2014/main" id="{AB735CF2-19CF-4538-B556-AA3D998A3068}"/>
              </a:ext>
              <a:ext uri="{C183D7F6-B498-43B3-948B-1728B52AA6E4}">
                <adec:decorative xmlns:adec="http://schemas.microsoft.com/office/drawing/2017/decorative" val="1"/>
              </a:ext>
            </a:extLst>
          </p:cNvPr>
          <p:cNvPicPr>
            <a:picLocks noChangeAspect="1"/>
          </p:cNvPicPr>
          <p:nvPr/>
        </p:nvPicPr>
        <p:blipFill>
          <a:blip r:embed="rId2"/>
          <a:srcRect l="14570" r="14570"/>
          <a:stretch>
            <a:fillRect/>
          </a:stretch>
        </p:blipFill>
        <p:spPr>
          <a:xfrm>
            <a:off x="531121" y="928708"/>
            <a:ext cx="3180723" cy="3817172"/>
          </a:xfrm>
          <a:prstGeom prst="rect">
            <a:avLst/>
          </a:prstGeom>
        </p:spPr>
      </p:pic>
      <p:sp>
        <p:nvSpPr>
          <p:cNvPr id="8" name="Content Placeholder 2">
            <a:extLst>
              <a:ext uri="{FF2B5EF4-FFF2-40B4-BE49-F238E27FC236}">
                <a16:creationId xmlns:a16="http://schemas.microsoft.com/office/drawing/2014/main" id="{6F4D799F-D1DB-4A0C-9EFE-5CB902DA967A}"/>
              </a:ext>
            </a:extLst>
          </p:cNvPr>
          <p:cNvSpPr txBox="1">
            <a:spLocks/>
          </p:cNvSpPr>
          <p:nvPr/>
        </p:nvSpPr>
        <p:spPr>
          <a:xfrm>
            <a:off x="3860800" y="928708"/>
            <a:ext cx="4752079" cy="3817172"/>
          </a:xfrm>
          <a:prstGeom prst="rect">
            <a:avLst/>
          </a:prstGeom>
        </p:spPr>
        <p:txBody>
          <a:bodyPr>
            <a:normAutofit lnSpcReduction="10000"/>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ea typeface="+mj-ea"/>
              </a:rPr>
              <a:t>750 MW solar auction at state level</a:t>
            </a:r>
          </a:p>
          <a:p>
            <a:r>
              <a:rPr lang="en-US" sz="2000" dirty="0">
                <a:solidFill>
                  <a:schemeClr val="tx1"/>
                </a:solidFill>
                <a:ea typeface="+mj-ea"/>
              </a:rPr>
              <a:t>Featured lowest prices, but quickly beat out by subsequent auctions </a:t>
            </a:r>
          </a:p>
          <a:p>
            <a:r>
              <a:rPr lang="en-US" sz="2000" dirty="0">
                <a:solidFill>
                  <a:schemeClr val="tx1"/>
                </a:solidFill>
                <a:ea typeface="+mj-ea"/>
              </a:rPr>
              <a:t>IFC structured the auction and facilitated World Bank PRGs; helped state finance substation upgrades and transmission</a:t>
            </a:r>
          </a:p>
          <a:p>
            <a:r>
              <a:rPr lang="en-US" sz="2000" dirty="0">
                <a:solidFill>
                  <a:schemeClr val="tx1"/>
                </a:solidFill>
                <a:ea typeface="+mj-ea"/>
              </a:rPr>
              <a:t>Innovative PPA arrangement to take advantage of peak demand from 2 different </a:t>
            </a:r>
            <a:r>
              <a:rPr lang="en-US" sz="2000" dirty="0" err="1">
                <a:solidFill>
                  <a:schemeClr val="tx1"/>
                </a:solidFill>
                <a:ea typeface="+mj-ea"/>
              </a:rPr>
              <a:t>offtakers</a:t>
            </a:r>
            <a:endParaRPr lang="en-US" sz="2000" dirty="0">
              <a:solidFill>
                <a:schemeClr val="tx1"/>
              </a:solidFill>
              <a:ea typeface="+mj-ea"/>
            </a:endParaRPr>
          </a:p>
          <a:p>
            <a:r>
              <a:rPr lang="en-US" sz="2000" dirty="0">
                <a:solidFill>
                  <a:schemeClr val="tx1"/>
                </a:solidFill>
                <a:ea typeface="+mj-ea"/>
              </a:rPr>
              <a:t>Real time bid adjustment through IT platform  </a:t>
            </a:r>
          </a:p>
        </p:txBody>
      </p:sp>
      <p:sp>
        <p:nvSpPr>
          <p:cNvPr id="11" name="TextBox 10">
            <a:extLst>
              <a:ext uri="{FF2B5EF4-FFF2-40B4-BE49-F238E27FC236}">
                <a16:creationId xmlns:a16="http://schemas.microsoft.com/office/drawing/2014/main" id="{460058EC-B016-4785-BB9F-EA66E3F5B8FE}"/>
              </a:ext>
            </a:extLst>
          </p:cNvPr>
          <p:cNvSpPr txBox="1"/>
          <p:nvPr/>
        </p:nvSpPr>
        <p:spPr>
          <a:xfrm>
            <a:off x="3711844" y="4574211"/>
            <a:ext cx="3292744" cy="461665"/>
          </a:xfrm>
          <a:prstGeom prst="rect">
            <a:avLst/>
          </a:prstGeom>
          <a:noFill/>
        </p:spPr>
        <p:txBody>
          <a:bodyPr wrap="square" rtlCol="0">
            <a:spAutoFit/>
          </a:bodyPr>
          <a:lstStyle/>
          <a:p>
            <a:r>
              <a:rPr lang="en-US" sz="800" dirty="0">
                <a:solidFill>
                  <a:srgbClr val="6C6463"/>
                </a:solidFill>
              </a:rPr>
              <a:t>Source: http://</a:t>
            </a:r>
            <a:r>
              <a:rPr lang="en-US" sz="800" dirty="0" err="1">
                <a:solidFill>
                  <a:srgbClr val="6C6463"/>
                </a:solidFill>
              </a:rPr>
              <a:t>www.livemint.com</a:t>
            </a:r>
            <a:r>
              <a:rPr lang="en-US" sz="800" dirty="0">
                <a:solidFill>
                  <a:srgbClr val="6C6463"/>
                </a:solidFill>
              </a:rPr>
              <a:t>/Industry/zW5Lf1okn054cFug5yKGsL/Madhya-Pradesh-solar-bids-hovering-at-Rs3-per-unit-in-revers.html</a:t>
            </a:r>
          </a:p>
        </p:txBody>
      </p:sp>
      <p:sp>
        <p:nvSpPr>
          <p:cNvPr id="12" name="TextBox 11">
            <a:extLst>
              <a:ext uri="{FF2B5EF4-FFF2-40B4-BE49-F238E27FC236}">
                <a16:creationId xmlns:a16="http://schemas.microsoft.com/office/drawing/2014/main" id="{1444AB53-3434-4248-A37B-8392D4145D17}"/>
              </a:ext>
            </a:extLst>
          </p:cNvPr>
          <p:cNvSpPr txBox="1"/>
          <p:nvPr/>
        </p:nvSpPr>
        <p:spPr>
          <a:xfrm>
            <a:off x="152399" y="182927"/>
            <a:ext cx="7882467" cy="523220"/>
          </a:xfrm>
          <a:prstGeom prst="rect">
            <a:avLst/>
          </a:prstGeom>
          <a:solidFill>
            <a:srgbClr val="262626">
              <a:alpha val="80000"/>
            </a:srgbClr>
          </a:solidFill>
        </p:spPr>
        <p:txBody>
          <a:bodyPr wrap="square" rtlCol="0">
            <a:spAutoFit/>
          </a:bodyPr>
          <a:lstStyle/>
          <a:p>
            <a:pPr algn="r"/>
            <a:r>
              <a:rPr lang="en-US" sz="2800" b="1" dirty="0">
                <a:solidFill>
                  <a:prstClr val="white">
                    <a:lumMod val="95000"/>
                  </a:prstClr>
                </a:solidFill>
              </a:rPr>
              <a:t>Auction Madhya Pradesh Solar Park</a:t>
            </a:r>
          </a:p>
        </p:txBody>
      </p:sp>
    </p:spTree>
    <p:extLst>
      <p:ext uri="{BB962C8B-B14F-4D97-AF65-F5344CB8AC3E}">
        <p14:creationId xmlns:p14="http://schemas.microsoft.com/office/powerpoint/2010/main" val="229308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8082DEE-4B0A-41E9-A6B2-AE8145D20174}"/>
              </a:ext>
            </a:extLst>
          </p:cNvPr>
          <p:cNvSpPr>
            <a:spLocks noGrp="1"/>
          </p:cNvSpPr>
          <p:nvPr>
            <p:ph type="dt" sz="half" idx="10"/>
          </p:nvPr>
        </p:nvSpPr>
        <p:spPr/>
        <p:txBody>
          <a:bodyPr/>
          <a:lstStyle/>
          <a:p>
            <a:fld id="{B5D46320-824B-4F88-8408-2D940C0C3E43}" type="datetime1">
              <a:rPr lang="en-US" smtClean="0"/>
              <a:t>7/1/2020</a:t>
            </a:fld>
            <a:endParaRPr lang="en-US"/>
          </a:p>
        </p:txBody>
      </p:sp>
      <p:sp>
        <p:nvSpPr>
          <p:cNvPr id="6" name="Slide Number Placeholder 5">
            <a:extLst>
              <a:ext uri="{FF2B5EF4-FFF2-40B4-BE49-F238E27FC236}">
                <a16:creationId xmlns:a16="http://schemas.microsoft.com/office/drawing/2014/main" id="{3587FB91-040E-494A-B65A-2E63B9D87743}"/>
              </a:ext>
            </a:extLst>
          </p:cNvPr>
          <p:cNvSpPr>
            <a:spLocks noGrp="1"/>
          </p:cNvSpPr>
          <p:nvPr>
            <p:ph type="sldNum" sz="quarter" idx="12"/>
          </p:nvPr>
        </p:nvSpPr>
        <p:spPr/>
        <p:txBody>
          <a:bodyPr/>
          <a:lstStyle/>
          <a:p>
            <a:fld id="{6952B1E8-09B3-4C5B-AFC7-A7A8631772D5}" type="slidenum">
              <a:rPr lang="en-US" smtClean="0"/>
              <a:t>9</a:t>
            </a:fld>
            <a:endParaRPr lang="en-US"/>
          </a:p>
        </p:txBody>
      </p:sp>
      <p:pic>
        <p:nvPicPr>
          <p:cNvPr id="7" name="Picture 6" descr="Apart from project preparation and bankable PPA, the Rewa auction demonstrated the use of iterative price discovery through online auctions ">
            <a:extLst>
              <a:ext uri="{FF2B5EF4-FFF2-40B4-BE49-F238E27FC236}">
                <a16:creationId xmlns:a16="http://schemas.microsoft.com/office/drawing/2014/main" id="{9E1BEAB5-6CF9-489A-8001-8E6783ADC4C0}"/>
              </a:ext>
            </a:extLst>
          </p:cNvPr>
          <p:cNvPicPr>
            <a:picLocks noChangeAspect="1"/>
          </p:cNvPicPr>
          <p:nvPr/>
        </p:nvPicPr>
        <p:blipFill rotWithShape="1">
          <a:blip r:embed="rId2"/>
          <a:srcRect l="14352" t="20669" r="12130" b="18097"/>
          <a:stretch/>
        </p:blipFill>
        <p:spPr>
          <a:xfrm>
            <a:off x="431798" y="803785"/>
            <a:ext cx="8458202" cy="3962784"/>
          </a:xfrm>
          <a:prstGeom prst="rect">
            <a:avLst/>
          </a:prstGeom>
        </p:spPr>
      </p:pic>
      <p:sp>
        <p:nvSpPr>
          <p:cNvPr id="8" name="TextBox 7">
            <a:extLst>
              <a:ext uri="{FF2B5EF4-FFF2-40B4-BE49-F238E27FC236}">
                <a16:creationId xmlns:a16="http://schemas.microsoft.com/office/drawing/2014/main" id="{EC1F89AA-41C4-4A03-B805-0C076B3BBDF0}"/>
              </a:ext>
            </a:extLst>
          </p:cNvPr>
          <p:cNvSpPr txBox="1"/>
          <p:nvPr/>
        </p:nvSpPr>
        <p:spPr>
          <a:xfrm>
            <a:off x="6438110" y="4478137"/>
            <a:ext cx="2133600" cy="246221"/>
          </a:xfrm>
          <a:prstGeom prst="rect">
            <a:avLst/>
          </a:prstGeom>
          <a:noFill/>
        </p:spPr>
        <p:txBody>
          <a:bodyPr wrap="square" rtlCol="0">
            <a:spAutoFit/>
          </a:bodyPr>
          <a:lstStyle/>
          <a:p>
            <a:r>
              <a:rPr lang="en-US" sz="1000" b="1" dirty="0"/>
              <a:t>Source: IFC</a:t>
            </a:r>
          </a:p>
        </p:txBody>
      </p:sp>
      <p:sp>
        <p:nvSpPr>
          <p:cNvPr id="10" name="TextBox 9">
            <a:extLst>
              <a:ext uri="{FF2B5EF4-FFF2-40B4-BE49-F238E27FC236}">
                <a16:creationId xmlns:a16="http://schemas.microsoft.com/office/drawing/2014/main" id="{D7D70BFC-959B-4AE2-93BC-D776D21A7229}"/>
              </a:ext>
            </a:extLst>
          </p:cNvPr>
          <p:cNvSpPr txBox="1"/>
          <p:nvPr/>
        </p:nvSpPr>
        <p:spPr>
          <a:xfrm>
            <a:off x="152399" y="182927"/>
            <a:ext cx="7882467" cy="523220"/>
          </a:xfrm>
          <a:prstGeom prst="rect">
            <a:avLst/>
          </a:prstGeom>
          <a:solidFill>
            <a:srgbClr val="262626">
              <a:alpha val="80000"/>
            </a:srgbClr>
          </a:solidFill>
        </p:spPr>
        <p:txBody>
          <a:bodyPr wrap="square" rtlCol="0">
            <a:spAutoFit/>
          </a:bodyPr>
          <a:lstStyle/>
          <a:p>
            <a:pPr algn="r"/>
            <a:r>
              <a:rPr lang="en-US" sz="2800" b="1" dirty="0">
                <a:solidFill>
                  <a:prstClr val="white">
                    <a:lumMod val="95000"/>
                  </a:prstClr>
                </a:solidFill>
              </a:rPr>
              <a:t>Auction Madhya Pradesh Solar Park</a:t>
            </a:r>
          </a:p>
        </p:txBody>
      </p:sp>
    </p:spTree>
    <p:extLst>
      <p:ext uri="{BB962C8B-B14F-4D97-AF65-F5344CB8AC3E}">
        <p14:creationId xmlns:p14="http://schemas.microsoft.com/office/powerpoint/2010/main" val="3842707970"/>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2185</TotalTime>
  <Words>641</Words>
  <Application>Microsoft Office PowerPoint</Application>
  <PresentationFormat>Custom</PresentationFormat>
  <Paragraphs>131</Paragraphs>
  <Slides>15</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Cabin</vt:lpstr>
      <vt:lpstr>Calibri</vt:lpstr>
      <vt:lpstr>Gill Sans MT</vt:lpstr>
      <vt:lpstr>Noto Sans Symbols</vt:lpstr>
      <vt:lpstr>1_Office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Mishra, Anurag (New Delhi/CLEEO)</dc:creator>
  <cp:lastModifiedBy>Bradley, Bridget</cp:lastModifiedBy>
  <cp:revision>28</cp:revision>
  <dcterms:created xsi:type="dcterms:W3CDTF">2019-11-16T12:38:24Z</dcterms:created>
  <dcterms:modified xsi:type="dcterms:W3CDTF">2020-07-01T15:47:33Z</dcterms:modified>
</cp:coreProperties>
</file>