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61" r:id="rId2"/>
    <p:sldId id="378" r:id="rId3"/>
    <p:sldId id="384" r:id="rId4"/>
    <p:sldId id="388" r:id="rId5"/>
    <p:sldId id="381" r:id="rId6"/>
    <p:sldId id="416" r:id="rId7"/>
    <p:sldId id="420" r:id="rId8"/>
    <p:sldId id="379" r:id="rId9"/>
    <p:sldId id="415" r:id="rId10"/>
    <p:sldId id="424" r:id="rId11"/>
    <p:sldId id="417" r:id="rId12"/>
    <p:sldId id="412" r:id="rId13"/>
    <p:sldId id="419" r:id="rId14"/>
    <p:sldId id="391" r:id="rId15"/>
    <p:sldId id="422" r:id="rId16"/>
    <p:sldId id="406" r:id="rId17"/>
    <p:sldId id="403" r:id="rId18"/>
    <p:sldId id="396" r:id="rId19"/>
    <p:sldId id="402" r:id="rId20"/>
    <p:sldId id="401" r:id="rId21"/>
    <p:sldId id="399" r:id="rId22"/>
    <p:sldId id="394" r:id="rId23"/>
    <p:sldId id="397" r:id="rId24"/>
    <p:sldId id="393" r:id="rId25"/>
    <p:sldId id="407" r:id="rId26"/>
    <p:sldId id="376" r:id="rId27"/>
    <p:sldId id="408" r:id="rId28"/>
    <p:sldId id="409" r:id="rId29"/>
    <p:sldId id="413" r:id="rId30"/>
    <p:sldId id="423" r:id="rId31"/>
    <p:sldId id="425" r:id="rId32"/>
    <p:sldId id="374" r:id="rId33"/>
    <p:sldId id="426" r:id="rId34"/>
    <p:sldId id="365" r:id="rId35"/>
    <p:sldId id="421" r:id="rId36"/>
    <p:sldId id="347" r:id="rId37"/>
    <p:sldId id="383" r:id="rId38"/>
    <p:sldId id="410" r:id="rId39"/>
    <p:sldId id="367" r:id="rId40"/>
    <p:sldId id="405" r:id="rId41"/>
    <p:sldId id="392" r:id="rId42"/>
    <p:sldId id="427" r:id="rId43"/>
    <p:sldId id="411" r:id="rId44"/>
    <p:sldId id="428"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Options" id="{C8BB6727-BFD4-4C1F-B2A2-E4825207E012}">
          <p14:sldIdLst>
            <p14:sldId id="361"/>
            <p14:sldId id="378"/>
          </p14:sldIdLst>
        </p14:section>
        <p14:section name="Content Slide Options (Red)" id="{96621424-3685-446B-A933-E38799536001}">
          <p14:sldIdLst>
            <p14:sldId id="384"/>
            <p14:sldId id="388"/>
            <p14:sldId id="381"/>
            <p14:sldId id="416"/>
            <p14:sldId id="420"/>
            <p14:sldId id="379"/>
            <p14:sldId id="415"/>
            <p14:sldId id="424"/>
            <p14:sldId id="417"/>
            <p14:sldId id="412"/>
            <p14:sldId id="419"/>
            <p14:sldId id="391"/>
            <p14:sldId id="422"/>
            <p14:sldId id="406"/>
            <p14:sldId id="403"/>
            <p14:sldId id="396"/>
            <p14:sldId id="402"/>
            <p14:sldId id="401"/>
            <p14:sldId id="399"/>
            <p14:sldId id="394"/>
            <p14:sldId id="397"/>
            <p14:sldId id="393"/>
            <p14:sldId id="407"/>
            <p14:sldId id="376"/>
            <p14:sldId id="408"/>
            <p14:sldId id="409"/>
            <p14:sldId id="413"/>
            <p14:sldId id="423"/>
            <p14:sldId id="425"/>
          </p14:sldIdLst>
        </p14:section>
        <p14:section name="Content Slide Options (Blue)" id="{5F4AF72D-45A1-4094-A173-2B6FFB23169B}">
          <p14:sldIdLst/>
        </p14:section>
        <p14:section name="References (Red)" id="{EE5AE64D-BD55-4147-85DB-699AC0F0540F}">
          <p14:sldIdLst/>
        </p14:section>
        <p14:section name="References (Blue)" id="{3F9DE25C-A08E-4A0C-A7F2-3A74B7679432}">
          <p14:sldIdLst>
            <p14:sldId id="374"/>
            <p14:sldId id="426"/>
            <p14:sldId id="365"/>
            <p14:sldId id="421"/>
            <p14:sldId id="347"/>
            <p14:sldId id="383"/>
            <p14:sldId id="410"/>
            <p14:sldId id="367"/>
            <p14:sldId id="405"/>
            <p14:sldId id="392"/>
            <p14:sldId id="427"/>
            <p14:sldId id="411"/>
            <p14:sldId id="428"/>
          </p14:sldIdLst>
        </p14:section>
      </p14:sectionLst>
    </p:ext>
    <p:ext uri="{EFAFB233-063F-42B5-8137-9DF3F51BA10A}">
      <p15:sldGuideLst xmlns:p15="http://schemas.microsoft.com/office/powerpoint/2012/main">
        <p15:guide id="1" orient="horz" pos="540">
          <p15:clr>
            <a:srgbClr val="A4A3A4"/>
          </p15:clr>
        </p15:guide>
        <p15:guide id="2" pos="4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 Smith-Rommel" initials="AS" lastIdx="19" clrIdx="0"/>
  <p:cmAuthor id="2" name="Loretta Bauer" initials="LB" lastIdx="17" clrIdx="1"/>
  <p:cmAuthor id="3" name="Pablo Torres" initials="PT" lastIdx="40" clrIdx="2"/>
  <p:cmAuthor id="4" name="15 inch HP Laptop" initials="1iHL" lastIdx="60" clrIdx="3"/>
  <p:cmAuthor id="5" name="Eric Hyman" initials="EH" lastIdx="92" clrIdx="4"/>
  <p:cmAuthor id="6" name="Hyman, Eric (E3/EP/CB)" initials="ELH" lastIdx="3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E8EB"/>
    <a:srgbClr val="CFCDC9"/>
    <a:srgbClr val="BA0C2F"/>
    <a:srgbClr val="FFFFFF"/>
    <a:srgbClr val="6C6463"/>
    <a:srgbClr val="651D32"/>
    <a:srgbClr val="002F6C"/>
    <a:srgbClr val="0067B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1" autoAdjust="0"/>
    <p:restoredTop sz="84005" autoAdjust="0"/>
  </p:normalViewPr>
  <p:slideViewPr>
    <p:cSldViewPr snapToObjects="1">
      <p:cViewPr varScale="1">
        <p:scale>
          <a:sx n="74" d="100"/>
          <a:sy n="74" d="100"/>
        </p:scale>
        <p:origin x="964" y="60"/>
      </p:cViewPr>
      <p:guideLst>
        <p:guide orient="horz" pos="540"/>
        <p:guide pos="4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5DC8B-39D7-4B09-BEA3-55CE854F86D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6E5CC79-8B77-4964-9D4F-77F1C0329AC5}">
      <dgm:prSet phldrT="[Texto]" custT="1"/>
      <dgm:spPr/>
      <dgm:t>
        <a:bodyPr/>
        <a:lstStyle/>
        <a:p>
          <a:pPr>
            <a:spcAft>
              <a:spcPct val="35000"/>
            </a:spcAft>
          </a:pPr>
          <a:r>
            <a:rPr lang="en-US" sz="1800" noProof="0" dirty="0"/>
            <a:t>Auction Elements</a:t>
          </a:r>
        </a:p>
      </dgm:t>
    </dgm:pt>
    <dgm:pt modelId="{554DAD50-0991-472F-BACD-97685B37B7F2}" type="parTrans" cxnId="{C8C49209-AC8E-40A1-A545-6EEC949A1AF2}">
      <dgm:prSet/>
      <dgm:spPr/>
      <dgm:t>
        <a:bodyPr/>
        <a:lstStyle/>
        <a:p>
          <a:endParaRPr lang="en-US"/>
        </a:p>
      </dgm:t>
    </dgm:pt>
    <dgm:pt modelId="{D3940E88-0F3F-41EC-B0CD-4597CD062EE2}" type="sibTrans" cxnId="{C8C49209-AC8E-40A1-A545-6EEC949A1AF2}">
      <dgm:prSet/>
      <dgm:spPr/>
      <dgm:t>
        <a:bodyPr/>
        <a:lstStyle/>
        <a:p>
          <a:endParaRPr lang="en-US"/>
        </a:p>
      </dgm:t>
    </dgm:pt>
    <dgm:pt modelId="{FC1FD5DE-66A2-4FD2-BC78-917C64D88343}">
      <dgm:prSet phldrT="[Texto]" custT="1"/>
      <dgm:spPr/>
      <dgm:t>
        <a:bodyPr/>
        <a:lstStyle/>
        <a:p>
          <a:pPr>
            <a:lnSpc>
              <a:spcPct val="250000"/>
            </a:lnSpc>
            <a:spcAft>
              <a:spcPts val="0"/>
            </a:spcAft>
          </a:pPr>
          <a:r>
            <a:rPr lang="en-US" sz="1800" dirty="0"/>
            <a:t>Product auctioned </a:t>
          </a:r>
        </a:p>
      </dgm:t>
    </dgm:pt>
    <dgm:pt modelId="{D510B265-A60B-4603-BA44-7991B568361E}" type="parTrans" cxnId="{B6A48483-767F-4AE0-A9FB-95C4C88C4FE0}">
      <dgm:prSet/>
      <dgm:spPr/>
      <dgm:t>
        <a:bodyPr/>
        <a:lstStyle/>
        <a:p>
          <a:endParaRPr lang="en-US"/>
        </a:p>
      </dgm:t>
    </dgm:pt>
    <dgm:pt modelId="{C1A1463F-D117-465F-9154-12A9776A9024}" type="sibTrans" cxnId="{B6A48483-767F-4AE0-A9FB-95C4C88C4FE0}">
      <dgm:prSet/>
      <dgm:spPr/>
      <dgm:t>
        <a:bodyPr/>
        <a:lstStyle/>
        <a:p>
          <a:endParaRPr lang="en-US"/>
        </a:p>
      </dgm:t>
    </dgm:pt>
    <dgm:pt modelId="{2C925266-EFB1-461B-99B4-935D01AE7AE8}">
      <dgm:prSet phldrT="[Texto]" custT="1"/>
      <dgm:spPr/>
      <dgm:t>
        <a:bodyPr/>
        <a:lstStyle/>
        <a:p>
          <a:pPr>
            <a:lnSpc>
              <a:spcPct val="250000"/>
            </a:lnSpc>
            <a:spcAft>
              <a:spcPts val="0"/>
            </a:spcAft>
          </a:pPr>
          <a:r>
            <a:rPr lang="en-US" sz="1800" dirty="0"/>
            <a:t>Auction design</a:t>
          </a:r>
        </a:p>
      </dgm:t>
    </dgm:pt>
    <dgm:pt modelId="{C8F58CB3-7487-4983-8883-A33F9B0FC6A4}" type="parTrans" cxnId="{A925CB50-8821-492F-A531-32A58988D514}">
      <dgm:prSet/>
      <dgm:spPr/>
      <dgm:t>
        <a:bodyPr/>
        <a:lstStyle/>
        <a:p>
          <a:endParaRPr lang="en-US"/>
        </a:p>
      </dgm:t>
    </dgm:pt>
    <dgm:pt modelId="{F2FD6485-550B-4188-81D0-7B325AB4FE1F}" type="sibTrans" cxnId="{A925CB50-8821-492F-A531-32A58988D514}">
      <dgm:prSet/>
      <dgm:spPr/>
      <dgm:t>
        <a:bodyPr/>
        <a:lstStyle/>
        <a:p>
          <a:endParaRPr lang="en-US"/>
        </a:p>
      </dgm:t>
    </dgm:pt>
    <dgm:pt modelId="{B8BCA992-3DA0-443C-8595-18CE8B239C1F}">
      <dgm:prSet phldrT="[Texto]" custT="1"/>
      <dgm:spPr/>
      <dgm:t>
        <a:bodyPr anchor="t"/>
        <a:lstStyle/>
        <a:p>
          <a:pPr>
            <a:lnSpc>
              <a:spcPct val="200000"/>
            </a:lnSpc>
          </a:pPr>
          <a:r>
            <a:rPr lang="en-US" sz="1800" dirty="0"/>
            <a:t>Award criteria</a:t>
          </a:r>
        </a:p>
      </dgm:t>
    </dgm:pt>
    <dgm:pt modelId="{03ACDDCF-55E9-4C43-BA81-E16C5C1C5FBA}" type="parTrans" cxnId="{9A06E1CA-AB79-4DD9-B1FC-D47BB998C335}">
      <dgm:prSet/>
      <dgm:spPr/>
      <dgm:t>
        <a:bodyPr/>
        <a:lstStyle/>
        <a:p>
          <a:endParaRPr lang="en-US"/>
        </a:p>
      </dgm:t>
    </dgm:pt>
    <dgm:pt modelId="{66F45B00-56B9-4D6D-B883-F979FD0ED7DD}" type="sibTrans" cxnId="{9A06E1CA-AB79-4DD9-B1FC-D47BB998C335}">
      <dgm:prSet/>
      <dgm:spPr/>
      <dgm:t>
        <a:bodyPr/>
        <a:lstStyle/>
        <a:p>
          <a:endParaRPr lang="en-US"/>
        </a:p>
      </dgm:t>
    </dgm:pt>
    <dgm:pt modelId="{48EE79DB-03A1-47E4-A919-4939C162178B}">
      <dgm:prSet phldrT="[Texto]" custT="1"/>
      <dgm:spPr/>
      <dgm:t>
        <a:bodyPr anchor="t"/>
        <a:lstStyle/>
        <a:p>
          <a:pPr>
            <a:lnSpc>
              <a:spcPct val="200000"/>
            </a:lnSpc>
          </a:pPr>
          <a:r>
            <a:rPr lang="en-US" sz="1800" dirty="0"/>
            <a:t>Competition</a:t>
          </a:r>
        </a:p>
      </dgm:t>
    </dgm:pt>
    <dgm:pt modelId="{12D923F8-B212-4334-A65C-3A9E19DA2AD2}" type="parTrans" cxnId="{F8E44897-D8AF-495A-B08B-3E895A51B05E}">
      <dgm:prSet/>
      <dgm:spPr/>
      <dgm:t>
        <a:bodyPr/>
        <a:lstStyle/>
        <a:p>
          <a:endParaRPr lang="en-US"/>
        </a:p>
      </dgm:t>
    </dgm:pt>
    <dgm:pt modelId="{2C35312B-5567-4851-A008-D28EB2CD1B8A}" type="sibTrans" cxnId="{F8E44897-D8AF-495A-B08B-3E895A51B05E}">
      <dgm:prSet/>
      <dgm:spPr/>
      <dgm:t>
        <a:bodyPr/>
        <a:lstStyle/>
        <a:p>
          <a:endParaRPr lang="en-US"/>
        </a:p>
      </dgm:t>
    </dgm:pt>
    <dgm:pt modelId="{838BDEEE-F0DD-4B52-9144-694A11EF105E}" type="pres">
      <dgm:prSet presAssocID="{4405DC8B-39D7-4B09-BEA3-55CE854F86DB}" presName="diagram" presStyleCnt="0">
        <dgm:presLayoutVars>
          <dgm:chMax val="1"/>
          <dgm:dir/>
          <dgm:animLvl val="ctr"/>
          <dgm:resizeHandles val="exact"/>
        </dgm:presLayoutVars>
      </dgm:prSet>
      <dgm:spPr/>
    </dgm:pt>
    <dgm:pt modelId="{AF2E1454-2CA5-4157-9D5B-34DF091824A7}" type="pres">
      <dgm:prSet presAssocID="{4405DC8B-39D7-4B09-BEA3-55CE854F86DB}" presName="matrix" presStyleCnt="0"/>
      <dgm:spPr/>
    </dgm:pt>
    <dgm:pt modelId="{7BAB0DC2-7BD3-4B00-8E97-400A7A6804EB}" type="pres">
      <dgm:prSet presAssocID="{4405DC8B-39D7-4B09-BEA3-55CE854F86DB}" presName="tile1" presStyleLbl="node1" presStyleIdx="0" presStyleCnt="4"/>
      <dgm:spPr/>
    </dgm:pt>
    <dgm:pt modelId="{62755E88-53C4-427A-9F58-4318857F889B}" type="pres">
      <dgm:prSet presAssocID="{4405DC8B-39D7-4B09-BEA3-55CE854F86DB}" presName="tile1text" presStyleLbl="node1" presStyleIdx="0" presStyleCnt="4">
        <dgm:presLayoutVars>
          <dgm:chMax val="0"/>
          <dgm:chPref val="0"/>
          <dgm:bulletEnabled val="1"/>
        </dgm:presLayoutVars>
      </dgm:prSet>
      <dgm:spPr/>
    </dgm:pt>
    <dgm:pt modelId="{B9F4DBFC-B62F-44F5-8F23-84E8EA61FC9F}" type="pres">
      <dgm:prSet presAssocID="{4405DC8B-39D7-4B09-BEA3-55CE854F86DB}" presName="tile2" presStyleLbl="node1" presStyleIdx="1" presStyleCnt="4" custLinFactNeighborY="-3713"/>
      <dgm:spPr/>
    </dgm:pt>
    <dgm:pt modelId="{B2BF7121-C2FE-43F3-ACDB-5727F79B61E5}" type="pres">
      <dgm:prSet presAssocID="{4405DC8B-39D7-4B09-BEA3-55CE854F86DB}" presName="tile2text" presStyleLbl="node1" presStyleIdx="1" presStyleCnt="4">
        <dgm:presLayoutVars>
          <dgm:chMax val="0"/>
          <dgm:chPref val="0"/>
          <dgm:bulletEnabled val="1"/>
        </dgm:presLayoutVars>
      </dgm:prSet>
      <dgm:spPr/>
    </dgm:pt>
    <dgm:pt modelId="{0A3784A5-065A-4F0B-83D1-48A08590841A}" type="pres">
      <dgm:prSet presAssocID="{4405DC8B-39D7-4B09-BEA3-55CE854F86DB}" presName="tile3" presStyleLbl="node1" presStyleIdx="2" presStyleCnt="4"/>
      <dgm:spPr/>
    </dgm:pt>
    <dgm:pt modelId="{D3FBA829-4100-4C15-A3A9-E555C52855E0}" type="pres">
      <dgm:prSet presAssocID="{4405DC8B-39D7-4B09-BEA3-55CE854F86DB}" presName="tile3text" presStyleLbl="node1" presStyleIdx="2" presStyleCnt="4">
        <dgm:presLayoutVars>
          <dgm:chMax val="0"/>
          <dgm:chPref val="0"/>
          <dgm:bulletEnabled val="1"/>
        </dgm:presLayoutVars>
      </dgm:prSet>
      <dgm:spPr/>
    </dgm:pt>
    <dgm:pt modelId="{849FD1A0-7E92-4A54-B243-1E0B6663F98F}" type="pres">
      <dgm:prSet presAssocID="{4405DC8B-39D7-4B09-BEA3-55CE854F86DB}" presName="tile4" presStyleLbl="node1" presStyleIdx="3" presStyleCnt="4"/>
      <dgm:spPr/>
    </dgm:pt>
    <dgm:pt modelId="{96B38321-795E-4EDC-9B1E-C42F0B0E5C29}" type="pres">
      <dgm:prSet presAssocID="{4405DC8B-39D7-4B09-BEA3-55CE854F86DB}" presName="tile4text" presStyleLbl="node1" presStyleIdx="3" presStyleCnt="4">
        <dgm:presLayoutVars>
          <dgm:chMax val="0"/>
          <dgm:chPref val="0"/>
          <dgm:bulletEnabled val="1"/>
        </dgm:presLayoutVars>
      </dgm:prSet>
      <dgm:spPr/>
    </dgm:pt>
    <dgm:pt modelId="{4ABCF1D3-74D8-4FAE-93FD-36D6BD45AF07}" type="pres">
      <dgm:prSet presAssocID="{4405DC8B-39D7-4B09-BEA3-55CE854F86DB}" presName="centerTile" presStyleLbl="fgShp" presStyleIdx="0" presStyleCnt="1" custScaleX="106481" custScaleY="122515">
        <dgm:presLayoutVars>
          <dgm:chMax val="0"/>
          <dgm:chPref val="0"/>
        </dgm:presLayoutVars>
      </dgm:prSet>
      <dgm:spPr/>
    </dgm:pt>
  </dgm:ptLst>
  <dgm:cxnLst>
    <dgm:cxn modelId="{C8C49209-AC8E-40A1-A545-6EEC949A1AF2}" srcId="{4405DC8B-39D7-4B09-BEA3-55CE854F86DB}" destId="{26E5CC79-8B77-4964-9D4F-77F1C0329AC5}" srcOrd="0" destOrd="0" parTransId="{554DAD50-0991-472F-BACD-97685B37B7F2}" sibTransId="{D3940E88-0F3F-41EC-B0CD-4597CD062EE2}"/>
    <dgm:cxn modelId="{FB302C18-B233-4EFF-8D60-E9E01C2C4671}" type="presOf" srcId="{4405DC8B-39D7-4B09-BEA3-55CE854F86DB}" destId="{838BDEEE-F0DD-4B52-9144-694A11EF105E}" srcOrd="0" destOrd="0" presId="urn:microsoft.com/office/officeart/2005/8/layout/matrix1"/>
    <dgm:cxn modelId="{85A1643A-F6F8-44CB-A279-F925BE706229}" type="presOf" srcId="{2C925266-EFB1-461B-99B4-935D01AE7AE8}" destId="{B2BF7121-C2FE-43F3-ACDB-5727F79B61E5}" srcOrd="1" destOrd="0" presId="urn:microsoft.com/office/officeart/2005/8/layout/matrix1"/>
    <dgm:cxn modelId="{2C61AE67-CCF0-4B7C-9EDC-B33D1A86A4B2}" type="presOf" srcId="{2C925266-EFB1-461B-99B4-935D01AE7AE8}" destId="{B9F4DBFC-B62F-44F5-8F23-84E8EA61FC9F}" srcOrd="0" destOrd="0" presId="urn:microsoft.com/office/officeart/2005/8/layout/matrix1"/>
    <dgm:cxn modelId="{A925CB50-8821-492F-A531-32A58988D514}" srcId="{26E5CC79-8B77-4964-9D4F-77F1C0329AC5}" destId="{2C925266-EFB1-461B-99B4-935D01AE7AE8}" srcOrd="1" destOrd="0" parTransId="{C8F58CB3-7487-4983-8883-A33F9B0FC6A4}" sibTransId="{F2FD6485-550B-4188-81D0-7B325AB4FE1F}"/>
    <dgm:cxn modelId="{B6A48483-767F-4AE0-A9FB-95C4C88C4FE0}" srcId="{26E5CC79-8B77-4964-9D4F-77F1C0329AC5}" destId="{FC1FD5DE-66A2-4FD2-BC78-917C64D88343}" srcOrd="0" destOrd="0" parTransId="{D510B265-A60B-4603-BA44-7991B568361E}" sibTransId="{C1A1463F-D117-465F-9154-12A9776A9024}"/>
    <dgm:cxn modelId="{7ED0E88A-23F8-4B7C-9D1C-C848F81E17D9}" type="presOf" srcId="{48EE79DB-03A1-47E4-A919-4939C162178B}" destId="{849FD1A0-7E92-4A54-B243-1E0B6663F98F}" srcOrd="0" destOrd="0" presId="urn:microsoft.com/office/officeart/2005/8/layout/matrix1"/>
    <dgm:cxn modelId="{EBCB0793-E7F6-4BE3-821D-BFF7DCAFBE08}" type="presOf" srcId="{B8BCA992-3DA0-443C-8595-18CE8B239C1F}" destId="{D3FBA829-4100-4C15-A3A9-E555C52855E0}" srcOrd="1" destOrd="0" presId="urn:microsoft.com/office/officeart/2005/8/layout/matrix1"/>
    <dgm:cxn modelId="{52520295-2B9B-48B5-A182-D220CBF25DAD}" type="presOf" srcId="{48EE79DB-03A1-47E4-A919-4939C162178B}" destId="{96B38321-795E-4EDC-9B1E-C42F0B0E5C29}" srcOrd="1" destOrd="0" presId="urn:microsoft.com/office/officeart/2005/8/layout/matrix1"/>
    <dgm:cxn modelId="{F8E44897-D8AF-495A-B08B-3E895A51B05E}" srcId="{26E5CC79-8B77-4964-9D4F-77F1C0329AC5}" destId="{48EE79DB-03A1-47E4-A919-4939C162178B}" srcOrd="3" destOrd="0" parTransId="{12D923F8-B212-4334-A65C-3A9E19DA2AD2}" sibTransId="{2C35312B-5567-4851-A008-D28EB2CD1B8A}"/>
    <dgm:cxn modelId="{B302FFC2-76E0-45C7-84FD-6BDFD0CF8060}" type="presOf" srcId="{B8BCA992-3DA0-443C-8595-18CE8B239C1F}" destId="{0A3784A5-065A-4F0B-83D1-48A08590841A}" srcOrd="0" destOrd="0" presId="urn:microsoft.com/office/officeart/2005/8/layout/matrix1"/>
    <dgm:cxn modelId="{D36019CA-2197-4866-BE7C-3DB9E703798E}" type="presOf" srcId="{FC1FD5DE-66A2-4FD2-BC78-917C64D88343}" destId="{7BAB0DC2-7BD3-4B00-8E97-400A7A6804EB}" srcOrd="0" destOrd="0" presId="urn:microsoft.com/office/officeart/2005/8/layout/matrix1"/>
    <dgm:cxn modelId="{9A06E1CA-AB79-4DD9-B1FC-D47BB998C335}" srcId="{26E5CC79-8B77-4964-9D4F-77F1C0329AC5}" destId="{B8BCA992-3DA0-443C-8595-18CE8B239C1F}" srcOrd="2" destOrd="0" parTransId="{03ACDDCF-55E9-4C43-BA81-E16C5C1C5FBA}" sibTransId="{66F45B00-56B9-4D6D-B883-F979FD0ED7DD}"/>
    <dgm:cxn modelId="{531AAFE5-E21A-4E38-9271-C99C2CCABF5D}" type="presOf" srcId="{26E5CC79-8B77-4964-9D4F-77F1C0329AC5}" destId="{4ABCF1D3-74D8-4FAE-93FD-36D6BD45AF07}" srcOrd="0" destOrd="0" presId="urn:microsoft.com/office/officeart/2005/8/layout/matrix1"/>
    <dgm:cxn modelId="{91782CF0-5EA1-4406-B02D-062E04BBD5A6}" type="presOf" srcId="{FC1FD5DE-66A2-4FD2-BC78-917C64D88343}" destId="{62755E88-53C4-427A-9F58-4318857F889B}" srcOrd="1" destOrd="0" presId="urn:microsoft.com/office/officeart/2005/8/layout/matrix1"/>
    <dgm:cxn modelId="{189B8E20-D8F5-40EA-8F4B-85456C7AC8DF}" type="presParOf" srcId="{838BDEEE-F0DD-4B52-9144-694A11EF105E}" destId="{AF2E1454-2CA5-4157-9D5B-34DF091824A7}" srcOrd="0" destOrd="0" presId="urn:microsoft.com/office/officeart/2005/8/layout/matrix1"/>
    <dgm:cxn modelId="{C7568C61-C665-4CD2-B791-690ECE27104E}" type="presParOf" srcId="{AF2E1454-2CA5-4157-9D5B-34DF091824A7}" destId="{7BAB0DC2-7BD3-4B00-8E97-400A7A6804EB}" srcOrd="0" destOrd="0" presId="urn:microsoft.com/office/officeart/2005/8/layout/matrix1"/>
    <dgm:cxn modelId="{D6AF38C5-7F04-4D1B-A190-8D35423E2925}" type="presParOf" srcId="{AF2E1454-2CA5-4157-9D5B-34DF091824A7}" destId="{62755E88-53C4-427A-9F58-4318857F889B}" srcOrd="1" destOrd="0" presId="urn:microsoft.com/office/officeart/2005/8/layout/matrix1"/>
    <dgm:cxn modelId="{D4AD7872-5C8D-41B1-A101-7E0AA3731EEA}" type="presParOf" srcId="{AF2E1454-2CA5-4157-9D5B-34DF091824A7}" destId="{B9F4DBFC-B62F-44F5-8F23-84E8EA61FC9F}" srcOrd="2" destOrd="0" presId="urn:microsoft.com/office/officeart/2005/8/layout/matrix1"/>
    <dgm:cxn modelId="{8210EE3B-4D3F-4494-955E-D1D407362C31}" type="presParOf" srcId="{AF2E1454-2CA5-4157-9D5B-34DF091824A7}" destId="{B2BF7121-C2FE-43F3-ACDB-5727F79B61E5}" srcOrd="3" destOrd="0" presId="urn:microsoft.com/office/officeart/2005/8/layout/matrix1"/>
    <dgm:cxn modelId="{0BF93BC3-A129-42AF-B1D0-9D5162709161}" type="presParOf" srcId="{AF2E1454-2CA5-4157-9D5B-34DF091824A7}" destId="{0A3784A5-065A-4F0B-83D1-48A08590841A}" srcOrd="4" destOrd="0" presId="urn:microsoft.com/office/officeart/2005/8/layout/matrix1"/>
    <dgm:cxn modelId="{6416C4F1-9F6C-4CD7-9C28-04120BFF20A1}" type="presParOf" srcId="{AF2E1454-2CA5-4157-9D5B-34DF091824A7}" destId="{D3FBA829-4100-4C15-A3A9-E555C52855E0}" srcOrd="5" destOrd="0" presId="urn:microsoft.com/office/officeart/2005/8/layout/matrix1"/>
    <dgm:cxn modelId="{AC0A0FB5-6B21-4714-A0ED-88660D3EE365}" type="presParOf" srcId="{AF2E1454-2CA5-4157-9D5B-34DF091824A7}" destId="{849FD1A0-7E92-4A54-B243-1E0B6663F98F}" srcOrd="6" destOrd="0" presId="urn:microsoft.com/office/officeart/2005/8/layout/matrix1"/>
    <dgm:cxn modelId="{01DAA017-E9D9-4B94-8642-8DFE7CC09CDE}" type="presParOf" srcId="{AF2E1454-2CA5-4157-9D5B-34DF091824A7}" destId="{96B38321-795E-4EDC-9B1E-C42F0B0E5C29}" srcOrd="7" destOrd="0" presId="urn:microsoft.com/office/officeart/2005/8/layout/matrix1"/>
    <dgm:cxn modelId="{4A146817-DE48-491A-B0DD-B00E18F1E590}" type="presParOf" srcId="{838BDEEE-F0DD-4B52-9144-694A11EF105E}" destId="{4ABCF1D3-74D8-4FAE-93FD-36D6BD45AF0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B0DC2-7BD3-4B00-8E97-400A7A6804EB}">
      <dsp:nvSpPr>
        <dsp:cNvPr id="0" name=""/>
        <dsp:cNvSpPr/>
      </dsp:nvSpPr>
      <dsp:spPr>
        <a:xfrm rot="16200000">
          <a:off x="571500" y="-571500"/>
          <a:ext cx="1600200" cy="27432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250000"/>
            </a:lnSpc>
            <a:spcBef>
              <a:spcPct val="0"/>
            </a:spcBef>
            <a:spcAft>
              <a:spcPts val="0"/>
            </a:spcAft>
            <a:buNone/>
          </a:pPr>
          <a:r>
            <a:rPr lang="en-US" sz="1800" kern="1200" dirty="0"/>
            <a:t>Product auctioned </a:t>
          </a:r>
        </a:p>
      </dsp:txBody>
      <dsp:txXfrm rot="5400000">
        <a:off x="-1" y="1"/>
        <a:ext cx="2743200" cy="1200150"/>
      </dsp:txXfrm>
    </dsp:sp>
    <dsp:sp modelId="{B9F4DBFC-B62F-44F5-8F23-84E8EA61FC9F}">
      <dsp:nvSpPr>
        <dsp:cNvPr id="0" name=""/>
        <dsp:cNvSpPr/>
      </dsp:nvSpPr>
      <dsp:spPr>
        <a:xfrm>
          <a:off x="2743200" y="0"/>
          <a:ext cx="2743200" cy="16002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250000"/>
            </a:lnSpc>
            <a:spcBef>
              <a:spcPct val="0"/>
            </a:spcBef>
            <a:spcAft>
              <a:spcPts val="0"/>
            </a:spcAft>
            <a:buNone/>
          </a:pPr>
          <a:r>
            <a:rPr lang="en-US" sz="1800" kern="1200" dirty="0"/>
            <a:t>Auction design</a:t>
          </a:r>
        </a:p>
      </dsp:txBody>
      <dsp:txXfrm>
        <a:off x="2743200" y="0"/>
        <a:ext cx="2743200" cy="1200150"/>
      </dsp:txXfrm>
    </dsp:sp>
    <dsp:sp modelId="{0A3784A5-065A-4F0B-83D1-48A08590841A}">
      <dsp:nvSpPr>
        <dsp:cNvPr id="0" name=""/>
        <dsp:cNvSpPr/>
      </dsp:nvSpPr>
      <dsp:spPr>
        <a:xfrm rot="10800000">
          <a:off x="0" y="1600200"/>
          <a:ext cx="2743200" cy="16002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200000"/>
            </a:lnSpc>
            <a:spcBef>
              <a:spcPct val="0"/>
            </a:spcBef>
            <a:spcAft>
              <a:spcPct val="35000"/>
            </a:spcAft>
            <a:buNone/>
          </a:pPr>
          <a:r>
            <a:rPr lang="en-US" sz="1800" kern="1200" dirty="0"/>
            <a:t>Award criteria</a:t>
          </a:r>
        </a:p>
      </dsp:txBody>
      <dsp:txXfrm rot="10800000">
        <a:off x="0" y="2000250"/>
        <a:ext cx="2743200" cy="1200150"/>
      </dsp:txXfrm>
    </dsp:sp>
    <dsp:sp modelId="{849FD1A0-7E92-4A54-B243-1E0B6663F98F}">
      <dsp:nvSpPr>
        <dsp:cNvPr id="0" name=""/>
        <dsp:cNvSpPr/>
      </dsp:nvSpPr>
      <dsp:spPr>
        <a:xfrm rot="5400000">
          <a:off x="3314700" y="1028700"/>
          <a:ext cx="1600200" cy="27432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200000"/>
            </a:lnSpc>
            <a:spcBef>
              <a:spcPct val="0"/>
            </a:spcBef>
            <a:spcAft>
              <a:spcPct val="35000"/>
            </a:spcAft>
            <a:buNone/>
          </a:pPr>
          <a:r>
            <a:rPr lang="en-US" sz="1800" kern="1200" dirty="0"/>
            <a:t>Competition</a:t>
          </a:r>
        </a:p>
      </dsp:txBody>
      <dsp:txXfrm rot="-5400000">
        <a:off x="2743200" y="2000250"/>
        <a:ext cx="2743200" cy="1200150"/>
      </dsp:txXfrm>
    </dsp:sp>
    <dsp:sp modelId="{4ABCF1D3-74D8-4FAE-93FD-36D6BD45AF07}">
      <dsp:nvSpPr>
        <dsp:cNvPr id="0" name=""/>
        <dsp:cNvSpPr/>
      </dsp:nvSpPr>
      <dsp:spPr>
        <a:xfrm>
          <a:off x="1866903" y="1110078"/>
          <a:ext cx="1752592" cy="980242"/>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dirty="0"/>
            <a:t>Auction Elements</a:t>
          </a:r>
        </a:p>
      </dsp:txBody>
      <dsp:txXfrm>
        <a:off x="1914754" y="1157929"/>
        <a:ext cx="1656890" cy="88454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pa.gov/greenpower/financial-power-purchase-agreemen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ergywatch-inc.com/peak-load-management-prim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8737" indent="0">
              <a:spcAft>
                <a:spcPts val="600"/>
              </a:spcAft>
              <a:buFontTx/>
              <a:buNone/>
            </a:pPr>
            <a:r>
              <a:rPr lang="en-US" sz="1200" dirty="0">
                <a:solidFill>
                  <a:schemeClr val="tx1"/>
                </a:solidFill>
              </a:rPr>
              <a:t>To change this cover photo: </a:t>
            </a:r>
          </a:p>
          <a:p>
            <a:pPr marL="171450" indent="-112713">
              <a:spcAft>
                <a:spcPts val="600"/>
              </a:spcAft>
              <a:buFont typeface="Arial"/>
              <a:buChar char="•"/>
            </a:pPr>
            <a:r>
              <a:rPr lang="en-US" sz="1200" dirty="0">
                <a:solidFill>
                  <a:schemeClr val="tx1"/>
                </a:solidFill>
              </a:rPr>
              <a:t>Click on View &gt; Slide Master.</a:t>
            </a:r>
          </a:p>
          <a:p>
            <a:pPr marL="171450" indent="-112713">
              <a:spcAft>
                <a:spcPts val="600"/>
              </a:spcAft>
              <a:buFont typeface="Arial"/>
              <a:buChar char="•"/>
            </a:pPr>
            <a:r>
              <a:rPr lang="en-US" sz="1200" dirty="0">
                <a:solidFill>
                  <a:schemeClr val="tx1"/>
                </a:solidFill>
              </a:rPr>
              <a:t>Right</a:t>
            </a:r>
            <a:r>
              <a:rPr lang="en-US" sz="1200" baseline="0" dirty="0">
                <a:solidFill>
                  <a:schemeClr val="tx1"/>
                </a:solidFill>
              </a:rPr>
              <a:t> c</a:t>
            </a:r>
            <a:r>
              <a:rPr lang="en-US" sz="1200" dirty="0">
                <a:solidFill>
                  <a:schemeClr val="tx1"/>
                </a:solidFill>
              </a:rPr>
              <a:t>lick on this photo</a:t>
            </a:r>
            <a:r>
              <a:rPr lang="en-US" sz="1200" baseline="0" dirty="0">
                <a:solidFill>
                  <a:schemeClr val="tx1"/>
                </a:solidFill>
              </a:rPr>
              <a:t> &gt; Change Picture… &gt; Choose a Picture &gt; Insert.</a:t>
            </a:r>
            <a:endParaRPr lang="en-US" sz="1200" dirty="0">
              <a:solidFill>
                <a:schemeClr val="tx1"/>
              </a:solidFill>
            </a:endParaRPr>
          </a:p>
          <a:p>
            <a:pPr marL="171450" indent="-112713">
              <a:spcAft>
                <a:spcPts val="600"/>
              </a:spcAft>
              <a:buFont typeface="Arial"/>
              <a:buChar char="•"/>
            </a:pPr>
            <a:r>
              <a:rPr lang="en-US" sz="12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p:txBody>
      </p:sp>
      <p:sp>
        <p:nvSpPr>
          <p:cNvPr id="4" name="Slide Number Placeholder 3"/>
          <p:cNvSpPr>
            <a:spLocks noGrp="1"/>
          </p:cNvSpPr>
          <p:nvPr>
            <p:ph type="sldNum" sz="quarter" idx="10"/>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69359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and seem to be sound, in particular considering the expected battery prices for the next 2 or 3 years </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24</a:t>
            </a:fld>
            <a:endParaRPr lang="en-US"/>
          </a:p>
        </p:txBody>
      </p:sp>
    </p:spTree>
    <p:extLst>
      <p:ext uri="{BB962C8B-B14F-4D97-AF65-F5344CB8AC3E}">
        <p14:creationId xmlns:p14="http://schemas.microsoft.com/office/powerpoint/2010/main" val="270422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We believe it is a matter of time for RE-BESS auctions to take off</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25</a:t>
            </a:fld>
            <a:endParaRPr lang="en-US"/>
          </a:p>
        </p:txBody>
      </p:sp>
    </p:spTree>
    <p:extLst>
      <p:ext uri="{BB962C8B-B14F-4D97-AF65-F5344CB8AC3E}">
        <p14:creationId xmlns:p14="http://schemas.microsoft.com/office/powerpoint/2010/main" val="3841759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Peak demand reduction:</a:t>
            </a:r>
            <a:r>
              <a:rPr lang="en-US" b="1" baseline="0" dirty="0"/>
              <a:t> </a:t>
            </a:r>
            <a:r>
              <a:rPr lang="en-US" dirty="0"/>
              <a:t>Reduction in demand on the utility's system at the times of the utility’s summer peak period or winter peak period. (</a:t>
            </a:r>
            <a:r>
              <a:rPr lang="en-US" dirty="0" err="1"/>
              <a:t>Zarnikau</a:t>
            </a:r>
            <a:r>
              <a:rPr lang="en-US" dirty="0"/>
              <a:t> 2013)</a:t>
            </a:r>
          </a:p>
          <a:p>
            <a:endParaRPr lang="en-US" dirty="0"/>
          </a:p>
          <a:p>
            <a:r>
              <a:rPr lang="en-US" sz="1200" b="1" i="0" kern="1200" dirty="0">
                <a:solidFill>
                  <a:schemeClr val="tx1"/>
                </a:solidFill>
                <a:effectLst/>
                <a:latin typeface="+mn-lt"/>
                <a:ea typeface="+mn-ea"/>
                <a:cs typeface="+mn-cs"/>
              </a:rPr>
              <a:t>Fast-response reserve </a:t>
            </a:r>
            <a:r>
              <a:rPr lang="en-US" sz="1200" b="0" i="0" kern="1200" dirty="0">
                <a:solidFill>
                  <a:schemeClr val="tx1"/>
                </a:solidFill>
                <a:effectLst/>
                <a:latin typeface="+mn-lt"/>
                <a:ea typeface="+mn-ea"/>
                <a:cs typeface="+mn-cs"/>
              </a:rPr>
              <a:t>has two functions: regulating frequency and offering an emergency reserve. The </a:t>
            </a:r>
            <a:r>
              <a:rPr lang="en-US" sz="1200" b="0" i="0" kern="1200" dirty="0" err="1">
                <a:solidFill>
                  <a:schemeClr val="tx1"/>
                </a:solidFill>
                <a:effectLst/>
                <a:latin typeface="+mn-lt"/>
                <a:ea typeface="+mn-ea"/>
                <a:cs typeface="+mn-cs"/>
              </a:rPr>
              <a:t>FRR</a:t>
            </a:r>
            <a:r>
              <a:rPr lang="en-US" sz="1200" b="0" i="0" kern="1200" dirty="0">
                <a:solidFill>
                  <a:schemeClr val="tx1"/>
                </a:solidFill>
                <a:effectLst/>
                <a:latin typeface="+mn-lt"/>
                <a:ea typeface="+mn-ea"/>
                <a:cs typeface="+mn-cs"/>
              </a:rPr>
              <a:t> is provided by several sources, primarily, generator, load shedding and natural fall in demand due to falling system frequency. (</a:t>
            </a:r>
            <a:r>
              <a:rPr lang="en-US" sz="1200" dirty="0"/>
              <a:t>Wu, C.C. and N. Chen 2004</a:t>
            </a:r>
            <a:r>
              <a:rPr lang="en-US" sz="1200" b="0" i="0" kern="1200" dirty="0">
                <a:solidFill>
                  <a:schemeClr val="tx1"/>
                </a:solidFill>
                <a:effectLst/>
                <a:latin typeface="+mn-lt"/>
                <a:ea typeface="+mn-ea"/>
                <a:cs typeface="+mn-cs"/>
              </a:rPr>
              <a:t>)</a:t>
            </a:r>
          </a:p>
          <a:p>
            <a:endParaRPr lang="en-US" dirty="0"/>
          </a:p>
          <a:p>
            <a:r>
              <a:rPr lang="en-US" b="1" dirty="0"/>
              <a:t>Frequency Regulation: </a:t>
            </a:r>
            <a:r>
              <a:rPr lang="en-US" sz="1200" b="0" i="0" kern="1200" dirty="0">
                <a:solidFill>
                  <a:schemeClr val="tx1"/>
                </a:solidFill>
                <a:effectLst/>
                <a:latin typeface="+mn-lt"/>
                <a:ea typeface="+mn-ea"/>
                <a:cs typeface="+mn-cs"/>
              </a:rPr>
              <a:t>In order to synchronize generation assets for electrical grid operation, the alternating current (AC) frequency must be held within tight tolerance bounds. Different methods available for “frequency regulation” include generator inertia, adding and subtracting generation assets, dedicated demand response and electricity storage. Each of these methods has pros and cons, and the implementation of these methods takes from a millisecond to 20 minutes. (Energy Storage Association 2013)</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26</a:t>
            </a:fld>
            <a:endParaRPr lang="en-US"/>
          </a:p>
        </p:txBody>
      </p:sp>
    </p:spTree>
    <p:extLst>
      <p:ext uri="{BB962C8B-B14F-4D97-AF65-F5344CB8AC3E}">
        <p14:creationId xmlns:p14="http://schemas.microsoft.com/office/powerpoint/2010/main" val="388411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28</a:t>
            </a:fld>
            <a:endParaRPr lang="en-US"/>
          </a:p>
        </p:txBody>
      </p:sp>
    </p:spTree>
    <p:extLst>
      <p:ext uri="{BB962C8B-B14F-4D97-AF65-F5344CB8AC3E}">
        <p14:creationId xmlns:p14="http://schemas.microsoft.com/office/powerpoint/2010/main" val="1586628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29</a:t>
            </a:fld>
            <a:endParaRPr lang="en-US"/>
          </a:p>
        </p:txBody>
      </p:sp>
    </p:spTree>
    <p:extLst>
      <p:ext uri="{BB962C8B-B14F-4D97-AF65-F5344CB8AC3E}">
        <p14:creationId xmlns:p14="http://schemas.microsoft.com/office/powerpoint/2010/main" val="1108509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30</a:t>
            </a:fld>
            <a:endParaRPr lang="en-US"/>
          </a:p>
        </p:txBody>
      </p:sp>
    </p:spTree>
    <p:extLst>
      <p:ext uri="{BB962C8B-B14F-4D97-AF65-F5344CB8AC3E}">
        <p14:creationId xmlns:p14="http://schemas.microsoft.com/office/powerpoint/2010/main" val="4001969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31</a:t>
            </a:fld>
            <a:endParaRPr lang="en-US"/>
          </a:p>
        </p:txBody>
      </p:sp>
    </p:spTree>
    <p:extLst>
      <p:ext uri="{BB962C8B-B14F-4D97-AF65-F5344CB8AC3E}">
        <p14:creationId xmlns:p14="http://schemas.microsoft.com/office/powerpoint/2010/main" val="3080518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33</a:t>
            </a:fld>
            <a:endParaRPr lang="en-US"/>
          </a:p>
        </p:txBody>
      </p:sp>
    </p:spTree>
    <p:extLst>
      <p:ext uri="{BB962C8B-B14F-4D97-AF65-F5344CB8AC3E}">
        <p14:creationId xmlns:p14="http://schemas.microsoft.com/office/powerpoint/2010/main" val="415434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36</a:t>
            </a:fld>
            <a:endParaRPr lang="en-US"/>
          </a:p>
        </p:txBody>
      </p:sp>
    </p:spTree>
    <p:extLst>
      <p:ext uri="{BB962C8B-B14F-4D97-AF65-F5344CB8AC3E}">
        <p14:creationId xmlns:p14="http://schemas.microsoft.com/office/powerpoint/2010/main" val="379152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Auctions recently </a:t>
            </a:r>
            <a:r>
              <a:rPr lang="es-ES" dirty="0" err="1"/>
              <a:t>conducted</a:t>
            </a:r>
            <a:r>
              <a:rPr lang="es-ES" dirty="0"/>
              <a:t> in </a:t>
            </a:r>
            <a:r>
              <a:rPr lang="es-ES" dirty="0" err="1"/>
              <a:t>Mexico</a:t>
            </a:r>
            <a:r>
              <a:rPr lang="es-ES" dirty="0"/>
              <a:t>, El Salvador, Zambia, </a:t>
            </a:r>
            <a:r>
              <a:rPr lang="es-ES" dirty="0" err="1"/>
              <a:t>Afghanistan</a:t>
            </a:r>
            <a:r>
              <a:rPr lang="es-ES" dirty="0"/>
              <a:t>, </a:t>
            </a:r>
            <a:r>
              <a:rPr lang="es-ES" dirty="0" err="1"/>
              <a:t>Khazakhstan</a:t>
            </a:r>
            <a:r>
              <a:rPr lang="es-ES" dirty="0"/>
              <a:t> and </a:t>
            </a:r>
            <a:r>
              <a:rPr lang="es-ES" dirty="0" err="1"/>
              <a:t>other</a:t>
            </a:r>
            <a:r>
              <a:rPr lang="es-ES" dirty="0"/>
              <a:t> </a:t>
            </a:r>
            <a:r>
              <a:rPr lang="es-ES" dirty="0" err="1"/>
              <a:t>countries</a:t>
            </a:r>
            <a:r>
              <a:rPr lang="es-ES" dirty="0"/>
              <a:t> </a:t>
            </a:r>
            <a:r>
              <a:rPr lang="en-US" dirty="0"/>
              <a:t>have all benefited from some type of USAID support.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Sarah's Paper: Besides</a:t>
            </a:r>
            <a:r>
              <a:rPr lang="en-US" baseline="0" dirty="0"/>
              <a:t> </a:t>
            </a:r>
            <a:r>
              <a:rPr lang="en-US" dirty="0"/>
              <a:t>success fees, possibilities include other pre-development</a:t>
            </a:r>
            <a:r>
              <a:rPr lang="en-US" baseline="0" dirty="0"/>
              <a:t> </a:t>
            </a:r>
            <a:r>
              <a:rPr lang="en-US" dirty="0"/>
              <a:t>activities such as legal consultants, technical studies, environmental</a:t>
            </a:r>
            <a:r>
              <a:rPr lang="en-US" baseline="0" dirty="0"/>
              <a:t> </a:t>
            </a:r>
            <a:r>
              <a:rPr lang="en-US" dirty="0"/>
              <a:t>studies, social studies, and other options.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37</a:t>
            </a:fld>
            <a:endParaRPr lang="en-US"/>
          </a:p>
        </p:txBody>
      </p:sp>
    </p:spTree>
    <p:extLst>
      <p:ext uri="{BB962C8B-B14F-4D97-AF65-F5344CB8AC3E}">
        <p14:creationId xmlns:p14="http://schemas.microsoft.com/office/powerpoint/2010/main" val="109339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Those were acceptable principles, as part of the incentive package to attract RE in the early stages - ok</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326166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Partnered</a:t>
            </a:r>
            <a:r>
              <a:rPr lang="en-US" sz="1200" baseline="0" dirty="0"/>
              <a:t> </a:t>
            </a:r>
            <a:r>
              <a:rPr lang="en-US" sz="1200" dirty="0"/>
              <a:t>with the Afghanistan Electric Utility to structure a competitive procurement.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exercise generally concludes with the creation of an action plan for performing an auction.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38</a:t>
            </a:fld>
            <a:endParaRPr lang="en-US"/>
          </a:p>
        </p:txBody>
      </p:sp>
    </p:spTree>
    <p:extLst>
      <p:ext uri="{BB962C8B-B14F-4D97-AF65-F5344CB8AC3E}">
        <p14:creationId xmlns:p14="http://schemas.microsoft.com/office/powerpoint/2010/main" val="3243339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39</a:t>
            </a:fld>
            <a:endParaRPr lang="en-US"/>
          </a:p>
        </p:txBody>
      </p:sp>
    </p:spTree>
    <p:extLst>
      <p:ext uri="{BB962C8B-B14F-4D97-AF65-F5344CB8AC3E}">
        <p14:creationId xmlns:p14="http://schemas.microsoft.com/office/powerpoint/2010/main" val="18672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sequence roughly represents the incentives for participation of BESS (from lowest to greatest)</a:t>
            </a:r>
          </a:p>
        </p:txBody>
      </p:sp>
      <p:sp>
        <p:nvSpPr>
          <p:cNvPr id="4" name="Slide Number Placeholder 3"/>
          <p:cNvSpPr>
            <a:spLocks noGrp="1"/>
          </p:cNvSpPr>
          <p:nvPr>
            <p:ph type="sldNum" sz="quarter" idx="10"/>
          </p:nvPr>
        </p:nvSpPr>
        <p:spPr/>
        <p:txBody>
          <a:bodyPr/>
          <a:lstStyle/>
          <a:p>
            <a:fld id="{824A558B-E4E9-A94A-B9C1-029E46A76ABA}" type="slidenum">
              <a:rPr lang="en-US" smtClean="0"/>
              <a:t>41</a:t>
            </a:fld>
            <a:endParaRPr lang="en-US"/>
          </a:p>
        </p:txBody>
      </p:sp>
    </p:spTree>
    <p:extLst>
      <p:ext uri="{BB962C8B-B14F-4D97-AF65-F5344CB8AC3E}">
        <p14:creationId xmlns:p14="http://schemas.microsoft.com/office/powerpoint/2010/main" val="3171794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“Green Certificates” are Clean Energy Certificates (</a:t>
            </a:r>
            <a:r>
              <a:rPr lang="en-US" sz="1200" b="0" i="1" kern="1200" dirty="0" err="1">
                <a:solidFill>
                  <a:schemeClr val="tx1"/>
                </a:solidFill>
                <a:effectLst/>
                <a:latin typeface="+mn-lt"/>
                <a:ea typeface="+mn-ea"/>
                <a:cs typeface="+mn-cs"/>
              </a:rPr>
              <a:t>Certificados</a:t>
            </a:r>
            <a:r>
              <a:rPr lang="en-US" sz="1200" b="0" i="1" kern="1200" dirty="0">
                <a:solidFill>
                  <a:schemeClr val="tx1"/>
                </a:solidFill>
                <a:effectLst/>
                <a:latin typeface="+mn-lt"/>
                <a:ea typeface="+mn-ea"/>
                <a:cs typeface="+mn-cs"/>
              </a:rPr>
              <a:t> de </a:t>
            </a:r>
            <a:r>
              <a:rPr lang="en-US" sz="1200" b="0" i="1" kern="1200" dirty="0" err="1">
                <a:solidFill>
                  <a:schemeClr val="tx1"/>
                </a:solidFill>
                <a:effectLst/>
                <a:latin typeface="+mn-lt"/>
                <a:ea typeface="+mn-ea"/>
                <a:cs typeface="+mn-cs"/>
              </a:rPr>
              <a:t>Energías</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Limpias</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CELs). A CEL is granted per each MW/h of electricity produced by a generator using clean energy technologies</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42</a:t>
            </a:fld>
            <a:endParaRPr lang="en-US"/>
          </a:p>
        </p:txBody>
      </p:sp>
    </p:spTree>
    <p:extLst>
      <p:ext uri="{BB962C8B-B14F-4D97-AF65-F5344CB8AC3E}">
        <p14:creationId xmlns:p14="http://schemas.microsoft.com/office/powerpoint/2010/main" val="4030979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44</a:t>
            </a:fld>
            <a:endParaRPr lang="en-US"/>
          </a:p>
        </p:txBody>
      </p:sp>
    </p:spTree>
    <p:extLst>
      <p:ext uri="{BB962C8B-B14F-4D97-AF65-F5344CB8AC3E}">
        <p14:creationId xmlns:p14="http://schemas.microsoft.com/office/powerpoint/2010/main" val="917077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341775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350388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229333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3666436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Several auctions have been conducted in both developing and developed countries which have encouraged the joint participation of RE and storage.</a:t>
            </a:r>
          </a:p>
          <a:p>
            <a:r>
              <a:rPr lang="en-US" dirty="0"/>
              <a:t>(**) Contract for Differences. </a:t>
            </a:r>
            <a:r>
              <a:rPr lang="en-US" dirty="0">
                <a:hlinkClick r:id="rId3"/>
              </a:rPr>
              <a:t>https://www.epa.gov/greenpower/financial-power-purchase-agreements</a:t>
            </a:r>
            <a:endParaRPr lang="en-US" dirty="0"/>
          </a:p>
          <a:p>
            <a:r>
              <a:rPr lang="en-US" dirty="0"/>
              <a:t>(***) </a:t>
            </a:r>
            <a:r>
              <a:rPr lang="en-US" dirty="0" err="1"/>
              <a:t>FiT</a:t>
            </a:r>
            <a:r>
              <a:rPr lang="en-US" dirty="0"/>
              <a:t> or </a:t>
            </a:r>
            <a:r>
              <a:rPr lang="en-US" sz="1200" b="0" i="0" kern="1200" dirty="0">
                <a:solidFill>
                  <a:schemeClr val="tx1"/>
                </a:solidFill>
                <a:effectLst/>
                <a:latin typeface="+mn-lt"/>
                <a:ea typeface="+mn-ea"/>
                <a:cs typeface="+mn-cs"/>
              </a:rPr>
              <a:t>Feed-in tariffs typically use long-term agreements and pricing tied to costs of production for renewable energy producers.</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263366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auctions have been conducted in both developing and developed countries which have encouraged the joint participation of RE and storage.</a:t>
            </a:r>
          </a:p>
          <a:p>
            <a:endParaRPr lang="en-US" dirty="0"/>
          </a:p>
          <a:p>
            <a:r>
              <a:rPr lang="en-US" sz="1200" b="0" i="0" kern="1200" dirty="0">
                <a:solidFill>
                  <a:schemeClr val="tx1"/>
                </a:solidFill>
                <a:effectLst/>
                <a:latin typeface="+mn-lt"/>
                <a:ea typeface="+mn-ea"/>
                <a:cs typeface="+mn-cs"/>
              </a:rPr>
              <a:t>Peak load contribution (PLC), or installed capacity tag (</a:t>
            </a:r>
            <a:r>
              <a:rPr lang="en-US" sz="1200" b="0" i="0" kern="1200" dirty="0" err="1">
                <a:solidFill>
                  <a:schemeClr val="tx1"/>
                </a:solidFill>
                <a:effectLst/>
                <a:latin typeface="+mn-lt"/>
                <a:ea typeface="+mn-ea"/>
                <a:cs typeface="+mn-cs"/>
              </a:rPr>
              <a:t>ICAP</a:t>
            </a:r>
            <a:r>
              <a:rPr lang="en-US" sz="1200" b="0" i="0" kern="1200" dirty="0">
                <a:solidFill>
                  <a:schemeClr val="tx1"/>
                </a:solidFill>
                <a:effectLst/>
                <a:latin typeface="+mn-lt"/>
                <a:ea typeface="+mn-ea"/>
                <a:cs typeface="+mn-cs"/>
              </a:rPr>
              <a:t> tag), is determined by your usage during the single highest peak hour from the previous year. (Source:</a:t>
            </a:r>
            <a:r>
              <a:rPr lang="en-US" sz="1200" b="0" i="0" kern="1200" baseline="0" dirty="0">
                <a:solidFill>
                  <a:schemeClr val="tx1"/>
                </a:solidFill>
                <a:effectLst/>
                <a:latin typeface="+mn-lt"/>
                <a:ea typeface="+mn-ea"/>
                <a:cs typeface="+mn-cs"/>
              </a:rPr>
              <a:t> </a:t>
            </a:r>
            <a:r>
              <a:rPr lang="en-US" dirty="0">
                <a:hlinkClick r:id="rId3"/>
              </a:rPr>
              <a:t>https://energywatch-inc.com/peak-load-management-primer/</a:t>
            </a:r>
            <a:r>
              <a:rPr lang="en-US" dirty="0"/>
              <a:t>)</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16</a:t>
            </a:fld>
            <a:endParaRPr lang="en-US"/>
          </a:p>
        </p:txBody>
      </p:sp>
    </p:spTree>
    <p:extLst>
      <p:ext uri="{BB962C8B-B14F-4D97-AF65-F5344CB8AC3E}">
        <p14:creationId xmlns:p14="http://schemas.microsoft.com/office/powerpoint/2010/main" val="107919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Dynamic auctions, such as descending clock, enable price discovery. Static ones, such as sealed bid, do not.</a:t>
            </a:r>
          </a:p>
          <a:p>
            <a:r>
              <a:rPr lang="en-US" sz="1200" dirty="0">
                <a:solidFill>
                  <a:schemeClr val="tx1"/>
                </a:solidFill>
              </a:rPr>
              <a:t>(**) Contrary to a typical auction, price is not the only criterion and non-price factors are also considered, based on a weighted award formula</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19</a:t>
            </a:fld>
            <a:endParaRPr lang="en-US"/>
          </a:p>
        </p:txBody>
      </p:sp>
    </p:spTree>
    <p:extLst>
      <p:ext uri="{BB962C8B-B14F-4D97-AF65-F5344CB8AC3E}">
        <p14:creationId xmlns:p14="http://schemas.microsoft.com/office/powerpoint/2010/main" val="93632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0" y="114299"/>
            <a:ext cx="8839200" cy="4916495"/>
          </a:xfrm>
          <a:prstGeom prst="rect">
            <a:avLst/>
          </a:prstGeom>
          <a:solidFill>
            <a:srgbClr val="CFCDC9"/>
          </a:solidFill>
        </p:spPr>
      </p:pic>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0200"/>
            <a:ext cx="5486400" cy="120015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086100"/>
            <a:ext cx="3429000" cy="120015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291465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05" y="514350"/>
            <a:ext cx="1895357" cy="53340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2452332"/>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00150"/>
            <a:ext cx="7772400" cy="3429000"/>
          </a:xfrm>
        </p:spPr>
        <p:txBody>
          <a:bodyPr/>
          <a:lstStyle>
            <a:lvl1pPr>
              <a:buClr>
                <a:schemeClr val="accent1"/>
              </a:buClr>
              <a:defRPr/>
            </a:lvl1pPr>
            <a:lvl2pPr marL="684213" indent="-230188">
              <a:buClr>
                <a:schemeClr val="bg2"/>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10"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3809696" cy="3429000"/>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00150"/>
            <a:ext cx="3810304" cy="3429000"/>
          </a:xfrm>
        </p:spPr>
        <p:txBody>
          <a:bodyPr>
            <a:normAutofit/>
          </a:bodyPr>
          <a:lstStyle>
            <a:lvl1pPr marL="342900" indent="-342900">
              <a:buClr>
                <a:schemeClr val="tx2"/>
              </a:buClr>
              <a:buFont typeface="Arial" panose="020B0604020202020204" pitchFamily="34" charset="0"/>
              <a:buChar cha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0"/>
            <a:endParaRPr lang="en-US" dirty="0"/>
          </a:p>
        </p:txBody>
      </p:sp>
      <p:sp>
        <p:nvSpPr>
          <p:cNvPr id="7" name="Slide Number Placeholder 6"/>
          <p:cNvSpPr>
            <a:spLocks noGrp="1"/>
          </p:cNvSpPr>
          <p:nvPr>
            <p:ph type="sldNum" sz="quarter" idx="12"/>
          </p:nvPr>
        </p:nvSpPr>
        <p:spPr>
          <a:xfrm>
            <a:off x="6858000" y="4851394"/>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2514296" cy="3429000"/>
          </a:xfrm>
        </p:spPr>
        <p:txBody>
          <a:bodyPr>
            <a:normAutofit/>
          </a:bodyPr>
          <a:lstStyle>
            <a:lvl1pPr>
              <a:buClr>
                <a:schemeClr val="tx2"/>
              </a:buClr>
              <a:defRPr sz="2000">
                <a:solidFill>
                  <a:srgbClr val="6C6463"/>
                </a:solidFill>
              </a:defRPr>
            </a:lvl1pPr>
            <a:lvl2pPr marL="684213" indent="-230188">
              <a:buClr>
                <a:schemeClr val="accent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a:xfrm>
            <a:off x="6858000" y="4851393"/>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1" name="Content Placeholder 2"/>
          <p:cNvSpPr>
            <a:spLocks noGrp="1"/>
          </p:cNvSpPr>
          <p:nvPr>
            <p:ph sz="half" idx="13"/>
          </p:nvPr>
        </p:nvSpPr>
        <p:spPr>
          <a:xfrm>
            <a:off x="3309832" y="1200150"/>
            <a:ext cx="2514296" cy="3429000"/>
          </a:xfrm>
        </p:spPr>
        <p:txBody>
          <a:bodyPr>
            <a:normAutofit/>
          </a:bodyPr>
          <a:lstStyle>
            <a:lvl1pPr>
              <a:buClr>
                <a:schemeClr val="tx2"/>
              </a:buClr>
              <a:defRPr sz="2000">
                <a:solidFill>
                  <a:srgbClr val="6C6463"/>
                </a:solidFill>
              </a:defRPr>
            </a:lvl1pPr>
            <a:lvl2pPr marL="684213" indent="-230188">
              <a:buClr>
                <a:schemeClr val="accent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4"/>
          </p:nvPr>
        </p:nvSpPr>
        <p:spPr>
          <a:xfrm>
            <a:off x="5940180" y="1186219"/>
            <a:ext cx="2514296" cy="3429000"/>
          </a:xfrm>
        </p:spPr>
        <p:txBody>
          <a:bodyPr>
            <a:normAutofit/>
          </a:bodyPr>
          <a:lstStyle>
            <a:lvl1pPr>
              <a:buClr>
                <a:schemeClr val="tx2"/>
              </a:buClr>
              <a:defRPr sz="2000">
                <a:solidFill>
                  <a:srgbClr val="6C6463"/>
                </a:solidFill>
              </a:defRPr>
            </a:lvl1pPr>
            <a:lvl2pPr marL="684213" indent="-230188">
              <a:buClr>
                <a:schemeClr val="accent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71750"/>
            <a:ext cx="8839200" cy="2474762"/>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870567" y="350811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7" name="Content Placeholder 2"/>
          <p:cNvSpPr>
            <a:spLocks noGrp="1"/>
          </p:cNvSpPr>
          <p:nvPr>
            <p:ph idx="1"/>
          </p:nvPr>
        </p:nvSpPr>
        <p:spPr>
          <a:xfrm>
            <a:off x="685800" y="1200150"/>
            <a:ext cx="7772400" cy="1143000"/>
          </a:xfrm>
        </p:spPr>
        <p:txBody>
          <a:bodyPr/>
          <a:lstStyle>
            <a:lvl1pPr marL="342900" indent="-342900">
              <a:buClr>
                <a:schemeClr val="tx2"/>
              </a:buClr>
              <a:buFont typeface="Arial" panose="020B0604020202020204" pitchFamily="34" charset="0"/>
              <a:buChar char="•"/>
              <a:defRPr/>
            </a:lvl1pPr>
            <a:lvl2pPr marL="684213" indent="-230188">
              <a:buClr>
                <a:schemeClr val="bg2"/>
              </a:buClr>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14300"/>
            <a:ext cx="4419600" cy="49149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5" name="Title 1"/>
          <p:cNvSpPr>
            <a:spLocks noGrp="1"/>
          </p:cNvSpPr>
          <p:nvPr>
            <p:ph type="title" hasCustomPrompt="1"/>
          </p:nvPr>
        </p:nvSpPr>
        <p:spPr>
          <a:xfrm>
            <a:off x="685800" y="394462"/>
            <a:ext cx="3657296" cy="954107"/>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7" name="Content Placeholder 2"/>
          <p:cNvSpPr>
            <a:spLocks noGrp="1"/>
          </p:cNvSpPr>
          <p:nvPr>
            <p:ph idx="1"/>
          </p:nvPr>
        </p:nvSpPr>
        <p:spPr>
          <a:xfrm>
            <a:off x="685800" y="1504950"/>
            <a:ext cx="3657296" cy="3429000"/>
          </a:xfrm>
        </p:spPr>
        <p:txBody>
          <a:bodyPr/>
          <a:lstStyle>
            <a:lvl1pPr marL="342900" indent="-342900">
              <a:buClr>
                <a:schemeClr val="tx2"/>
              </a:buClr>
              <a:buFont typeface="Arial" panose="020B0604020202020204" pitchFamily="34" charset="0"/>
              <a:buChar char="•"/>
              <a:defRPr/>
            </a:lvl1pPr>
            <a:lvl2pPr marL="684213" indent="-230188">
              <a:buClr>
                <a:schemeClr val="bg2"/>
              </a:buClr>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14300"/>
            <a:ext cx="4419600" cy="49149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509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09588"/>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0" y="95248"/>
            <a:ext cx="8839200" cy="4933952"/>
          </a:xfrm>
          <a:prstGeom prst="rect">
            <a:avLst/>
          </a:prstGeom>
        </p:spPr>
      </p:pic>
      <p:sp>
        <p:nvSpPr>
          <p:cNvPr id="5"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4457700"/>
            <a:ext cx="1536970" cy="342900"/>
          </a:xfrm>
          <a:prstGeom prst="rect">
            <a:avLst/>
          </a:prstGeom>
        </p:spPr>
      </p:pic>
      <p:sp>
        <p:nvSpPr>
          <p:cNvPr id="16" name="Subtitle 2"/>
          <p:cNvSpPr>
            <a:spLocks noGrp="1"/>
          </p:cNvSpPr>
          <p:nvPr>
            <p:ph type="subTitle" idx="1" hasCustomPrompt="1"/>
          </p:nvPr>
        </p:nvSpPr>
        <p:spPr>
          <a:xfrm>
            <a:off x="685800" y="3086100"/>
            <a:ext cx="3429000" cy="120015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291465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1600200"/>
            <a:ext cx="5486400" cy="120015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3086100"/>
            <a:ext cx="3429000" cy="12001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291465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514350"/>
            <a:ext cx="1895357" cy="53340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620836"/>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5" name="Slide Number Placeholder 4"/>
          <p:cNvSpPr>
            <a:spLocks noGrp="1"/>
          </p:cNvSpPr>
          <p:nvPr>
            <p:ph type="sldNum" sz="quarter" idx="12"/>
          </p:nvPr>
        </p:nvSpPr>
        <p:spPr>
          <a:xfrm>
            <a:off x="6858000" y="4851393"/>
            <a:ext cx="2133600" cy="230832"/>
          </a:xfrm>
        </p:spPr>
        <p:txBody>
          <a:bodyPr/>
          <a:lstStyle>
            <a:lvl1pPr>
              <a:defRPr sz="900">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4457700"/>
            <a:ext cx="1536970" cy="342900"/>
          </a:xfrm>
          <a:prstGeom prst="rect">
            <a:avLst/>
          </a:prstGeom>
        </p:spPr>
      </p:pic>
      <p:cxnSp>
        <p:nvCxnSpPr>
          <p:cNvPr id="7" name="Straight Connector 6"/>
          <p:cNvCxnSpPr/>
          <p:nvPr userDrawn="1"/>
        </p:nvCxnSpPr>
        <p:spPr>
          <a:xfrm>
            <a:off x="746760" y="74295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CFCDC9"/>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5" name="Content Placeholder 2"/>
          <p:cNvSpPr>
            <a:spLocks noGrp="1"/>
          </p:cNvSpPr>
          <p:nvPr>
            <p:ph idx="1"/>
          </p:nvPr>
        </p:nvSpPr>
        <p:spPr>
          <a:xfrm>
            <a:off x="685800" y="1200150"/>
            <a:ext cx="7772400" cy="3429000"/>
          </a:xfrm>
        </p:spPr>
        <p:txBody>
          <a:bodyPr/>
          <a:lstStyle>
            <a:lvl1pPr marL="342900" indent="-342900">
              <a:buClr>
                <a:schemeClr val="tx2"/>
              </a:buClr>
              <a:buFont typeface="Arial" panose="020B0604020202020204" pitchFamily="34" charset="0"/>
              <a:buChar char="•"/>
              <a:defRPr/>
            </a:lvl1pPr>
            <a:lvl2pPr marL="684213" indent="-230188">
              <a:buClr>
                <a:schemeClr val="bg2"/>
              </a:buClr>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1600200"/>
            <a:ext cx="5486400" cy="120015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3086100"/>
            <a:ext cx="3429000" cy="12001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291465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514350"/>
            <a:ext cx="1895357" cy="53340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58000" y="4851393"/>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6" name="Content Placeholder 2"/>
          <p:cNvSpPr>
            <a:spLocks noGrp="1"/>
          </p:cNvSpPr>
          <p:nvPr>
            <p:ph sz="half" idx="1"/>
          </p:nvPr>
        </p:nvSpPr>
        <p:spPr>
          <a:xfrm>
            <a:off x="686104" y="1200150"/>
            <a:ext cx="3809696" cy="3429000"/>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8" name="Content Placeholder 3"/>
          <p:cNvSpPr>
            <a:spLocks noGrp="1"/>
          </p:cNvSpPr>
          <p:nvPr>
            <p:ph sz="half" idx="2"/>
          </p:nvPr>
        </p:nvSpPr>
        <p:spPr>
          <a:xfrm>
            <a:off x="4648200" y="1200150"/>
            <a:ext cx="3810304" cy="3429000"/>
          </a:xfrm>
        </p:spPr>
        <p:txBody>
          <a:bodyPr>
            <a:normAutofit/>
          </a:bodyPr>
          <a:lstStyle>
            <a:lvl1pPr marL="342900" indent="-342900">
              <a:buClr>
                <a:schemeClr val="tx2"/>
              </a:buClr>
              <a:buFont typeface="Arial" panose="020B0604020202020204" pitchFamily="34" charset="0"/>
              <a:buChar cha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0"/>
            <a:endParaRPr lang="en-US" dirty="0"/>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CFCDC9"/>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58000" y="4851393"/>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8" name="Content Placeholder 2"/>
          <p:cNvSpPr>
            <a:spLocks noGrp="1"/>
          </p:cNvSpPr>
          <p:nvPr>
            <p:ph sz="half" idx="1"/>
          </p:nvPr>
        </p:nvSpPr>
        <p:spPr>
          <a:xfrm>
            <a:off x="686104" y="1200150"/>
            <a:ext cx="2514296" cy="3429000"/>
          </a:xfrm>
        </p:spPr>
        <p:txBody>
          <a:bodyPr>
            <a:normAutofit/>
          </a:bodyPr>
          <a:lstStyle>
            <a:lvl1pPr>
              <a:buClr>
                <a:schemeClr val="tx2"/>
              </a:buClr>
              <a:defRPr sz="2000">
                <a:solidFill>
                  <a:srgbClr val="6C6463"/>
                </a:solidFill>
              </a:defRPr>
            </a:lvl1pPr>
            <a:lvl2pPr marL="684213" indent="-230188">
              <a:buClr>
                <a:schemeClr val="accent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Content Placeholder 2"/>
          <p:cNvSpPr>
            <a:spLocks noGrp="1"/>
          </p:cNvSpPr>
          <p:nvPr>
            <p:ph sz="half" idx="13"/>
          </p:nvPr>
        </p:nvSpPr>
        <p:spPr>
          <a:xfrm>
            <a:off x="3309832" y="1200150"/>
            <a:ext cx="2514296" cy="3429000"/>
          </a:xfrm>
        </p:spPr>
        <p:txBody>
          <a:bodyPr>
            <a:normAutofit/>
          </a:bodyPr>
          <a:lstStyle>
            <a:lvl1pPr>
              <a:buClr>
                <a:schemeClr val="tx2"/>
              </a:buClr>
              <a:defRPr sz="2000">
                <a:solidFill>
                  <a:srgbClr val="6C6463"/>
                </a:solidFill>
              </a:defRPr>
            </a:lvl1pPr>
            <a:lvl2pPr marL="684213" indent="-230188">
              <a:buClr>
                <a:schemeClr val="accent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4"/>
          </p:nvPr>
        </p:nvSpPr>
        <p:spPr>
          <a:xfrm>
            <a:off x="5940180" y="1186219"/>
            <a:ext cx="2514296" cy="3429000"/>
          </a:xfrm>
        </p:spPr>
        <p:txBody>
          <a:bodyPr>
            <a:normAutofit/>
          </a:bodyPr>
          <a:lstStyle>
            <a:lvl1pPr>
              <a:buClr>
                <a:schemeClr val="tx2"/>
              </a:buClr>
              <a:defRPr sz="2000">
                <a:solidFill>
                  <a:srgbClr val="6C6463"/>
                </a:solidFill>
              </a:defRPr>
            </a:lvl1pPr>
            <a:lvl2pPr marL="684213" indent="-230188">
              <a:buClr>
                <a:schemeClr val="accent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CFCDC9"/>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2571750"/>
            <a:ext cx="8839200" cy="245745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870567" y="350811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1"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7" name="Content Placeholder 2"/>
          <p:cNvSpPr>
            <a:spLocks noGrp="1"/>
          </p:cNvSpPr>
          <p:nvPr>
            <p:ph idx="1"/>
          </p:nvPr>
        </p:nvSpPr>
        <p:spPr>
          <a:xfrm>
            <a:off x="682106" y="1206611"/>
            <a:ext cx="7776093" cy="1212739"/>
          </a:xfrm>
        </p:spPr>
        <p:txBody>
          <a:bodyPr/>
          <a:lstStyle>
            <a:lvl1pPr marL="342900" indent="-342900">
              <a:buClr>
                <a:schemeClr val="tx2"/>
              </a:buClr>
              <a:buFont typeface="Arial" panose="020B0604020202020204" pitchFamily="34" charset="0"/>
              <a:buChar char="•"/>
              <a:defRPr/>
            </a:lvl1pPr>
            <a:lvl2pPr marL="684213" indent="-230188">
              <a:buClr>
                <a:schemeClr val="bg2"/>
              </a:buClr>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14300"/>
            <a:ext cx="4419600" cy="49149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5" name="Title 1"/>
          <p:cNvSpPr>
            <a:spLocks noGrp="1"/>
          </p:cNvSpPr>
          <p:nvPr>
            <p:ph type="title" hasCustomPrompt="1"/>
          </p:nvPr>
        </p:nvSpPr>
        <p:spPr>
          <a:xfrm>
            <a:off x="685800" y="394462"/>
            <a:ext cx="3657296" cy="954107"/>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Content Placeholder 2"/>
          <p:cNvSpPr>
            <a:spLocks noGrp="1"/>
          </p:cNvSpPr>
          <p:nvPr>
            <p:ph idx="1"/>
          </p:nvPr>
        </p:nvSpPr>
        <p:spPr>
          <a:xfrm>
            <a:off x="685800" y="1504950"/>
            <a:ext cx="3657296" cy="3429000"/>
          </a:xfrm>
        </p:spPr>
        <p:txBody>
          <a:bodyPr/>
          <a:lstStyle>
            <a:lvl1pPr marL="342900" indent="-342900">
              <a:buClr>
                <a:schemeClr val="tx2"/>
              </a:buClr>
              <a:buFont typeface="Arial" panose="020B0604020202020204" pitchFamily="34" charset="0"/>
              <a:buChar char="•"/>
              <a:defRPr/>
            </a:lvl1pPr>
            <a:lvl2pPr marL="684213" indent="-230188">
              <a:buClr>
                <a:schemeClr val="bg2"/>
              </a:buClr>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14300"/>
            <a:ext cx="4419600" cy="49149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29147"/>
            <a:ext cx="2133600" cy="261610"/>
          </a:xfrm>
          <a:prstGeom prst="rect">
            <a:avLst/>
          </a:prstGeom>
        </p:spPr>
        <p:txBody>
          <a:bodyPr vert="horz" lIns="91440" tIns="45720" rIns="91440" bIns="45720" rtlCol="0" anchor="ctr">
            <a:spAutoFit/>
          </a:bodyPr>
          <a:lstStyle>
            <a:lvl1pPr algn="r">
              <a:defRPr sz="11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509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1990324"/>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5" name="Content Placeholder 2"/>
          <p:cNvSpPr>
            <a:spLocks noGrp="1"/>
          </p:cNvSpPr>
          <p:nvPr>
            <p:ph idx="1"/>
          </p:nvPr>
        </p:nvSpPr>
        <p:spPr>
          <a:xfrm>
            <a:off x="685800" y="1200150"/>
            <a:ext cx="7772400" cy="3429000"/>
          </a:xfrm>
        </p:spPr>
        <p:txBody>
          <a:bodyPr/>
          <a:lstStyle>
            <a:lvl1pPr marL="342900" indent="-342900">
              <a:buClr>
                <a:schemeClr val="tx2"/>
              </a:buClr>
              <a:buFont typeface="Arial" panose="020B0604020202020204" pitchFamily="34" charset="0"/>
              <a:buChar char="•"/>
              <a:defRPr/>
            </a:lvl1pPr>
            <a:lvl2pPr marL="684213" indent="-230188">
              <a:buClr>
                <a:schemeClr val="bg2"/>
              </a:buClr>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58000" y="4851393"/>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6" name="Content Placeholder 2"/>
          <p:cNvSpPr>
            <a:spLocks noGrp="1"/>
          </p:cNvSpPr>
          <p:nvPr>
            <p:ph sz="half" idx="1"/>
          </p:nvPr>
        </p:nvSpPr>
        <p:spPr>
          <a:xfrm>
            <a:off x="686104" y="1200150"/>
            <a:ext cx="3809696" cy="3429000"/>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8" name="Content Placeholder 3"/>
          <p:cNvSpPr>
            <a:spLocks noGrp="1"/>
          </p:cNvSpPr>
          <p:nvPr>
            <p:ph sz="half" idx="2"/>
          </p:nvPr>
        </p:nvSpPr>
        <p:spPr>
          <a:xfrm>
            <a:off x="4648200" y="1200150"/>
            <a:ext cx="3810304" cy="3429000"/>
          </a:xfrm>
        </p:spPr>
        <p:txBody>
          <a:bodyPr>
            <a:normAutofit/>
          </a:bodyPr>
          <a:lstStyle>
            <a:lvl1pPr marL="342900" indent="-342900">
              <a:buClr>
                <a:schemeClr val="tx2"/>
              </a:buClr>
              <a:buFont typeface="Arial" panose="020B0604020202020204" pitchFamily="34" charset="0"/>
              <a:buChar cha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0"/>
            <a:endParaRPr lang="en-US" dirty="0"/>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58000" y="4851393"/>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8" name="Content Placeholder 2"/>
          <p:cNvSpPr>
            <a:spLocks noGrp="1"/>
          </p:cNvSpPr>
          <p:nvPr>
            <p:ph sz="half" idx="1"/>
          </p:nvPr>
        </p:nvSpPr>
        <p:spPr>
          <a:xfrm>
            <a:off x="686104" y="1200150"/>
            <a:ext cx="2514296" cy="3429000"/>
          </a:xfrm>
        </p:spPr>
        <p:txBody>
          <a:bodyPr>
            <a:normAutofit/>
          </a:bodyPr>
          <a:lstStyle>
            <a:lvl1pPr>
              <a:buClr>
                <a:schemeClr val="tx2"/>
              </a:buClr>
              <a:defRPr sz="2000">
                <a:solidFill>
                  <a:srgbClr val="6C6463"/>
                </a:solidFill>
              </a:defRPr>
            </a:lvl1pPr>
            <a:lvl2pPr marL="684213" indent="-230188">
              <a:buClr>
                <a:schemeClr val="accent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Content Placeholder 2"/>
          <p:cNvSpPr>
            <a:spLocks noGrp="1"/>
          </p:cNvSpPr>
          <p:nvPr>
            <p:ph sz="half" idx="13"/>
          </p:nvPr>
        </p:nvSpPr>
        <p:spPr>
          <a:xfrm>
            <a:off x="3309832" y="1200150"/>
            <a:ext cx="2514296" cy="3429000"/>
          </a:xfrm>
        </p:spPr>
        <p:txBody>
          <a:bodyPr>
            <a:normAutofit/>
          </a:bodyPr>
          <a:lstStyle>
            <a:lvl1pPr>
              <a:buClr>
                <a:schemeClr val="tx2"/>
              </a:buClr>
              <a:defRPr sz="2000">
                <a:solidFill>
                  <a:srgbClr val="6C6463"/>
                </a:solidFill>
              </a:defRPr>
            </a:lvl1pPr>
            <a:lvl2pPr marL="684213" indent="-230188">
              <a:buClr>
                <a:schemeClr val="accent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2" name="Content Placeholder 2"/>
          <p:cNvSpPr>
            <a:spLocks noGrp="1"/>
          </p:cNvSpPr>
          <p:nvPr>
            <p:ph sz="half" idx="14"/>
          </p:nvPr>
        </p:nvSpPr>
        <p:spPr>
          <a:xfrm>
            <a:off x="5940180" y="1186219"/>
            <a:ext cx="2514296" cy="3429000"/>
          </a:xfrm>
        </p:spPr>
        <p:txBody>
          <a:bodyPr>
            <a:normAutofit/>
          </a:bodyPr>
          <a:lstStyle>
            <a:lvl1pPr>
              <a:buClr>
                <a:schemeClr val="tx2"/>
              </a:buClr>
              <a:defRPr sz="2000">
                <a:solidFill>
                  <a:srgbClr val="6C6463"/>
                </a:solidFill>
              </a:defRPr>
            </a:lvl1pPr>
            <a:lvl2pPr marL="684213" indent="-230188">
              <a:buClr>
                <a:schemeClr val="accent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2571750"/>
            <a:ext cx="8839200" cy="245745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870567" y="350811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7" name="Content Placeholder 2"/>
          <p:cNvSpPr>
            <a:spLocks noGrp="1"/>
          </p:cNvSpPr>
          <p:nvPr>
            <p:ph idx="1"/>
          </p:nvPr>
        </p:nvSpPr>
        <p:spPr>
          <a:xfrm>
            <a:off x="685800" y="1200150"/>
            <a:ext cx="7772400" cy="1219200"/>
          </a:xfrm>
        </p:spPr>
        <p:txBody>
          <a:bodyPr/>
          <a:lstStyle>
            <a:lvl1pPr marL="342900" indent="-342900">
              <a:buClr>
                <a:schemeClr val="tx2"/>
              </a:buClr>
              <a:buFont typeface="Arial" panose="020B0604020202020204" pitchFamily="34" charset="0"/>
              <a:buChar char="•"/>
              <a:defRPr/>
            </a:lvl1pPr>
            <a:lvl2pPr marL="684213" indent="-230188">
              <a:buClr>
                <a:schemeClr val="bg2"/>
              </a:buClr>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14300"/>
            <a:ext cx="4419600" cy="49149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5" name="Title 1"/>
          <p:cNvSpPr>
            <a:spLocks noGrp="1"/>
          </p:cNvSpPr>
          <p:nvPr>
            <p:ph type="title" hasCustomPrompt="1"/>
          </p:nvPr>
        </p:nvSpPr>
        <p:spPr>
          <a:xfrm>
            <a:off x="685800" y="394462"/>
            <a:ext cx="3657296" cy="954107"/>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Content Placeholder 2"/>
          <p:cNvSpPr>
            <a:spLocks noGrp="1"/>
          </p:cNvSpPr>
          <p:nvPr>
            <p:ph idx="1"/>
          </p:nvPr>
        </p:nvSpPr>
        <p:spPr>
          <a:xfrm>
            <a:off x="685800" y="1504950"/>
            <a:ext cx="3657296" cy="3429000"/>
          </a:xfrm>
        </p:spPr>
        <p:txBody>
          <a:bodyPr/>
          <a:lstStyle>
            <a:lvl1pPr marL="342900" indent="-342900">
              <a:buClr>
                <a:schemeClr val="tx2"/>
              </a:buClr>
              <a:buFont typeface="Arial" panose="020B0604020202020204" pitchFamily="34" charset="0"/>
              <a:buChar char="•"/>
              <a:defRPr/>
            </a:lvl1pPr>
            <a:lvl2pPr marL="684213" indent="-230188">
              <a:buClr>
                <a:schemeClr val="bg2"/>
              </a:buClr>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620836"/>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4324350"/>
            <a:ext cx="1587500" cy="476250"/>
          </a:xfrm>
          <a:prstGeom prst="rect">
            <a:avLst/>
          </a:prstGeom>
        </p:spPr>
      </p:pic>
      <p:cxnSp>
        <p:nvCxnSpPr>
          <p:cNvPr id="7" name="Straight Connector 6"/>
          <p:cNvCxnSpPr/>
          <p:nvPr userDrawn="1"/>
        </p:nvCxnSpPr>
        <p:spPr>
          <a:xfrm>
            <a:off x="746760" y="74295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14300"/>
            <a:ext cx="4419600" cy="49149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509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09588"/>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ver - Full Photo">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95324" y="1200150"/>
            <a:ext cx="5705475" cy="1200150"/>
          </a:xfrm>
          <a:solidFill>
            <a:srgbClr val="000000">
              <a:alpha val="36078"/>
            </a:srgbClr>
          </a:solidFill>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2857500"/>
            <a:ext cx="3429000" cy="1200150"/>
          </a:xfrm>
          <a:solidFill>
            <a:srgbClr val="000000">
              <a:alpha val="36078"/>
            </a:srgbClr>
          </a:solidFill>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573588"/>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876" y="0"/>
            <a:ext cx="9147564" cy="5143499"/>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125323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00150"/>
            <a:ext cx="7772400" cy="3429000"/>
          </a:xfrm>
        </p:spPr>
        <p:txBody>
          <a:bodyPr/>
          <a:lstStyle>
            <a:lvl1pPr marL="342900" indent="-342900">
              <a:buClr>
                <a:schemeClr val="tx2"/>
              </a:buClr>
              <a:buFont typeface="Arial" panose="020B0604020202020204" pitchFamily="34" charset="0"/>
              <a:buChar char="•"/>
              <a:defRPr/>
            </a:lvl1pPr>
            <a:lvl2pPr marL="684213" indent="-230188">
              <a:buClr>
                <a:schemeClr val="bg2"/>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10"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3809696" cy="3429000"/>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00150"/>
            <a:ext cx="3810304" cy="3429000"/>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2514296" cy="3429000"/>
          </a:xfrm>
        </p:spPr>
        <p:txBody>
          <a:bodyPr>
            <a:normAutofit/>
          </a:bodyPr>
          <a:lstStyle>
            <a:lvl1pPr>
              <a:buClr>
                <a:schemeClr val="tx2"/>
              </a:buClr>
              <a:defRPr sz="2000">
                <a:solidFill>
                  <a:srgbClr val="6C6463"/>
                </a:solidFill>
              </a:defRPr>
            </a:lvl1pPr>
            <a:lvl2pPr marL="684213" indent="-230188">
              <a:buClr>
                <a:schemeClr val="accent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200150"/>
            <a:ext cx="2514904" cy="3429000"/>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a:xfrm>
            <a:off x="6858000" y="4851394"/>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200150"/>
            <a:ext cx="2514904" cy="3429000"/>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CFCDC9"/>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71750"/>
            <a:ext cx="8839200" cy="245745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00150"/>
            <a:ext cx="7772400" cy="1200150"/>
          </a:xfrm>
        </p:spPr>
        <p:txBody>
          <a:bodyPr/>
          <a:lstStyle>
            <a:lvl1pPr>
              <a:buClr>
                <a:schemeClr val="tx2"/>
              </a:buClr>
              <a:defRPr>
                <a:solidFill>
                  <a:srgbClr val="6C6463"/>
                </a:solidFill>
              </a:defRPr>
            </a:lvl1pPr>
            <a:lvl2pPr marL="684213" indent="-230188">
              <a:buClr>
                <a:schemeClr val="bg2"/>
              </a:buClr>
              <a:buFont typeface="Arial" panose="020B0604020202020204" pitchFamily="34" charset="0"/>
              <a:buChar cha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870567" y="350811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14300"/>
            <a:ext cx="4419600" cy="49149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543051"/>
            <a:ext cx="3657600" cy="3086099"/>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0" y="394462"/>
            <a:ext cx="3657296" cy="954107"/>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14300"/>
            <a:ext cx="4419600" cy="49149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509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09588"/>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342900"/>
            <a:ext cx="77724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00150"/>
            <a:ext cx="777240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851394"/>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51435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esmap.org/sites/default/files/esmap-files/7151-IFC-EnergyStorage-report.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energystorage.org/frequency-regulatio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grattan.edu.au/report/power-play/"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www.frontierassoc.com/wp-content/uploads/2015/01/EEIPHistoryofDemandReductionDef.pdf" TargetMode="External"/><Relationship Id="rId4" Type="http://schemas.openxmlformats.org/officeDocument/2006/relationships/hyperlink" Target="https://ieeexplore.ieee.org/document/1262767/authors#author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greentechmedia.com/articles/read/solar-leads-recovery-global-clean-energy-investment#gs.50phtr"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19050"/>
            <a:ext cx="46482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noAutofit/>
          </a:bodyPr>
          <a:lstStyle/>
          <a:p>
            <a:fld id="{42782948-4DBE-204D-AB9E-B65E067054AE}" type="slidenum">
              <a:rPr lang="en-US" smtClean="0"/>
              <a:pPr/>
              <a:t>1</a:t>
            </a:fld>
            <a:endParaRPr lang="en-US" dirty="0"/>
          </a:p>
        </p:txBody>
      </p:sp>
      <p:sp>
        <p:nvSpPr>
          <p:cNvPr id="5" name="Title 4"/>
          <p:cNvSpPr>
            <a:spLocks noGrp="1"/>
          </p:cNvSpPr>
          <p:nvPr>
            <p:ph type="ctrTitle"/>
          </p:nvPr>
        </p:nvSpPr>
        <p:spPr>
          <a:xfrm>
            <a:off x="94887" y="1171020"/>
            <a:ext cx="4458426" cy="800100"/>
          </a:xfrm>
          <a:noFill/>
        </p:spPr>
        <p:txBody>
          <a:bodyPr anchor="ctr" anchorCtr="0">
            <a:noAutofit/>
          </a:bodyPr>
          <a:lstStyle/>
          <a:p>
            <a:r>
              <a:rPr lang="en-US" sz="2200" dirty="0"/>
              <a:t>Incorporating Battery Energy Storage (BESS) in Renewable Energy (RE) Auctions</a:t>
            </a:r>
          </a:p>
        </p:txBody>
      </p:sp>
      <p:sp>
        <p:nvSpPr>
          <p:cNvPr id="6" name="Subtitle 5"/>
          <p:cNvSpPr>
            <a:spLocks noGrp="1"/>
          </p:cNvSpPr>
          <p:nvPr>
            <p:ph type="subTitle" idx="1"/>
          </p:nvPr>
        </p:nvSpPr>
        <p:spPr>
          <a:xfrm>
            <a:off x="127907" y="2167682"/>
            <a:ext cx="4458426" cy="2019300"/>
          </a:xfrm>
          <a:noFill/>
        </p:spPr>
        <p:txBody>
          <a:bodyPr>
            <a:noAutofit/>
          </a:bodyPr>
          <a:lstStyle/>
          <a:p>
            <a:r>
              <a:rPr lang="en-US" cap="all" dirty="0"/>
              <a:t>Luiz Maurer</a:t>
            </a:r>
          </a:p>
          <a:p>
            <a:r>
              <a:rPr lang="en-US" dirty="0"/>
              <a:t>Asia EDGE Workshop:  Best Practices for Designing Competitive Procurement of Renewable Energy, Bangkok Thailand</a:t>
            </a:r>
          </a:p>
          <a:p>
            <a:r>
              <a:rPr lang="en-US" dirty="0"/>
              <a:t>November 20, 2019</a:t>
            </a:r>
          </a:p>
          <a:p>
            <a:r>
              <a:rPr lang="en-US" dirty="0"/>
              <a:t>Climate Economic Analysis For Development, Investment, And Resilience (CEADIR) Activity</a:t>
            </a:r>
          </a:p>
        </p:txBody>
      </p:sp>
      <p:pic>
        <p:nvPicPr>
          <p:cNvPr id="7" name="Picture 6" descr="USAI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38263"/>
            <a:ext cx="2133600" cy="632968"/>
          </a:xfrm>
          <a:prstGeom prst="rect">
            <a:avLst/>
          </a:prstGeom>
          <a:effectLst>
            <a:outerShdw blurRad="254000" dir="2700000" algn="tl" rotWithShape="0">
              <a:srgbClr val="000000">
                <a:alpha val="20000"/>
              </a:srgbClr>
            </a:outerShdw>
          </a:effectLst>
        </p:spPr>
      </p:pic>
      <p:sp>
        <p:nvSpPr>
          <p:cNvPr id="3" name="TextBox 2"/>
          <p:cNvSpPr txBox="1"/>
          <p:nvPr/>
        </p:nvSpPr>
        <p:spPr>
          <a:xfrm rot="5400000">
            <a:off x="8287217" y="2215793"/>
            <a:ext cx="1515158" cy="261610"/>
          </a:xfrm>
          <a:prstGeom prst="rect">
            <a:avLst/>
          </a:prstGeom>
          <a:noFill/>
        </p:spPr>
        <p:txBody>
          <a:bodyPr wrap="none" rtlCol="0">
            <a:spAutoFit/>
          </a:bodyPr>
          <a:lstStyle/>
          <a:p>
            <a:r>
              <a:rPr lang="en-US" sz="1100" dirty="0">
                <a:solidFill>
                  <a:schemeClr val="bg1"/>
                </a:solidFill>
              </a:rPr>
              <a:t>Photo Credit:   </a:t>
            </a:r>
            <a:r>
              <a:rPr lang="en-US" sz="1100" dirty="0" err="1">
                <a:solidFill>
                  <a:schemeClr val="bg1"/>
                </a:solidFill>
              </a:rPr>
              <a:t>Anesco</a:t>
            </a:r>
            <a:endParaRPr lang="en-US" sz="1100" dirty="0">
              <a:solidFill>
                <a:schemeClr val="bg1"/>
              </a:solidFill>
            </a:endParaRPr>
          </a:p>
        </p:txBody>
      </p:sp>
      <p:cxnSp>
        <p:nvCxnSpPr>
          <p:cNvPr id="8" name="Straight Connector 7">
            <a:extLst>
              <a:ext uri="{C183D7F6-B498-43B3-948B-1728B52AA6E4}">
                <adec:decorative xmlns:adec="http://schemas.microsoft.com/office/drawing/2017/decorative" val="1"/>
              </a:ext>
            </a:extLst>
          </p:cNvPr>
          <p:cNvCxnSpPr/>
          <p:nvPr/>
        </p:nvCxnSpPr>
        <p:spPr>
          <a:xfrm>
            <a:off x="228600" y="211455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629149" y="3327619"/>
            <a:ext cx="4569534" cy="1815882"/>
          </a:xfrm>
          <a:prstGeom prst="rect">
            <a:avLst/>
          </a:prstGeom>
          <a:solidFill>
            <a:schemeClr val="bg1"/>
          </a:solidFill>
        </p:spPr>
        <p:txBody>
          <a:bodyPr wrap="square" rtlCol="0">
            <a:spAutoFit/>
          </a:bodyPr>
          <a:lstStyle/>
          <a:p>
            <a:r>
              <a:rPr lang="en-US" sz="1400" dirty="0"/>
              <a:t>This presentation was made possible by the support of the American People through the United States Agency for International Development (USAID).  It was prepared by Crown Agents USA and </a:t>
            </a:r>
            <a:r>
              <a:rPr lang="en-US" sz="1400" dirty="0" err="1"/>
              <a:t>Abt</a:t>
            </a:r>
            <a:r>
              <a:rPr lang="en-US" sz="1400" dirty="0"/>
              <a:t> Associates.  The authors’ views do not necessarily reflect the views of the United States Agency for International Development (USAID) or the United States Government.  The author would like to acknowledge the comments of Dr. Eric Hyman (USAID).</a:t>
            </a:r>
          </a:p>
        </p:txBody>
      </p:sp>
    </p:spTree>
    <p:extLst>
      <p:ext uri="{BB962C8B-B14F-4D97-AF65-F5344CB8AC3E}">
        <p14:creationId xmlns:p14="http://schemas.microsoft.com/office/powerpoint/2010/main" val="4136497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noAutofit/>
          </a:bodyPr>
          <a:lstStyle/>
          <a:p>
            <a:fld id="{42782948-4DBE-204D-AB9E-B65E067054AE}" type="slidenum">
              <a:rPr lang="en-US" smtClean="0"/>
              <a:pPr/>
              <a:t>10</a:t>
            </a:fld>
            <a:endParaRPr lang="en-US"/>
          </a:p>
        </p:txBody>
      </p:sp>
      <p:sp>
        <p:nvSpPr>
          <p:cNvPr id="6" name="Title 5"/>
          <p:cNvSpPr>
            <a:spLocks noGrp="1"/>
          </p:cNvSpPr>
          <p:nvPr>
            <p:ph type="title"/>
          </p:nvPr>
        </p:nvSpPr>
        <p:spPr>
          <a:xfrm>
            <a:off x="457200" y="605142"/>
            <a:ext cx="7848600" cy="565209"/>
          </a:xfrm>
        </p:spPr>
        <p:txBody>
          <a:bodyPr>
            <a:noAutofit/>
          </a:bodyPr>
          <a:lstStyle/>
          <a:p>
            <a:r>
              <a:rPr lang="en-US" dirty="0"/>
              <a:t>PV With Storage Key to Hawaii’s Goal of 100 Percent RE By 2045</a:t>
            </a:r>
          </a:p>
        </p:txBody>
      </p:sp>
      <p:sp>
        <p:nvSpPr>
          <p:cNvPr id="8" name="TextBox 7"/>
          <p:cNvSpPr txBox="1"/>
          <p:nvPr/>
        </p:nvSpPr>
        <p:spPr>
          <a:xfrm>
            <a:off x="609600" y="4686494"/>
            <a:ext cx="3663324" cy="307777"/>
          </a:xfrm>
          <a:prstGeom prst="rect">
            <a:avLst/>
          </a:prstGeom>
          <a:noFill/>
        </p:spPr>
        <p:txBody>
          <a:bodyPr wrap="square" rtlCol="0">
            <a:spAutoFit/>
          </a:bodyPr>
          <a:lstStyle/>
          <a:p>
            <a:r>
              <a:rPr lang="en-US" sz="1400" dirty="0"/>
              <a:t>Source:  Hawaiian Electric (2019)</a:t>
            </a:r>
          </a:p>
        </p:txBody>
      </p:sp>
      <p:graphicFrame>
        <p:nvGraphicFramePr>
          <p:cNvPr id="4" name="Espaço Reservado para Conteúdo 3">
            <a:extLst>
              <a:ext uri="{FF2B5EF4-FFF2-40B4-BE49-F238E27FC236}">
                <a16:creationId xmlns:a16="http://schemas.microsoft.com/office/drawing/2014/main" id="{339A07FA-EA05-47C3-9438-EB98EC8E3C25}"/>
              </a:ext>
            </a:extLst>
          </p:cNvPr>
          <p:cNvGraphicFramePr>
            <a:graphicFrameLocks noGrp="1"/>
          </p:cNvGraphicFramePr>
          <p:nvPr>
            <p:ph idx="1"/>
            <p:extLst>
              <p:ext uri="{D42A27DB-BD31-4B8C-83A1-F6EECF244321}">
                <p14:modId xmlns:p14="http://schemas.microsoft.com/office/powerpoint/2010/main" val="3121284004"/>
              </p:ext>
            </p:extLst>
          </p:nvPr>
        </p:nvGraphicFramePr>
        <p:xfrm>
          <a:off x="609600" y="1213104"/>
          <a:ext cx="6842760" cy="3371249"/>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val="3796528351"/>
                    </a:ext>
                  </a:extLst>
                </a:gridCol>
                <a:gridCol w="1441704">
                  <a:extLst>
                    <a:ext uri="{9D8B030D-6E8A-4147-A177-3AD203B41FA5}">
                      <a16:colId xmlns:a16="http://schemas.microsoft.com/office/drawing/2014/main" val="1856894739"/>
                    </a:ext>
                  </a:extLst>
                </a:gridCol>
                <a:gridCol w="1368552">
                  <a:extLst>
                    <a:ext uri="{9D8B030D-6E8A-4147-A177-3AD203B41FA5}">
                      <a16:colId xmlns:a16="http://schemas.microsoft.com/office/drawing/2014/main" val="1941750616"/>
                    </a:ext>
                  </a:extLst>
                </a:gridCol>
                <a:gridCol w="1368552">
                  <a:extLst>
                    <a:ext uri="{9D8B030D-6E8A-4147-A177-3AD203B41FA5}">
                      <a16:colId xmlns:a16="http://schemas.microsoft.com/office/drawing/2014/main" val="800641668"/>
                    </a:ext>
                  </a:extLst>
                </a:gridCol>
                <a:gridCol w="1368552">
                  <a:extLst>
                    <a:ext uri="{9D8B030D-6E8A-4147-A177-3AD203B41FA5}">
                      <a16:colId xmlns:a16="http://schemas.microsoft.com/office/drawing/2014/main" val="530313917"/>
                    </a:ext>
                  </a:extLst>
                </a:gridCol>
              </a:tblGrid>
              <a:tr h="432672">
                <a:tc>
                  <a:txBody>
                    <a:bodyPr/>
                    <a:lstStyle/>
                    <a:p>
                      <a:pPr>
                        <a:lnSpc>
                          <a:spcPct val="107000"/>
                        </a:lnSpc>
                        <a:spcAft>
                          <a:spcPts val="0"/>
                        </a:spcAft>
                      </a:pPr>
                      <a:r>
                        <a:rPr lang="en-US" sz="1050">
                          <a:effectLst/>
                        </a:rPr>
                        <a:t>Project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nchor="ctr"/>
                </a:tc>
                <a:tc>
                  <a:txBody>
                    <a:bodyPr/>
                    <a:lstStyle/>
                    <a:p>
                      <a:pPr>
                        <a:lnSpc>
                          <a:spcPct val="107000"/>
                        </a:lnSpc>
                        <a:spcAft>
                          <a:spcPts val="0"/>
                        </a:spcAft>
                      </a:pPr>
                      <a:r>
                        <a:rPr lang="en-US" sz="1050">
                          <a:effectLst/>
                        </a:rPr>
                        <a:t>Island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nchor="ctr"/>
                </a:tc>
                <a:tc>
                  <a:txBody>
                    <a:bodyPr/>
                    <a:lstStyle/>
                    <a:p>
                      <a:pPr>
                        <a:lnSpc>
                          <a:spcPct val="107000"/>
                        </a:lnSpc>
                        <a:spcAft>
                          <a:spcPts val="0"/>
                        </a:spcAft>
                      </a:pPr>
                      <a:r>
                        <a:rPr lang="en-US" sz="1050">
                          <a:effectLst/>
                        </a:rPr>
                        <a:t>Developer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nchor="ctr"/>
                </a:tc>
                <a:tc>
                  <a:txBody>
                    <a:bodyPr/>
                    <a:lstStyle/>
                    <a:p>
                      <a:pPr>
                        <a:lnSpc>
                          <a:spcPct val="107000"/>
                        </a:lnSpc>
                        <a:spcAft>
                          <a:spcPts val="0"/>
                        </a:spcAft>
                      </a:pPr>
                      <a:r>
                        <a:rPr lang="en-US" sz="1050">
                          <a:effectLst/>
                        </a:rPr>
                        <a:t>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nchor="ctr"/>
                </a:tc>
                <a:tc>
                  <a:txBody>
                    <a:bodyPr/>
                    <a:lstStyle/>
                    <a:p>
                      <a:pPr>
                        <a:lnSpc>
                          <a:spcPct val="107000"/>
                        </a:lnSpc>
                        <a:spcAft>
                          <a:spcPts val="0"/>
                        </a:spcAft>
                      </a:pPr>
                      <a:r>
                        <a:rPr lang="en-US" sz="1050">
                          <a:effectLst/>
                        </a:rPr>
                        <a:t>Storage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nchor="ctr"/>
                </a:tc>
                <a:extLst>
                  <a:ext uri="{0D108BD9-81ED-4DB2-BD59-A6C34878D82A}">
                    <a16:rowId xmlns:a16="http://schemas.microsoft.com/office/drawing/2014/main" val="3166952337"/>
                  </a:ext>
                </a:extLst>
              </a:tr>
              <a:tr h="432672">
                <a:tc>
                  <a:txBody>
                    <a:bodyPr/>
                    <a:lstStyle/>
                    <a:p>
                      <a:pPr>
                        <a:lnSpc>
                          <a:spcPct val="107000"/>
                        </a:lnSpc>
                        <a:spcAft>
                          <a:spcPts val="0"/>
                        </a:spcAft>
                      </a:pPr>
                      <a:r>
                        <a:rPr lang="en-US" sz="1050">
                          <a:effectLst/>
                        </a:rPr>
                        <a:t>Waikoloa Solar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Hawaii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AES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30 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120 MWh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extLst>
                  <a:ext uri="{0D108BD9-81ED-4DB2-BD59-A6C34878D82A}">
                    <a16:rowId xmlns:a16="http://schemas.microsoft.com/office/drawing/2014/main" val="3868654970"/>
                  </a:ext>
                </a:extLst>
              </a:tr>
              <a:tr h="432672">
                <a:tc>
                  <a:txBody>
                    <a:bodyPr/>
                    <a:lstStyle/>
                    <a:p>
                      <a:pPr>
                        <a:lnSpc>
                          <a:spcPct val="107000"/>
                        </a:lnSpc>
                        <a:spcAft>
                          <a:spcPts val="0"/>
                        </a:spcAft>
                      </a:pPr>
                      <a:r>
                        <a:rPr lang="en-US" sz="1050">
                          <a:effectLst/>
                        </a:rPr>
                        <a:t>Hale Kuawehi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Hawaii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Innergex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30 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120 MWh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extLst>
                  <a:ext uri="{0D108BD9-81ED-4DB2-BD59-A6C34878D82A}">
                    <a16:rowId xmlns:a16="http://schemas.microsoft.com/office/drawing/2014/main" val="1067984514"/>
                  </a:ext>
                </a:extLst>
              </a:tr>
              <a:tr h="432672">
                <a:tc>
                  <a:txBody>
                    <a:bodyPr/>
                    <a:lstStyle/>
                    <a:p>
                      <a:pPr>
                        <a:lnSpc>
                          <a:spcPct val="107000"/>
                        </a:lnSpc>
                        <a:spcAft>
                          <a:spcPts val="0"/>
                        </a:spcAft>
                      </a:pPr>
                      <a:r>
                        <a:rPr lang="en-US" sz="1050">
                          <a:effectLst/>
                        </a:rPr>
                        <a:t>Kuihelani Solar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Maui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AES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60 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dirty="0">
                          <a:effectLst/>
                        </a:rPr>
                        <a:t>240 MWh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extLst>
                  <a:ext uri="{0D108BD9-81ED-4DB2-BD59-A6C34878D82A}">
                    <a16:rowId xmlns:a16="http://schemas.microsoft.com/office/drawing/2014/main" val="3550265113"/>
                  </a:ext>
                </a:extLst>
              </a:tr>
              <a:tr h="667613">
                <a:tc>
                  <a:txBody>
                    <a:bodyPr/>
                    <a:lstStyle/>
                    <a:p>
                      <a:pPr>
                        <a:lnSpc>
                          <a:spcPct val="107000"/>
                        </a:lnSpc>
                        <a:spcAft>
                          <a:spcPts val="0"/>
                        </a:spcAft>
                      </a:pPr>
                      <a:r>
                        <a:rPr lang="en-US" sz="1050">
                          <a:effectLst/>
                        </a:rPr>
                        <a:t>Hoohana Solar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Oahu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174 Power Global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52 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208 MWh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extLst>
                  <a:ext uri="{0D108BD9-81ED-4DB2-BD59-A6C34878D82A}">
                    <a16:rowId xmlns:a16="http://schemas.microsoft.com/office/drawing/2014/main" val="3159257146"/>
                  </a:ext>
                </a:extLst>
              </a:tr>
              <a:tr h="432672">
                <a:tc>
                  <a:txBody>
                    <a:bodyPr/>
                    <a:lstStyle/>
                    <a:p>
                      <a:pPr>
                        <a:lnSpc>
                          <a:spcPct val="107000"/>
                        </a:lnSpc>
                        <a:spcAft>
                          <a:spcPts val="0"/>
                        </a:spcAft>
                      </a:pPr>
                      <a:r>
                        <a:rPr lang="en-US" sz="1050">
                          <a:effectLst/>
                        </a:rPr>
                        <a:t>Mililani I Solar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Oahu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Clearway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39 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156 MWh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extLst>
                  <a:ext uri="{0D108BD9-81ED-4DB2-BD59-A6C34878D82A}">
                    <a16:rowId xmlns:a16="http://schemas.microsoft.com/office/drawing/2014/main" val="3928379179"/>
                  </a:ext>
                </a:extLst>
              </a:tr>
              <a:tr h="432672">
                <a:tc>
                  <a:txBody>
                    <a:bodyPr/>
                    <a:lstStyle/>
                    <a:p>
                      <a:pPr>
                        <a:lnSpc>
                          <a:spcPct val="107000"/>
                        </a:lnSpc>
                        <a:spcAft>
                          <a:spcPts val="0"/>
                        </a:spcAft>
                      </a:pPr>
                      <a:r>
                        <a:rPr lang="en-US" sz="1050">
                          <a:effectLst/>
                        </a:rPr>
                        <a:t>Waiawa Solar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Oahu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a:effectLst/>
                        </a:rPr>
                        <a:t>Clearway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dirty="0">
                          <a:effectLst/>
                        </a:rPr>
                        <a:t>36 MW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tc>
                  <a:txBody>
                    <a:bodyPr/>
                    <a:lstStyle/>
                    <a:p>
                      <a:pPr>
                        <a:lnSpc>
                          <a:spcPct val="107000"/>
                        </a:lnSpc>
                        <a:spcAft>
                          <a:spcPts val="0"/>
                        </a:spcAft>
                      </a:pPr>
                      <a:r>
                        <a:rPr lang="en-US" sz="1050" dirty="0">
                          <a:effectLst/>
                        </a:rPr>
                        <a:t>144 MWh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76200" marB="76200"/>
                </a:tc>
                <a:extLst>
                  <a:ext uri="{0D108BD9-81ED-4DB2-BD59-A6C34878D82A}">
                    <a16:rowId xmlns:a16="http://schemas.microsoft.com/office/drawing/2014/main" val="3337518520"/>
                  </a:ext>
                </a:extLst>
              </a:tr>
            </a:tbl>
          </a:graphicData>
        </a:graphic>
      </p:graphicFrame>
    </p:spTree>
    <p:extLst>
      <p:ext uri="{BB962C8B-B14F-4D97-AF65-F5344CB8AC3E}">
        <p14:creationId xmlns:p14="http://schemas.microsoft.com/office/powerpoint/2010/main" val="175725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noAutofit/>
          </a:bodyPr>
          <a:lstStyle/>
          <a:p>
            <a:fld id="{42782948-4DBE-204D-AB9E-B65E067054AE}" type="slidenum">
              <a:rPr lang="en-US" smtClean="0"/>
              <a:pPr/>
              <a:t>11</a:t>
            </a:fld>
            <a:endParaRPr lang="en-US"/>
          </a:p>
        </p:txBody>
      </p:sp>
      <p:sp>
        <p:nvSpPr>
          <p:cNvPr id="6" name="Title 5"/>
          <p:cNvSpPr>
            <a:spLocks noGrp="1"/>
          </p:cNvSpPr>
          <p:nvPr>
            <p:ph type="title"/>
          </p:nvPr>
        </p:nvSpPr>
        <p:spPr>
          <a:xfrm>
            <a:off x="457200" y="285750"/>
            <a:ext cx="8458200" cy="1033819"/>
          </a:xfrm>
        </p:spPr>
        <p:txBody>
          <a:bodyPr>
            <a:noAutofit/>
          </a:bodyPr>
          <a:lstStyle/>
          <a:p>
            <a:br>
              <a:rPr lang="en-US" dirty="0"/>
            </a:br>
            <a:br>
              <a:rPr lang="en-US" dirty="0"/>
            </a:br>
            <a:r>
              <a:rPr lang="en-US" dirty="0"/>
              <a:t>California Moving to RE + Storage Due To Economics, Environmental, and Community  Concerns</a:t>
            </a:r>
          </a:p>
        </p:txBody>
      </p:sp>
      <p:sp>
        <p:nvSpPr>
          <p:cNvPr id="8" name="TextBox 7"/>
          <p:cNvSpPr txBox="1"/>
          <p:nvPr/>
        </p:nvSpPr>
        <p:spPr>
          <a:xfrm>
            <a:off x="533400" y="4582954"/>
            <a:ext cx="2497800" cy="307777"/>
          </a:xfrm>
          <a:prstGeom prst="rect">
            <a:avLst/>
          </a:prstGeom>
          <a:noFill/>
        </p:spPr>
        <p:txBody>
          <a:bodyPr wrap="none" rtlCol="0">
            <a:spAutoFit/>
          </a:bodyPr>
          <a:lstStyle/>
          <a:p>
            <a:r>
              <a:rPr lang="en-US" sz="1400" dirty="0"/>
              <a:t>Source:  Bloomberg NEF (2019)</a:t>
            </a:r>
          </a:p>
        </p:txBody>
      </p:sp>
      <p:sp>
        <p:nvSpPr>
          <p:cNvPr id="3" name="Espaço Reservado para Conteúdo 2">
            <a:extLst>
              <a:ext uri="{FF2B5EF4-FFF2-40B4-BE49-F238E27FC236}">
                <a16:creationId xmlns:a16="http://schemas.microsoft.com/office/drawing/2014/main" id="{F432DA65-BE71-41D8-B54F-05F692AB334D}"/>
              </a:ext>
            </a:extLst>
          </p:cNvPr>
          <p:cNvSpPr>
            <a:spLocks noGrp="1"/>
          </p:cNvSpPr>
          <p:nvPr>
            <p:ph idx="1"/>
          </p:nvPr>
        </p:nvSpPr>
        <p:spPr>
          <a:xfrm>
            <a:off x="685800" y="1581150"/>
            <a:ext cx="7772400" cy="3048000"/>
          </a:xfrm>
        </p:spPr>
        <p:txBody>
          <a:bodyPr>
            <a:normAutofit/>
          </a:bodyPr>
          <a:lstStyle/>
          <a:p>
            <a:pPr lvl="0"/>
            <a:r>
              <a:rPr lang="en-US" dirty="0">
                <a:solidFill>
                  <a:schemeClr val="tx1"/>
                </a:solidFill>
              </a:rPr>
              <a:t>In 2014, Southern California Edison (SCE) competitively contracted for 2,200 MW of power from new resources, including 250 MW of storage</a:t>
            </a:r>
          </a:p>
          <a:p>
            <a:pPr lvl="0"/>
            <a:r>
              <a:rPr lang="en-US" dirty="0">
                <a:solidFill>
                  <a:schemeClr val="tx1"/>
                </a:solidFill>
              </a:rPr>
              <a:t>Needed due to closure of San Onofre Nuclear Generating Station and anticipated retirement of older, natural gas generation plants</a:t>
            </a:r>
          </a:p>
          <a:p>
            <a:pPr lvl="0"/>
            <a:r>
              <a:rPr lang="en-US" dirty="0">
                <a:solidFill>
                  <a:schemeClr val="tx1"/>
                </a:solidFill>
              </a:rPr>
              <a:t>SCE selected 7 projects with 195 MW of BESS instead of a natural gas peaker plant (Puente)</a:t>
            </a:r>
          </a:p>
          <a:p>
            <a:endParaRPr lang="en-US" dirty="0"/>
          </a:p>
        </p:txBody>
      </p:sp>
    </p:spTree>
    <p:extLst>
      <p:ext uri="{BB962C8B-B14F-4D97-AF65-F5344CB8AC3E}">
        <p14:creationId xmlns:p14="http://schemas.microsoft.com/office/powerpoint/2010/main" val="209747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descr="Figure 1: Forecast NEM generation capacity in the ISP Insights development plan, neutral scenario ">
            <a:extLst>
              <a:ext uri="{FF2B5EF4-FFF2-40B4-BE49-F238E27FC236}">
                <a16:creationId xmlns:a16="http://schemas.microsoft.com/office/drawing/2014/main" id="{CB8910C6-86AC-446A-A71E-55024B0CF02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3046"/>
          <a:stretch/>
        </p:blipFill>
        <p:spPr bwMode="auto">
          <a:xfrm>
            <a:off x="457200" y="1013926"/>
            <a:ext cx="8001000" cy="3725248"/>
          </a:xfrm>
          <a:prstGeom prst="rect">
            <a:avLst/>
          </a:prstGeom>
          <a:noFill/>
          <a:ln>
            <a:noFill/>
          </a:ln>
        </p:spPr>
      </p:pic>
      <p:sp>
        <p:nvSpPr>
          <p:cNvPr id="5" name="Slide Number Placeholder 4"/>
          <p:cNvSpPr>
            <a:spLocks noGrp="1"/>
          </p:cNvSpPr>
          <p:nvPr>
            <p:ph type="sldNum" sz="quarter" idx="4"/>
          </p:nvPr>
        </p:nvSpPr>
        <p:spPr/>
        <p:txBody>
          <a:bodyPr>
            <a:noAutofit/>
          </a:bodyPr>
          <a:lstStyle/>
          <a:p>
            <a:fld id="{42782948-4DBE-204D-AB9E-B65E067054AE}" type="slidenum">
              <a:rPr lang="en-US" smtClean="0"/>
              <a:pPr/>
              <a:t>12</a:t>
            </a:fld>
            <a:endParaRPr lang="en-US"/>
          </a:p>
        </p:txBody>
      </p:sp>
      <p:sp>
        <p:nvSpPr>
          <p:cNvPr id="6" name="Title 5"/>
          <p:cNvSpPr>
            <a:spLocks noGrp="1"/>
          </p:cNvSpPr>
          <p:nvPr>
            <p:ph type="title"/>
          </p:nvPr>
        </p:nvSpPr>
        <p:spPr>
          <a:xfrm>
            <a:off x="397329" y="509924"/>
            <a:ext cx="7772400" cy="523220"/>
          </a:xfrm>
        </p:spPr>
        <p:txBody>
          <a:bodyPr>
            <a:noAutofit/>
          </a:bodyPr>
          <a:lstStyle/>
          <a:p>
            <a:r>
              <a:rPr lang="en-US" dirty="0"/>
              <a:t>Australia Could Replace Coal Generation With RE, Pumped Storage, and BESS</a:t>
            </a:r>
          </a:p>
        </p:txBody>
      </p:sp>
      <p:sp>
        <p:nvSpPr>
          <p:cNvPr id="7" name="Rectangle 6"/>
          <p:cNvSpPr/>
          <p:nvPr/>
        </p:nvSpPr>
        <p:spPr>
          <a:xfrm>
            <a:off x="754912" y="4730911"/>
            <a:ext cx="1932901" cy="307777"/>
          </a:xfrm>
          <a:prstGeom prst="rect">
            <a:avLst/>
          </a:prstGeom>
        </p:spPr>
        <p:txBody>
          <a:bodyPr wrap="none">
            <a:spAutoFit/>
          </a:bodyPr>
          <a:lstStyle/>
          <a:p>
            <a:r>
              <a:rPr lang="pt-BR" sz="1400" dirty="0"/>
              <a:t>Source:   </a:t>
            </a:r>
            <a:r>
              <a:rPr lang="en-US" sz="1400" dirty="0"/>
              <a:t>AEMO (2019) </a:t>
            </a:r>
          </a:p>
        </p:txBody>
      </p:sp>
    </p:spTree>
    <p:extLst>
      <p:ext uri="{BB962C8B-B14F-4D97-AF65-F5344CB8AC3E}">
        <p14:creationId xmlns:p14="http://schemas.microsoft.com/office/powerpoint/2010/main" val="247543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noAutofit/>
          </a:bodyPr>
          <a:lstStyle/>
          <a:p>
            <a:fld id="{42782948-4DBE-204D-AB9E-B65E067054AE}" type="slidenum">
              <a:rPr lang="en-US" smtClean="0"/>
              <a:pPr/>
              <a:t>13</a:t>
            </a:fld>
            <a:endParaRPr lang="en-US"/>
          </a:p>
        </p:txBody>
      </p:sp>
      <p:sp>
        <p:nvSpPr>
          <p:cNvPr id="6" name="Title 5"/>
          <p:cNvSpPr>
            <a:spLocks noGrp="1"/>
          </p:cNvSpPr>
          <p:nvPr>
            <p:ph type="title"/>
          </p:nvPr>
        </p:nvSpPr>
        <p:spPr>
          <a:xfrm>
            <a:off x="430666" y="742950"/>
            <a:ext cx="7772400" cy="523220"/>
          </a:xfrm>
        </p:spPr>
        <p:txBody>
          <a:bodyPr>
            <a:noAutofit/>
          </a:bodyPr>
          <a:lstStyle/>
          <a:p>
            <a:r>
              <a:rPr lang="en-US" dirty="0"/>
              <a:t>RE With BESS Competitively Procured in Several Australian States</a:t>
            </a:r>
          </a:p>
        </p:txBody>
      </p:sp>
      <p:sp>
        <p:nvSpPr>
          <p:cNvPr id="3" name="Espaço Reservado para Conteúdo 2">
            <a:extLst>
              <a:ext uri="{FF2B5EF4-FFF2-40B4-BE49-F238E27FC236}">
                <a16:creationId xmlns:a16="http://schemas.microsoft.com/office/drawing/2014/main" id="{12337B0F-A290-48B3-9850-75C8E63963E6}"/>
              </a:ext>
            </a:extLst>
          </p:cNvPr>
          <p:cNvSpPr>
            <a:spLocks noGrp="1"/>
          </p:cNvSpPr>
          <p:nvPr>
            <p:ph idx="1"/>
          </p:nvPr>
        </p:nvSpPr>
        <p:spPr>
          <a:xfrm>
            <a:off x="444843" y="1376737"/>
            <a:ext cx="7772400" cy="3429000"/>
          </a:xfrm>
        </p:spPr>
        <p:txBody>
          <a:bodyPr/>
          <a:lstStyle/>
          <a:p>
            <a:r>
              <a:rPr lang="en-US" dirty="0">
                <a:solidFill>
                  <a:schemeClr val="tx1"/>
                </a:solidFill>
              </a:rPr>
              <a:t>South Australia:  Four projects -- 500 MW of wind, 780 MW of solar, 800 MW of storage</a:t>
            </a:r>
          </a:p>
          <a:p>
            <a:r>
              <a:rPr lang="en-US" dirty="0">
                <a:solidFill>
                  <a:schemeClr val="tx1"/>
                </a:solidFill>
              </a:rPr>
              <a:t>Queensland:  Eight projects, -- 400 MW of wind and solar, 100 MW of storage</a:t>
            </a:r>
          </a:p>
          <a:p>
            <a:r>
              <a:rPr lang="en-US" dirty="0">
                <a:solidFill>
                  <a:schemeClr val="tx1"/>
                </a:solidFill>
              </a:rPr>
              <a:t>Australian Capital Territory:  250 MW of wind and solar, 20 MW of storage</a:t>
            </a:r>
          </a:p>
          <a:p>
            <a:endParaRPr lang="en-US" dirty="0"/>
          </a:p>
        </p:txBody>
      </p:sp>
    </p:spTree>
    <p:extLst>
      <p:ext uri="{BB962C8B-B14F-4D97-AF65-F5344CB8AC3E}">
        <p14:creationId xmlns:p14="http://schemas.microsoft.com/office/powerpoint/2010/main" val="88124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EDD5F-17F2-4EEC-A738-510B09AF7885}"/>
              </a:ext>
            </a:extLst>
          </p:cNvPr>
          <p:cNvSpPr>
            <a:spLocks noGrp="1"/>
          </p:cNvSpPr>
          <p:nvPr>
            <p:ph type="title"/>
          </p:nvPr>
        </p:nvSpPr>
        <p:spPr>
          <a:xfrm>
            <a:off x="1170534" y="438150"/>
            <a:ext cx="5486400" cy="2062103"/>
          </a:xfrm>
        </p:spPr>
        <p:txBody>
          <a:bodyPr/>
          <a:lstStyle/>
          <a:p>
            <a:r>
              <a:rPr lang="en-US" dirty="0"/>
              <a:t>Examples of Renewable Energy Auctions That Included BESS</a:t>
            </a:r>
            <a:br>
              <a:rPr lang="en-US" dirty="0"/>
            </a:br>
            <a:br>
              <a:rPr lang="en-US" dirty="0"/>
            </a:br>
            <a:endParaRPr lang="en-US" dirty="0"/>
          </a:p>
        </p:txBody>
      </p:sp>
      <p:sp>
        <p:nvSpPr>
          <p:cNvPr id="3" name="Espaço Reservado para Número de Slide 2">
            <a:extLst>
              <a:ext uri="{FF2B5EF4-FFF2-40B4-BE49-F238E27FC236}">
                <a16:creationId xmlns:a16="http://schemas.microsoft.com/office/drawing/2014/main" id="{621EE89E-AB17-46A5-BF51-4657462B2D60}"/>
              </a:ext>
            </a:extLst>
          </p:cNvPr>
          <p:cNvSpPr>
            <a:spLocks noGrp="1"/>
          </p:cNvSpPr>
          <p:nvPr>
            <p:ph type="sldNum" sz="quarter" idx="12"/>
          </p:nvPr>
        </p:nvSpPr>
        <p:spPr/>
        <p:txBody>
          <a:bodyPr/>
          <a:lstStyle/>
          <a:p>
            <a:fld id="{42782948-4DBE-204D-AB9E-B65E067054AE}" type="slidenum">
              <a:rPr lang="en-US" smtClean="0"/>
              <a:pPr/>
              <a:t>14</a:t>
            </a:fld>
            <a:endParaRPr lang="en-US"/>
          </a:p>
        </p:txBody>
      </p:sp>
    </p:spTree>
    <p:extLst>
      <p:ext uri="{BB962C8B-B14F-4D97-AF65-F5344CB8AC3E}">
        <p14:creationId xmlns:p14="http://schemas.microsoft.com/office/powerpoint/2010/main" val="37520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p:txBody>
          <a:bodyPr/>
          <a:lstStyle/>
          <a:p>
            <a:fld id="{42782948-4DBE-204D-AB9E-B65E067054AE}" type="slidenum">
              <a:rPr lang="en-US" smtClean="0"/>
              <a:pPr/>
              <a:t>15</a:t>
            </a:fld>
            <a:endParaRPr lang="en-US"/>
          </a:p>
        </p:txBody>
      </p:sp>
      <p:sp>
        <p:nvSpPr>
          <p:cNvPr id="4" name="Título 3">
            <a:extLst>
              <a:ext uri="{FF2B5EF4-FFF2-40B4-BE49-F238E27FC236}">
                <a16:creationId xmlns:a16="http://schemas.microsoft.com/office/drawing/2014/main" id="{429F731D-63ED-4DE7-A984-7AC4E3AEA704}"/>
              </a:ext>
            </a:extLst>
          </p:cNvPr>
          <p:cNvSpPr>
            <a:spLocks noGrp="1"/>
          </p:cNvSpPr>
          <p:nvPr>
            <p:ph type="title"/>
          </p:nvPr>
        </p:nvSpPr>
        <p:spPr>
          <a:xfrm>
            <a:off x="246572" y="67330"/>
            <a:ext cx="8516428" cy="523220"/>
          </a:xfrm>
        </p:spPr>
        <p:txBody>
          <a:bodyPr/>
          <a:lstStyle/>
          <a:p>
            <a:r>
              <a:rPr lang="en-US" dirty="0"/>
              <a:t>Auctions for RE Paired With BESS  (I)</a:t>
            </a:r>
          </a:p>
        </p:txBody>
      </p:sp>
      <p:graphicFrame>
        <p:nvGraphicFramePr>
          <p:cNvPr id="6" name="Espaço Reservado para Conteúdo 5">
            <a:extLst>
              <a:ext uri="{FF2B5EF4-FFF2-40B4-BE49-F238E27FC236}">
                <a16:creationId xmlns:a16="http://schemas.microsoft.com/office/drawing/2014/main" id="{DE38BA0A-9DED-4442-9E4F-945A977C0907}"/>
              </a:ext>
            </a:extLst>
          </p:cNvPr>
          <p:cNvGraphicFramePr>
            <a:graphicFrameLocks noGrp="1"/>
          </p:cNvGraphicFramePr>
          <p:nvPr>
            <p:ph idx="1"/>
            <p:extLst>
              <p:ext uri="{D42A27DB-BD31-4B8C-83A1-F6EECF244321}">
                <p14:modId xmlns:p14="http://schemas.microsoft.com/office/powerpoint/2010/main" val="3469171283"/>
              </p:ext>
            </p:extLst>
          </p:nvPr>
        </p:nvGraphicFramePr>
        <p:xfrm>
          <a:off x="228602" y="514351"/>
          <a:ext cx="8660630" cy="4259581"/>
        </p:xfrm>
        <a:graphic>
          <a:graphicData uri="http://schemas.openxmlformats.org/drawingml/2006/table">
            <a:tbl>
              <a:tblPr firstRow="1" firstCol="1" bandRow="1">
                <a:tableStyleId>{5C22544A-7EE6-4342-B048-85BDC9FD1C3A}</a:tableStyleId>
              </a:tblPr>
              <a:tblGrid>
                <a:gridCol w="1375989">
                  <a:extLst>
                    <a:ext uri="{9D8B030D-6E8A-4147-A177-3AD203B41FA5}">
                      <a16:colId xmlns:a16="http://schemas.microsoft.com/office/drawing/2014/main" val="3927885085"/>
                    </a:ext>
                  </a:extLst>
                </a:gridCol>
                <a:gridCol w="1093486">
                  <a:extLst>
                    <a:ext uri="{9D8B030D-6E8A-4147-A177-3AD203B41FA5}">
                      <a16:colId xmlns:a16="http://schemas.microsoft.com/office/drawing/2014/main" val="1814695968"/>
                    </a:ext>
                  </a:extLst>
                </a:gridCol>
                <a:gridCol w="1917611">
                  <a:extLst>
                    <a:ext uri="{9D8B030D-6E8A-4147-A177-3AD203B41FA5}">
                      <a16:colId xmlns:a16="http://schemas.microsoft.com/office/drawing/2014/main" val="1284972061"/>
                    </a:ext>
                  </a:extLst>
                </a:gridCol>
                <a:gridCol w="1534089">
                  <a:extLst>
                    <a:ext uri="{9D8B030D-6E8A-4147-A177-3AD203B41FA5}">
                      <a16:colId xmlns:a16="http://schemas.microsoft.com/office/drawing/2014/main" val="1580770305"/>
                    </a:ext>
                  </a:extLst>
                </a:gridCol>
                <a:gridCol w="1687498">
                  <a:extLst>
                    <a:ext uri="{9D8B030D-6E8A-4147-A177-3AD203B41FA5}">
                      <a16:colId xmlns:a16="http://schemas.microsoft.com/office/drawing/2014/main" val="158891045"/>
                    </a:ext>
                  </a:extLst>
                </a:gridCol>
                <a:gridCol w="1051957">
                  <a:extLst>
                    <a:ext uri="{9D8B030D-6E8A-4147-A177-3AD203B41FA5}">
                      <a16:colId xmlns:a16="http://schemas.microsoft.com/office/drawing/2014/main" val="1041130582"/>
                    </a:ext>
                  </a:extLst>
                </a:gridCol>
              </a:tblGrid>
              <a:tr h="443526">
                <a:tc>
                  <a:txBody>
                    <a:bodyPr/>
                    <a:lstStyle/>
                    <a:p>
                      <a:pPr algn="ctr">
                        <a:lnSpc>
                          <a:spcPct val="107000"/>
                        </a:lnSpc>
                        <a:spcAft>
                          <a:spcPts val="0"/>
                        </a:spcAft>
                      </a:pPr>
                      <a:r>
                        <a:rPr lang="en-US" sz="1400" dirty="0">
                          <a:effectLst/>
                        </a:rPr>
                        <a:t>Location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ctr">
                        <a:lnSpc>
                          <a:spcPct val="107000"/>
                        </a:lnSpc>
                        <a:spcAft>
                          <a:spcPts val="0"/>
                        </a:spcAft>
                      </a:pPr>
                      <a:r>
                        <a:rPr lang="en-US" sz="1400" dirty="0">
                          <a:effectLst/>
                        </a:rPr>
                        <a:t>Product Auctioned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ctr">
                        <a:lnSpc>
                          <a:spcPct val="107000"/>
                        </a:lnSpc>
                        <a:spcAft>
                          <a:spcPts val="0"/>
                        </a:spcAft>
                      </a:pPr>
                      <a:r>
                        <a:rPr lang="en-US" sz="1400" dirty="0">
                          <a:effectLst/>
                        </a:rPr>
                        <a:t>Type of Contract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ctr">
                        <a:lnSpc>
                          <a:spcPct val="107000"/>
                        </a:lnSpc>
                        <a:spcAft>
                          <a:spcPts val="0"/>
                        </a:spcAft>
                      </a:pPr>
                      <a:r>
                        <a:rPr lang="en-US" sz="1400" dirty="0">
                          <a:effectLst/>
                        </a:rPr>
                        <a:t>Award Criteria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ctr">
                        <a:lnSpc>
                          <a:spcPct val="107000"/>
                        </a:lnSpc>
                        <a:spcAft>
                          <a:spcPts val="0"/>
                        </a:spcAft>
                      </a:pPr>
                      <a:r>
                        <a:rPr lang="en-US" sz="1400" dirty="0">
                          <a:effectLst/>
                        </a:rPr>
                        <a:t>Technology Neutral?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ctr">
                        <a:lnSpc>
                          <a:spcPct val="107000"/>
                        </a:lnSpc>
                        <a:spcAft>
                          <a:spcPts val="0"/>
                        </a:spcAft>
                      </a:pPr>
                      <a:r>
                        <a:rPr lang="en-US" sz="1400" dirty="0">
                          <a:effectLst/>
                        </a:rPr>
                        <a:t>BESS?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extLst>
                  <a:ext uri="{0D108BD9-81ED-4DB2-BD59-A6C34878D82A}">
                    <a16:rowId xmlns:a16="http://schemas.microsoft.com/office/drawing/2014/main" val="3839164005"/>
                  </a:ext>
                </a:extLst>
              </a:tr>
              <a:tr h="647872">
                <a:tc>
                  <a:txBody>
                    <a:bodyPr/>
                    <a:lstStyle/>
                    <a:p>
                      <a:pPr>
                        <a:lnSpc>
                          <a:spcPct val="107000"/>
                        </a:lnSpc>
                        <a:spcAft>
                          <a:spcPts val="0"/>
                        </a:spcAft>
                      </a:pPr>
                      <a:r>
                        <a:rPr lang="en-US" sz="1400" dirty="0">
                          <a:effectLst/>
                        </a:rPr>
                        <a:t>Arizona (Tucson Electric Power)</a:t>
                      </a:r>
                    </a:p>
                  </a:txBody>
                  <a:tcPr marL="29479" marR="29479" marT="0" marB="0" anchor="ctr"/>
                </a:tc>
                <a:tc>
                  <a:txBody>
                    <a:bodyPr/>
                    <a:lstStyle/>
                    <a:p>
                      <a:pPr>
                        <a:lnSpc>
                          <a:spcPct val="107000"/>
                        </a:lnSpc>
                        <a:spcAft>
                          <a:spcPts val="0"/>
                        </a:spcAft>
                      </a:pPr>
                      <a:r>
                        <a:rPr lang="en-US" sz="1400" dirty="0">
                          <a:effectLst/>
                        </a:rPr>
                        <a:t>PV and BESS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l">
                        <a:lnSpc>
                          <a:spcPct val="107000"/>
                        </a:lnSpc>
                        <a:spcAft>
                          <a:spcPts val="0"/>
                        </a:spcAft>
                      </a:pPr>
                      <a:r>
                        <a:rPr lang="en-US" sz="1400" dirty="0">
                          <a:effectLst/>
                        </a:rPr>
                        <a:t>Blended PPA(*). Contract sets charge and discharge parameters for BESS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Lowest premium to a PV-only PPA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No, only PV and BESS</a:t>
                      </a:r>
                    </a:p>
                  </a:txBody>
                  <a:tcPr marL="29479" marR="29479" marT="0" marB="0" anchor="ctr"/>
                </a:tc>
                <a:tc>
                  <a:txBody>
                    <a:bodyPr/>
                    <a:lstStyle/>
                    <a:p>
                      <a:pPr>
                        <a:lnSpc>
                          <a:spcPct val="107000"/>
                        </a:lnSpc>
                        <a:spcAft>
                          <a:spcPts val="0"/>
                        </a:spcAft>
                      </a:pPr>
                      <a:r>
                        <a:rPr lang="en-US" sz="1400" dirty="0">
                          <a:effectLst/>
                        </a:rPr>
                        <a:t>Yes</a:t>
                      </a:r>
                    </a:p>
                  </a:txBody>
                  <a:tcPr marL="29479" marR="29479" marT="0" marB="0" anchor="ctr"/>
                </a:tc>
                <a:extLst>
                  <a:ext uri="{0D108BD9-81ED-4DB2-BD59-A6C34878D82A}">
                    <a16:rowId xmlns:a16="http://schemas.microsoft.com/office/drawing/2014/main" val="10001"/>
                  </a:ext>
                </a:extLst>
              </a:tr>
              <a:tr h="647872">
                <a:tc>
                  <a:txBody>
                    <a:bodyPr/>
                    <a:lstStyle/>
                    <a:p>
                      <a:pPr>
                        <a:lnSpc>
                          <a:spcPct val="107000"/>
                        </a:lnSpc>
                        <a:spcAft>
                          <a:spcPts val="0"/>
                        </a:spcAft>
                      </a:pPr>
                      <a:r>
                        <a:rPr lang="en-US" sz="1400" dirty="0">
                          <a:effectLst/>
                        </a:rPr>
                        <a:t>Australia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Wind and/or PV storage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l">
                        <a:lnSpc>
                          <a:spcPct val="107000"/>
                        </a:lnSpc>
                        <a:spcAft>
                          <a:spcPts val="0"/>
                        </a:spcAft>
                      </a:pPr>
                      <a:r>
                        <a:rPr lang="en-US" sz="1400" dirty="0">
                          <a:effectLst/>
                        </a:rPr>
                        <a:t>Contract for differences</a:t>
                      </a:r>
                    </a:p>
                  </a:txBody>
                  <a:tcPr marL="29479" marR="29479" marT="0" marB="0" anchor="ctr"/>
                </a:tc>
                <a:tc>
                  <a:txBody>
                    <a:bodyPr/>
                    <a:lstStyle/>
                    <a:p>
                      <a:pPr>
                        <a:lnSpc>
                          <a:spcPct val="107000"/>
                        </a:lnSpc>
                        <a:spcAft>
                          <a:spcPts val="0"/>
                        </a:spcAft>
                      </a:pPr>
                      <a:r>
                        <a:rPr lang="en-US" sz="1400" dirty="0">
                          <a:effectLst/>
                        </a:rPr>
                        <a:t>Lowest energy cost</a:t>
                      </a:r>
                    </a:p>
                    <a:p>
                      <a:pP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Largely yes, combinations of wind, solar and storage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extLst>
                  <a:ext uri="{0D108BD9-81ED-4DB2-BD59-A6C34878D82A}">
                    <a16:rowId xmlns:a16="http://schemas.microsoft.com/office/drawing/2014/main" val="10002"/>
                  </a:ext>
                </a:extLst>
              </a:tr>
              <a:tr h="647872">
                <a:tc>
                  <a:txBody>
                    <a:bodyPr/>
                    <a:lstStyle/>
                    <a:p>
                      <a:pPr algn="l">
                        <a:lnSpc>
                          <a:spcPct val="107000"/>
                        </a:lnSpc>
                        <a:spcAft>
                          <a:spcPts val="0"/>
                        </a:spcAft>
                      </a:pPr>
                      <a:r>
                        <a:rPr lang="en-US" sz="1400" dirty="0">
                          <a:effectLst/>
                        </a:rPr>
                        <a:t>Brazil (Roraima)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Capacity and associated electricity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l">
                        <a:lnSpc>
                          <a:spcPct val="107000"/>
                        </a:lnSpc>
                        <a:spcAft>
                          <a:spcPts val="0"/>
                        </a:spcAft>
                      </a:pPr>
                      <a:r>
                        <a:rPr lang="en-US" sz="1400" dirty="0">
                          <a:effectLst/>
                        </a:rPr>
                        <a:t>Capacity available 24x7 (lower during off-peak)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Lowest capacity payment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a:t>
                      </a:r>
                    </a:p>
                    <a:p>
                      <a:pP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 one bidder only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extLst>
                  <a:ext uri="{0D108BD9-81ED-4DB2-BD59-A6C34878D82A}">
                    <a16:rowId xmlns:a16="http://schemas.microsoft.com/office/drawing/2014/main" val="10003"/>
                  </a:ext>
                </a:extLst>
              </a:tr>
              <a:tr h="431914">
                <a:tc>
                  <a:txBody>
                    <a:bodyPr/>
                    <a:lstStyle/>
                    <a:p>
                      <a:pPr algn="l">
                        <a:lnSpc>
                          <a:spcPct val="107000"/>
                        </a:lnSpc>
                        <a:spcAft>
                          <a:spcPts val="0"/>
                        </a:spcAft>
                      </a:pPr>
                      <a:r>
                        <a:rPr lang="en-US" sz="14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Capacity and ancillary serv.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l">
                        <a:lnSpc>
                          <a:spcPct val="107000"/>
                        </a:lnSpc>
                        <a:spcAft>
                          <a:spcPts val="0"/>
                        </a:spcAft>
                      </a:pPr>
                      <a:r>
                        <a:rPr lang="en-US" sz="1400" dirty="0">
                          <a:effectLst/>
                        </a:rPr>
                        <a:t>Depends on market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Lowest price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extLst>
                  <a:ext uri="{0D108BD9-81ED-4DB2-BD59-A6C34878D82A}">
                    <a16:rowId xmlns:a16="http://schemas.microsoft.com/office/drawing/2014/main" val="10004"/>
                  </a:ext>
                </a:extLst>
              </a:tr>
              <a:tr h="647872">
                <a:tc>
                  <a:txBody>
                    <a:bodyPr/>
                    <a:lstStyle/>
                    <a:p>
                      <a:pPr algn="l">
                        <a:lnSpc>
                          <a:spcPct val="107000"/>
                        </a:lnSpc>
                        <a:spcAft>
                          <a:spcPts val="0"/>
                        </a:spcAft>
                      </a:pPr>
                      <a:r>
                        <a:rPr lang="en-US" sz="1400" dirty="0">
                          <a:effectLst/>
                        </a:rPr>
                        <a:t>Chile (Time-Variant)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MWh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l">
                        <a:lnSpc>
                          <a:spcPct val="107000"/>
                        </a:lnSpc>
                        <a:spcAft>
                          <a:spcPts val="0"/>
                        </a:spcAft>
                      </a:pPr>
                      <a:r>
                        <a:rPr lang="en-US" sz="1400" dirty="0">
                          <a:effectLst/>
                        </a:rPr>
                        <a:t>Time-variant blocks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Lowest price bid per time block for optimized system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Possible</a:t>
                      </a:r>
                    </a:p>
                  </a:txBody>
                  <a:tcPr marL="29479" marR="29479" marT="0" marB="0" anchor="ctr"/>
                </a:tc>
                <a:extLst>
                  <a:ext uri="{0D108BD9-81ED-4DB2-BD59-A6C34878D82A}">
                    <a16:rowId xmlns:a16="http://schemas.microsoft.com/office/drawing/2014/main" val="10005"/>
                  </a:ext>
                </a:extLst>
              </a:tr>
              <a:tr h="647872">
                <a:tc>
                  <a:txBody>
                    <a:bodyPr/>
                    <a:lstStyle/>
                    <a:p>
                      <a:pPr algn="l">
                        <a:lnSpc>
                          <a:spcPct val="107000"/>
                        </a:lnSpc>
                        <a:spcAft>
                          <a:spcPts val="0"/>
                        </a:spcAft>
                      </a:pPr>
                      <a:r>
                        <a:rPr lang="en-US" sz="1400" dirty="0">
                          <a:effectLst/>
                        </a:rPr>
                        <a:t>Colorado (Public Service of Colorado)</a:t>
                      </a:r>
                    </a:p>
                  </a:txBody>
                  <a:tcPr marL="29479" marR="29479" marT="0" marB="0" anchor="ctr"/>
                </a:tc>
                <a:tc>
                  <a:txBody>
                    <a:bodyPr/>
                    <a:lstStyle/>
                    <a:p>
                      <a:pPr>
                        <a:lnSpc>
                          <a:spcPct val="107000"/>
                        </a:lnSpc>
                        <a:spcAft>
                          <a:spcPts val="0"/>
                        </a:spcAft>
                      </a:pPr>
                      <a:r>
                        <a:rPr lang="en-US" sz="1400" dirty="0">
                          <a:effectLst/>
                        </a:rPr>
                        <a:t>Non-</a:t>
                      </a:r>
                      <a:r>
                        <a:rPr lang="en-US" sz="1400" dirty="0" err="1">
                          <a:effectLst/>
                        </a:rPr>
                        <a:t>dispatchable</a:t>
                      </a:r>
                      <a:r>
                        <a:rPr lang="en-US" sz="1400" dirty="0">
                          <a:effectLst/>
                        </a:rPr>
                        <a:t>  generation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l">
                        <a:lnSpc>
                          <a:spcPct val="107000"/>
                        </a:lnSpc>
                        <a:spcAft>
                          <a:spcPts val="0"/>
                        </a:spcAft>
                      </a:pPr>
                      <a:r>
                        <a:rPr lang="en-US" sz="1400" dirty="0">
                          <a:effectLst/>
                        </a:rPr>
                        <a:t>Energy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Lowest price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a:effectLst/>
                        </a:rPr>
                        <a:t>Partially</a:t>
                      </a:r>
                      <a:r>
                        <a:rPr lang="en-US" sz="1400" baseline="0" dirty="0">
                          <a:effectLst/>
                        </a:rPr>
                        <a:t> </a:t>
                      </a:r>
                      <a:r>
                        <a:rPr lang="en-US" sz="1400" dirty="0">
                          <a:effectLst/>
                        </a:rPr>
                        <a:t>dispatchable generation</a:t>
                      </a:r>
                      <a:r>
                        <a:rPr lang="en-US" sz="1400" baseline="0" dirty="0">
                          <a:effectLst/>
                          <a:latin typeface="Calibri" panose="020F0502020204030204" pitchFamily="34" charset="0"/>
                          <a:cs typeface="Times New Roman" panose="02020603050405020304" pitchFamily="18" charset="0"/>
                        </a:rPr>
                        <a:t> </a:t>
                      </a:r>
                      <a:r>
                        <a:rPr lang="en-US" sz="1400" dirty="0">
                          <a:effectLst/>
                        </a:rPr>
                        <a:t>competition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extLst>
                  <a:ext uri="{0D108BD9-81ED-4DB2-BD59-A6C34878D82A}">
                    <a16:rowId xmlns:a16="http://schemas.microsoft.com/office/drawing/2014/main" val="10006"/>
                  </a:ext>
                </a:extLst>
              </a:tr>
            </a:tbl>
          </a:graphicData>
        </a:graphic>
      </p:graphicFrame>
      <p:sp>
        <p:nvSpPr>
          <p:cNvPr id="5" name="Rectangle 4"/>
          <p:cNvSpPr/>
          <p:nvPr/>
        </p:nvSpPr>
        <p:spPr>
          <a:xfrm>
            <a:off x="246572" y="4749962"/>
            <a:ext cx="7140288" cy="307777"/>
          </a:xfrm>
          <a:prstGeom prst="rect">
            <a:avLst/>
          </a:prstGeom>
        </p:spPr>
        <p:txBody>
          <a:bodyPr wrap="none">
            <a:spAutoFit/>
          </a:bodyPr>
          <a:lstStyle/>
          <a:p>
            <a:r>
              <a:rPr lang="pt-BR" sz="1400" dirty="0"/>
              <a:t>Source:   Adapted from </a:t>
            </a:r>
            <a:r>
              <a:rPr lang="en-US" sz="1400" dirty="0"/>
              <a:t>Maurer and Doyle,  forthcoming   (*) PPA = Power Purchase Agreement. </a:t>
            </a:r>
          </a:p>
        </p:txBody>
      </p:sp>
    </p:spTree>
    <p:extLst>
      <p:ext uri="{BB962C8B-B14F-4D97-AF65-F5344CB8AC3E}">
        <p14:creationId xmlns:p14="http://schemas.microsoft.com/office/powerpoint/2010/main" val="327150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p:txBody>
          <a:bodyPr/>
          <a:lstStyle/>
          <a:p>
            <a:fld id="{42782948-4DBE-204D-AB9E-B65E067054AE}" type="slidenum">
              <a:rPr lang="en-US" smtClean="0"/>
              <a:pPr/>
              <a:t>16</a:t>
            </a:fld>
            <a:endParaRPr lang="en-US"/>
          </a:p>
        </p:txBody>
      </p:sp>
      <p:sp>
        <p:nvSpPr>
          <p:cNvPr id="4" name="Título 3">
            <a:extLst>
              <a:ext uri="{FF2B5EF4-FFF2-40B4-BE49-F238E27FC236}">
                <a16:creationId xmlns:a16="http://schemas.microsoft.com/office/drawing/2014/main" id="{429F731D-63ED-4DE7-A984-7AC4E3AEA704}"/>
              </a:ext>
            </a:extLst>
          </p:cNvPr>
          <p:cNvSpPr>
            <a:spLocks noGrp="1"/>
          </p:cNvSpPr>
          <p:nvPr>
            <p:ph type="title"/>
          </p:nvPr>
        </p:nvSpPr>
        <p:spPr>
          <a:xfrm>
            <a:off x="377538" y="133350"/>
            <a:ext cx="8305800" cy="523220"/>
          </a:xfrm>
        </p:spPr>
        <p:txBody>
          <a:bodyPr/>
          <a:lstStyle/>
          <a:p>
            <a:r>
              <a:rPr lang="en-US" dirty="0"/>
              <a:t>Auctions for RE Paired With BESS (II)</a:t>
            </a:r>
          </a:p>
        </p:txBody>
      </p:sp>
      <p:graphicFrame>
        <p:nvGraphicFramePr>
          <p:cNvPr id="6" name="Espaço Reservado para Conteúdo 5">
            <a:extLst>
              <a:ext uri="{FF2B5EF4-FFF2-40B4-BE49-F238E27FC236}">
                <a16:creationId xmlns:a16="http://schemas.microsoft.com/office/drawing/2014/main" id="{DE38BA0A-9DED-4442-9E4F-945A977C0907}"/>
              </a:ext>
            </a:extLst>
          </p:cNvPr>
          <p:cNvGraphicFramePr>
            <a:graphicFrameLocks noGrp="1"/>
          </p:cNvGraphicFramePr>
          <p:nvPr>
            <p:ph idx="1"/>
            <p:extLst>
              <p:ext uri="{D42A27DB-BD31-4B8C-83A1-F6EECF244321}">
                <p14:modId xmlns:p14="http://schemas.microsoft.com/office/powerpoint/2010/main" val="868409750"/>
              </p:ext>
            </p:extLst>
          </p:nvPr>
        </p:nvGraphicFramePr>
        <p:xfrm>
          <a:off x="228599" y="746727"/>
          <a:ext cx="8603677" cy="3815034"/>
        </p:xfrm>
        <a:graphic>
          <a:graphicData uri="http://schemas.openxmlformats.org/drawingml/2006/table">
            <a:tbl>
              <a:tblPr firstRow="1" firstCol="1" bandRow="1">
                <a:tableStyleId>{5C22544A-7EE6-4342-B048-85BDC9FD1C3A}</a:tableStyleId>
              </a:tblPr>
              <a:tblGrid>
                <a:gridCol w="1366940">
                  <a:extLst>
                    <a:ext uri="{9D8B030D-6E8A-4147-A177-3AD203B41FA5}">
                      <a16:colId xmlns:a16="http://schemas.microsoft.com/office/drawing/2014/main" val="3927885085"/>
                    </a:ext>
                  </a:extLst>
                </a:gridCol>
                <a:gridCol w="1190547">
                  <a:extLst>
                    <a:ext uri="{9D8B030D-6E8A-4147-A177-3AD203B41FA5}">
                      <a16:colId xmlns:a16="http://schemas.microsoft.com/office/drawing/2014/main" val="1814695968"/>
                    </a:ext>
                  </a:extLst>
                </a:gridCol>
                <a:gridCol w="1495948">
                  <a:extLst>
                    <a:ext uri="{9D8B030D-6E8A-4147-A177-3AD203B41FA5}">
                      <a16:colId xmlns:a16="http://schemas.microsoft.com/office/drawing/2014/main" val="1284972061"/>
                    </a:ext>
                  </a:extLst>
                </a:gridCol>
                <a:gridCol w="1752602">
                  <a:extLst>
                    <a:ext uri="{9D8B030D-6E8A-4147-A177-3AD203B41FA5}">
                      <a16:colId xmlns:a16="http://schemas.microsoft.com/office/drawing/2014/main" val="1580770305"/>
                    </a:ext>
                  </a:extLst>
                </a:gridCol>
                <a:gridCol w="1752601">
                  <a:extLst>
                    <a:ext uri="{9D8B030D-6E8A-4147-A177-3AD203B41FA5}">
                      <a16:colId xmlns:a16="http://schemas.microsoft.com/office/drawing/2014/main" val="158891045"/>
                    </a:ext>
                  </a:extLst>
                </a:gridCol>
                <a:gridCol w="1045039">
                  <a:extLst>
                    <a:ext uri="{9D8B030D-6E8A-4147-A177-3AD203B41FA5}">
                      <a16:colId xmlns:a16="http://schemas.microsoft.com/office/drawing/2014/main" val="1041130582"/>
                    </a:ext>
                  </a:extLst>
                </a:gridCol>
              </a:tblGrid>
              <a:tr h="446357">
                <a:tc>
                  <a:txBody>
                    <a:bodyPr/>
                    <a:lstStyle/>
                    <a:p>
                      <a:pPr algn="ctr">
                        <a:lnSpc>
                          <a:spcPct val="107000"/>
                        </a:lnSpc>
                        <a:spcAft>
                          <a:spcPts val="0"/>
                        </a:spcAft>
                      </a:pPr>
                      <a:r>
                        <a:rPr lang="en-US" sz="1400" dirty="0">
                          <a:effectLst/>
                        </a:rPr>
                        <a:t>Location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ctr">
                        <a:lnSpc>
                          <a:spcPct val="107000"/>
                        </a:lnSpc>
                        <a:spcAft>
                          <a:spcPts val="0"/>
                        </a:spcAft>
                      </a:pPr>
                      <a:r>
                        <a:rPr lang="en-US" sz="1400" dirty="0">
                          <a:effectLst/>
                        </a:rPr>
                        <a:t>Product Auctioned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ctr">
                        <a:lnSpc>
                          <a:spcPct val="107000"/>
                        </a:lnSpc>
                        <a:spcAft>
                          <a:spcPts val="0"/>
                        </a:spcAft>
                      </a:pPr>
                      <a:r>
                        <a:rPr lang="en-US" sz="1400" dirty="0">
                          <a:effectLst/>
                        </a:rPr>
                        <a:t>Type of Contract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ctr">
                        <a:lnSpc>
                          <a:spcPct val="107000"/>
                        </a:lnSpc>
                        <a:spcAft>
                          <a:spcPts val="0"/>
                        </a:spcAft>
                      </a:pPr>
                      <a:r>
                        <a:rPr lang="en-US" sz="1400" dirty="0">
                          <a:effectLst/>
                        </a:rPr>
                        <a:t>Award Criteria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ctr">
                        <a:lnSpc>
                          <a:spcPct val="107000"/>
                        </a:lnSpc>
                        <a:spcAft>
                          <a:spcPts val="0"/>
                        </a:spcAft>
                      </a:pPr>
                      <a:r>
                        <a:rPr lang="en-US" sz="1400" dirty="0">
                          <a:effectLst/>
                        </a:rPr>
                        <a:t>Technology Neutral?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ctr">
                        <a:lnSpc>
                          <a:spcPct val="107000"/>
                        </a:lnSpc>
                        <a:spcAft>
                          <a:spcPts val="0"/>
                        </a:spcAft>
                      </a:pPr>
                      <a:r>
                        <a:rPr lang="en-US" sz="1400" dirty="0">
                          <a:effectLst/>
                        </a:rPr>
                        <a:t>BESS Participate?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extLst>
                  <a:ext uri="{0D108BD9-81ED-4DB2-BD59-A6C34878D82A}">
                    <a16:rowId xmlns:a16="http://schemas.microsoft.com/office/drawing/2014/main" val="3839164005"/>
                  </a:ext>
                </a:extLst>
              </a:tr>
              <a:tr h="706308">
                <a:tc>
                  <a:txBody>
                    <a:bodyPr/>
                    <a:lstStyle/>
                    <a:p>
                      <a:pPr>
                        <a:lnSpc>
                          <a:spcPct val="107000"/>
                        </a:lnSpc>
                        <a:spcAft>
                          <a:spcPts val="0"/>
                        </a:spcAft>
                      </a:pPr>
                      <a:r>
                        <a:rPr lang="en-US" sz="1400" dirty="0">
                          <a:effectLst/>
                        </a:rPr>
                        <a:t>Hawaii (Various)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PV and BESS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l">
                        <a:lnSpc>
                          <a:spcPct val="107000"/>
                        </a:lnSpc>
                        <a:spcAft>
                          <a:spcPts val="0"/>
                        </a:spcAft>
                      </a:pPr>
                      <a:r>
                        <a:rPr lang="en-US" sz="1400" dirty="0">
                          <a:effectLst/>
                        </a:rPr>
                        <a:t>Availability, with adjustments (fee based agreement, or “tolling”)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Price and technical ranking, followed by best final offer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No, only PV and BESS</a:t>
                      </a:r>
                    </a:p>
                    <a:p>
                      <a:pP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extLst>
                  <a:ext uri="{0D108BD9-81ED-4DB2-BD59-A6C34878D82A}">
                    <a16:rowId xmlns:a16="http://schemas.microsoft.com/office/drawing/2014/main" val="10001"/>
                  </a:ext>
                </a:extLst>
              </a:tr>
              <a:tr h="425003">
                <a:tc>
                  <a:txBody>
                    <a:bodyPr/>
                    <a:lstStyle/>
                    <a:p>
                      <a:pPr>
                        <a:lnSpc>
                          <a:spcPct val="107000"/>
                        </a:lnSpc>
                        <a:spcAft>
                          <a:spcPts val="0"/>
                        </a:spcAft>
                      </a:pPr>
                      <a:r>
                        <a:rPr lang="en-US" sz="1400" dirty="0">
                          <a:effectLst/>
                        </a:rPr>
                        <a:t>India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Peak and off-peak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l">
                        <a:lnSpc>
                          <a:spcPct val="107000"/>
                        </a:lnSpc>
                        <a:spcAft>
                          <a:spcPts val="0"/>
                        </a:spcAft>
                      </a:pPr>
                      <a:r>
                        <a:rPr lang="en-US" sz="1400" dirty="0">
                          <a:effectLst/>
                        </a:rPr>
                        <a:t>Energy delivered (peak and off-peak)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Lowest price for peak energy and </a:t>
                      </a:r>
                      <a:r>
                        <a:rPr lang="en-US" sz="1400" dirty="0" err="1">
                          <a:effectLst/>
                        </a:rPr>
                        <a:t>FiT</a:t>
                      </a:r>
                      <a:r>
                        <a:rPr lang="en-US" sz="1400" dirty="0">
                          <a:effectLst/>
                        </a:rPr>
                        <a:t> for off-peak</a:t>
                      </a:r>
                    </a:p>
                  </a:txBody>
                  <a:tcPr marL="29479" marR="29479" marT="0" marB="0" anchor="ctr"/>
                </a:tc>
                <a:tc>
                  <a:txBody>
                    <a:bodyPr/>
                    <a:lstStyle/>
                    <a:p>
                      <a:pPr>
                        <a:lnSpc>
                          <a:spcPct val="107000"/>
                        </a:lnSpc>
                        <a:spcAft>
                          <a:spcPts val="0"/>
                        </a:spcAft>
                      </a:pPr>
                      <a:r>
                        <a:rPr lang="en-US" sz="1400" dirty="0">
                          <a:effectLst/>
                        </a:rPr>
                        <a:t>Largely yes, combinations of wind, solar and storage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 to be auctioned</a:t>
                      </a:r>
                    </a:p>
                  </a:txBody>
                  <a:tcPr marL="29479" marR="29479" marT="0" marB="0" anchor="ctr"/>
                </a:tc>
                <a:extLst>
                  <a:ext uri="{0D108BD9-81ED-4DB2-BD59-A6C34878D82A}">
                    <a16:rowId xmlns:a16="http://schemas.microsoft.com/office/drawing/2014/main" val="10002"/>
                  </a:ext>
                </a:extLst>
              </a:tr>
              <a:tr h="403730">
                <a:tc>
                  <a:txBody>
                    <a:bodyPr/>
                    <a:lstStyle/>
                    <a:p>
                      <a:pPr algn="l">
                        <a:lnSpc>
                          <a:spcPct val="107000"/>
                        </a:lnSpc>
                        <a:spcAft>
                          <a:spcPts val="0"/>
                        </a:spcAft>
                      </a:pPr>
                      <a:r>
                        <a:rPr lang="en-US" sz="1400" dirty="0">
                          <a:effectLst/>
                        </a:rPr>
                        <a:t>ISO New England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Capacity during peak hours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l">
                        <a:lnSpc>
                          <a:spcPct val="107000"/>
                        </a:lnSpc>
                        <a:spcAft>
                          <a:spcPts val="0"/>
                        </a:spcAft>
                      </a:pPr>
                      <a:r>
                        <a:rPr lang="en-US" sz="1400" dirty="0">
                          <a:effectLst/>
                        </a:rPr>
                        <a:t>Fixed capacity payment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Lowest price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extLst>
                  <a:ext uri="{0D108BD9-81ED-4DB2-BD59-A6C34878D82A}">
                    <a16:rowId xmlns:a16="http://schemas.microsoft.com/office/drawing/2014/main" val="10003"/>
                  </a:ext>
                </a:extLst>
              </a:tr>
              <a:tr h="589468">
                <a:tc>
                  <a:txBody>
                    <a:bodyPr/>
                    <a:lstStyle/>
                    <a:p>
                      <a:pPr>
                        <a:lnSpc>
                          <a:spcPct val="107000"/>
                        </a:lnSpc>
                        <a:spcAft>
                          <a:spcPts val="0"/>
                        </a:spcAft>
                      </a:pPr>
                      <a:r>
                        <a:rPr lang="en-US" sz="1400" dirty="0">
                          <a:effectLst/>
                        </a:rPr>
                        <a:t>Nevada (NV Energy)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PV and BESS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l">
                        <a:lnSpc>
                          <a:spcPct val="107000"/>
                        </a:lnSpc>
                        <a:spcAft>
                          <a:spcPts val="0"/>
                        </a:spcAft>
                      </a:pPr>
                      <a:r>
                        <a:rPr lang="en-US" sz="1400" dirty="0">
                          <a:effectLst/>
                        </a:rPr>
                        <a:t>Set PPA price for PV, capacity payment for storage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Lowest energy and capacity payment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No, only PV and BESS</a:t>
                      </a:r>
                    </a:p>
                    <a:p>
                      <a:pP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a:t>
                      </a:r>
                    </a:p>
                    <a:p>
                      <a:pP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extLst>
                  <a:ext uri="{0D108BD9-81ED-4DB2-BD59-A6C34878D82A}">
                    <a16:rowId xmlns:a16="http://schemas.microsoft.com/office/drawing/2014/main" val="10004"/>
                  </a:ext>
                </a:extLst>
              </a:tr>
              <a:tr h="264347">
                <a:tc>
                  <a:txBody>
                    <a:bodyPr/>
                    <a:lstStyle/>
                    <a:p>
                      <a:pPr algn="l">
                        <a:lnSpc>
                          <a:spcPct val="107000"/>
                        </a:lnSpc>
                        <a:spcAft>
                          <a:spcPts val="0"/>
                        </a:spcAft>
                      </a:pPr>
                      <a:r>
                        <a:rPr lang="en-US" sz="1400" dirty="0">
                          <a:effectLst/>
                        </a:rPr>
                        <a:t>Thailand</a:t>
                      </a:r>
                    </a:p>
                  </a:txBody>
                  <a:tcPr marL="29479" marR="29479" marT="0" marB="0" anchor="ctr"/>
                </a:tc>
                <a:tc>
                  <a:txBody>
                    <a:bodyPr/>
                    <a:lstStyle/>
                    <a:p>
                      <a:pPr>
                        <a:lnSpc>
                          <a:spcPct val="107000"/>
                        </a:lnSpc>
                        <a:spcAft>
                          <a:spcPts val="0"/>
                        </a:spcAft>
                      </a:pPr>
                      <a:r>
                        <a:rPr lang="en-US" sz="1400" dirty="0">
                          <a:effectLst/>
                        </a:rPr>
                        <a:t>Electric energy</a:t>
                      </a:r>
                      <a:r>
                        <a:rPr lang="en-US" sz="1400" baseline="0" dirty="0">
                          <a:effectLst/>
                        </a:rPr>
                        <a:t> by </a:t>
                      </a:r>
                      <a:r>
                        <a:rPr lang="en-US" sz="1400" dirty="0">
                          <a:effectLst/>
                        </a:rPr>
                        <a:t>zone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gn="l">
                        <a:lnSpc>
                          <a:spcPct val="107000"/>
                        </a:lnSpc>
                        <a:spcAft>
                          <a:spcPts val="0"/>
                        </a:spcAft>
                      </a:pPr>
                      <a:r>
                        <a:rPr lang="en-US" sz="1400" dirty="0">
                          <a:effectLst/>
                        </a:rPr>
                        <a:t>Peak and off-peak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Lowest cost per zone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tc>
                  <a:txBody>
                    <a:bodyPr/>
                    <a:lstStyle/>
                    <a:p>
                      <a:pPr>
                        <a:lnSpc>
                          <a:spcPct val="107000"/>
                        </a:lnSpc>
                        <a:spcAft>
                          <a:spcPts val="0"/>
                        </a:spcAft>
                      </a:pPr>
                      <a:r>
                        <a:rPr lang="en-US" sz="1400" dirty="0">
                          <a:effectLst/>
                        </a:rPr>
                        <a:t>Yes, one bidder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479" marR="29479" marT="0" marB="0" anchor="ctr"/>
                </a:tc>
                <a:extLst>
                  <a:ext uri="{0D108BD9-81ED-4DB2-BD59-A6C34878D82A}">
                    <a16:rowId xmlns:a16="http://schemas.microsoft.com/office/drawing/2014/main" val="1342259289"/>
                  </a:ext>
                </a:extLst>
              </a:tr>
            </a:tbl>
          </a:graphicData>
        </a:graphic>
      </p:graphicFrame>
      <p:sp>
        <p:nvSpPr>
          <p:cNvPr id="5" name="Rectangle 4"/>
          <p:cNvSpPr/>
          <p:nvPr/>
        </p:nvSpPr>
        <p:spPr>
          <a:xfrm>
            <a:off x="224944" y="4714968"/>
            <a:ext cx="4287777" cy="307777"/>
          </a:xfrm>
          <a:prstGeom prst="rect">
            <a:avLst/>
          </a:prstGeom>
        </p:spPr>
        <p:txBody>
          <a:bodyPr wrap="none">
            <a:spAutoFit/>
          </a:bodyPr>
          <a:lstStyle/>
          <a:p>
            <a:r>
              <a:rPr lang="pt-BR" sz="1400" dirty="0"/>
              <a:t>Source:   Adapted from </a:t>
            </a:r>
            <a:r>
              <a:rPr lang="en-US" sz="1400" dirty="0"/>
              <a:t>Maurer and Doyle,  forthcoming. </a:t>
            </a:r>
          </a:p>
        </p:txBody>
      </p:sp>
    </p:spTree>
    <p:extLst>
      <p:ext uri="{BB962C8B-B14F-4D97-AF65-F5344CB8AC3E}">
        <p14:creationId xmlns:p14="http://schemas.microsoft.com/office/powerpoint/2010/main" val="4154117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p:txBody>
          <a:bodyPr/>
          <a:lstStyle/>
          <a:p>
            <a:fld id="{42782948-4DBE-204D-AB9E-B65E067054AE}" type="slidenum">
              <a:rPr lang="en-US" smtClean="0"/>
              <a:pPr/>
              <a:t>17</a:t>
            </a:fld>
            <a:endParaRPr lang="en-US"/>
          </a:p>
        </p:txBody>
      </p:sp>
      <p:sp>
        <p:nvSpPr>
          <p:cNvPr id="4" name="Título 3">
            <a:extLst>
              <a:ext uri="{FF2B5EF4-FFF2-40B4-BE49-F238E27FC236}">
                <a16:creationId xmlns:a16="http://schemas.microsoft.com/office/drawing/2014/main" id="{429F731D-63ED-4DE7-A984-7AC4E3AEA704}"/>
              </a:ext>
            </a:extLst>
          </p:cNvPr>
          <p:cNvSpPr>
            <a:spLocks noGrp="1"/>
          </p:cNvSpPr>
          <p:nvPr>
            <p:ph type="title"/>
          </p:nvPr>
        </p:nvSpPr>
        <p:spPr>
          <a:xfrm>
            <a:off x="457200" y="542895"/>
            <a:ext cx="8534400" cy="830997"/>
          </a:xfrm>
        </p:spPr>
        <p:txBody>
          <a:bodyPr/>
          <a:lstStyle/>
          <a:p>
            <a:r>
              <a:rPr lang="en-US" dirty="0"/>
              <a:t>Many Types of RE Auctions, Technology-Neutral or Not</a:t>
            </a:r>
            <a:br>
              <a:rPr lang="en-US" sz="2000" dirty="0"/>
            </a:br>
            <a:endParaRPr lang="en-US" sz="2000" dirty="0"/>
          </a:p>
        </p:txBody>
      </p:sp>
      <p:graphicFrame>
        <p:nvGraphicFramePr>
          <p:cNvPr id="5" name="Diagrama 4" descr="Auction Elements&#10; Product auctioned &#10; Auction design&#10; Award criteria&#10; Competition&#10;">
            <a:extLst>
              <a:ext uri="{FF2B5EF4-FFF2-40B4-BE49-F238E27FC236}">
                <a16:creationId xmlns:a16="http://schemas.microsoft.com/office/drawing/2014/main" id="{4045B522-7CFB-4106-8105-1E7B7F3EA0DD}"/>
              </a:ext>
            </a:extLst>
          </p:cNvPr>
          <p:cNvGraphicFramePr/>
          <p:nvPr>
            <p:extLst>
              <p:ext uri="{D42A27DB-BD31-4B8C-83A1-F6EECF244321}">
                <p14:modId xmlns:p14="http://schemas.microsoft.com/office/powerpoint/2010/main" val="2335689797"/>
              </p:ext>
            </p:extLst>
          </p:nvPr>
        </p:nvGraphicFramePr>
        <p:xfrm>
          <a:off x="1714500" y="1243430"/>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03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p:txBody>
          <a:bodyPr/>
          <a:lstStyle/>
          <a:p>
            <a:fld id="{42782948-4DBE-204D-AB9E-B65E067054AE}" type="slidenum">
              <a:rPr lang="en-US" smtClean="0"/>
              <a:pPr/>
              <a:t>18</a:t>
            </a:fld>
            <a:endParaRPr lang="en-US"/>
          </a:p>
        </p:txBody>
      </p:sp>
      <p:sp>
        <p:nvSpPr>
          <p:cNvPr id="4" name="Título 3">
            <a:extLst>
              <a:ext uri="{FF2B5EF4-FFF2-40B4-BE49-F238E27FC236}">
                <a16:creationId xmlns:a16="http://schemas.microsoft.com/office/drawing/2014/main" id="{429F731D-63ED-4DE7-A984-7AC4E3AEA704}"/>
              </a:ext>
            </a:extLst>
          </p:cNvPr>
          <p:cNvSpPr>
            <a:spLocks noGrp="1"/>
          </p:cNvSpPr>
          <p:nvPr>
            <p:ph type="title"/>
          </p:nvPr>
        </p:nvSpPr>
        <p:spPr>
          <a:xfrm>
            <a:off x="453998" y="298966"/>
            <a:ext cx="8001000" cy="443984"/>
          </a:xfrm>
        </p:spPr>
        <p:txBody>
          <a:bodyPr/>
          <a:lstStyle/>
          <a:p>
            <a:r>
              <a:rPr lang="en-US" dirty="0"/>
              <a:t>Product Auctioned </a:t>
            </a:r>
          </a:p>
        </p:txBody>
      </p:sp>
      <p:sp>
        <p:nvSpPr>
          <p:cNvPr id="6" name="Espaço Reservado para Conteúdo 5">
            <a:extLst>
              <a:ext uri="{FF2B5EF4-FFF2-40B4-BE49-F238E27FC236}">
                <a16:creationId xmlns:a16="http://schemas.microsoft.com/office/drawing/2014/main" id="{A44F57F8-D4EE-49DA-9BE4-2A4DCBECF9AB}"/>
              </a:ext>
            </a:extLst>
          </p:cNvPr>
          <p:cNvSpPr>
            <a:spLocks noGrp="1"/>
          </p:cNvSpPr>
          <p:nvPr>
            <p:ph idx="1"/>
          </p:nvPr>
        </p:nvSpPr>
        <p:spPr>
          <a:xfrm>
            <a:off x="453998" y="1075250"/>
            <a:ext cx="8004202" cy="3769284"/>
          </a:xfrm>
        </p:spPr>
        <p:txBody>
          <a:bodyPr>
            <a:normAutofit fontScale="47500" lnSpcReduction="20000"/>
          </a:bodyPr>
          <a:lstStyle/>
          <a:p>
            <a:r>
              <a:rPr lang="en-US" sz="3500" dirty="0">
                <a:solidFill>
                  <a:schemeClr val="tx1"/>
                </a:solidFill>
              </a:rPr>
              <a:t>Electricity, time profiled (i.e. allocated over time intervals)</a:t>
            </a:r>
          </a:p>
          <a:p>
            <a:r>
              <a:rPr lang="en-US" sz="3500" dirty="0">
                <a:solidFill>
                  <a:schemeClr val="tx1"/>
                </a:solidFill>
              </a:rPr>
              <a:t>Peak power</a:t>
            </a:r>
          </a:p>
          <a:p>
            <a:r>
              <a:rPr lang="en-US" sz="3500" dirty="0">
                <a:solidFill>
                  <a:schemeClr val="tx1"/>
                </a:solidFill>
              </a:rPr>
              <a:t>Availability of dispatchable RE + BESS</a:t>
            </a:r>
          </a:p>
          <a:p>
            <a:r>
              <a:rPr lang="en-US" sz="3500" dirty="0">
                <a:solidFill>
                  <a:schemeClr val="tx1"/>
                </a:solidFill>
              </a:rPr>
              <a:t>Capacity and associated electric energy (MWh)</a:t>
            </a:r>
          </a:p>
          <a:p>
            <a:pPr>
              <a:spcAft>
                <a:spcPts val="300"/>
              </a:spcAft>
            </a:pPr>
            <a:r>
              <a:rPr lang="en-US" sz="3500" dirty="0">
                <a:solidFill>
                  <a:schemeClr val="tx1"/>
                </a:solidFill>
              </a:rPr>
              <a:t>Ancillary services (in different time horizons and smoothing voltage fluctuations</a:t>
            </a:r>
          </a:p>
          <a:p>
            <a:pPr lvl="1"/>
            <a:r>
              <a:rPr lang="en-US" sz="3500" dirty="0">
                <a:solidFill>
                  <a:schemeClr val="tx1"/>
                </a:solidFill>
              </a:rPr>
              <a:t>See slide, “BESS Suitable for Wide Range of Applications”</a:t>
            </a:r>
          </a:p>
          <a:p>
            <a:r>
              <a:rPr lang="en-US" sz="3500" dirty="0">
                <a:solidFill>
                  <a:schemeClr val="tx1"/>
                </a:solidFill>
              </a:rPr>
              <a:t>Types of electricity generated</a:t>
            </a:r>
          </a:p>
          <a:p>
            <a:pPr lvl="1"/>
            <a:r>
              <a:rPr lang="en-US" sz="3500" dirty="0">
                <a:solidFill>
                  <a:schemeClr val="tx1"/>
                </a:solidFill>
              </a:rPr>
              <a:t>Dispatchable – Available 24x7 on operator’s instruction</a:t>
            </a:r>
          </a:p>
          <a:p>
            <a:pPr lvl="1"/>
            <a:r>
              <a:rPr lang="en-US" sz="3500" dirty="0">
                <a:solidFill>
                  <a:schemeClr val="tx1"/>
                </a:solidFill>
              </a:rPr>
              <a:t>Semi-dispatchable – Available on operator’s instruction during peak hours</a:t>
            </a:r>
          </a:p>
          <a:p>
            <a:pPr lvl="1"/>
            <a:r>
              <a:rPr lang="en-US" sz="3500" dirty="0">
                <a:solidFill>
                  <a:schemeClr val="tx1"/>
                </a:solidFill>
              </a:rPr>
              <a:t>Non-dispatchable – Not necessarily available when needed by operator</a:t>
            </a:r>
            <a:endParaRPr lang="en-US" dirty="0"/>
          </a:p>
        </p:txBody>
      </p:sp>
    </p:spTree>
    <p:extLst>
      <p:ext uri="{BB962C8B-B14F-4D97-AF65-F5344CB8AC3E}">
        <p14:creationId xmlns:p14="http://schemas.microsoft.com/office/powerpoint/2010/main" val="43236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p:txBody>
          <a:bodyPr/>
          <a:lstStyle/>
          <a:p>
            <a:fld id="{42782948-4DBE-204D-AB9E-B65E067054AE}" type="slidenum">
              <a:rPr lang="en-US" smtClean="0"/>
              <a:pPr/>
              <a:t>19</a:t>
            </a:fld>
            <a:endParaRPr lang="en-US"/>
          </a:p>
        </p:txBody>
      </p:sp>
      <p:sp>
        <p:nvSpPr>
          <p:cNvPr id="4" name="Título 3">
            <a:extLst>
              <a:ext uri="{FF2B5EF4-FFF2-40B4-BE49-F238E27FC236}">
                <a16:creationId xmlns:a16="http://schemas.microsoft.com/office/drawing/2014/main" id="{429F731D-63ED-4DE7-A984-7AC4E3AEA704}"/>
              </a:ext>
            </a:extLst>
          </p:cNvPr>
          <p:cNvSpPr>
            <a:spLocks noGrp="1"/>
          </p:cNvSpPr>
          <p:nvPr>
            <p:ph type="title"/>
          </p:nvPr>
        </p:nvSpPr>
        <p:spPr>
          <a:xfrm>
            <a:off x="457200" y="525904"/>
            <a:ext cx="8077200" cy="523220"/>
          </a:xfrm>
        </p:spPr>
        <p:txBody>
          <a:bodyPr/>
          <a:lstStyle/>
          <a:p>
            <a:r>
              <a:rPr lang="en-US" dirty="0"/>
              <a:t>RE Auction Design </a:t>
            </a:r>
          </a:p>
        </p:txBody>
      </p:sp>
      <p:sp>
        <p:nvSpPr>
          <p:cNvPr id="6" name="Espaço Reservado para Conteúdo 5">
            <a:extLst>
              <a:ext uri="{FF2B5EF4-FFF2-40B4-BE49-F238E27FC236}">
                <a16:creationId xmlns:a16="http://schemas.microsoft.com/office/drawing/2014/main" id="{A44F57F8-D4EE-49DA-9BE4-2A4DCBECF9AB}"/>
              </a:ext>
            </a:extLst>
          </p:cNvPr>
          <p:cNvSpPr>
            <a:spLocks noGrp="1"/>
          </p:cNvSpPr>
          <p:nvPr>
            <p:ph idx="1"/>
          </p:nvPr>
        </p:nvSpPr>
        <p:spPr>
          <a:xfrm>
            <a:off x="464288" y="1047749"/>
            <a:ext cx="7772400" cy="3796785"/>
          </a:xfrm>
        </p:spPr>
        <p:txBody>
          <a:bodyPr>
            <a:normAutofit/>
          </a:bodyPr>
          <a:lstStyle/>
          <a:p>
            <a:r>
              <a:rPr lang="en-US" sz="2100" dirty="0">
                <a:solidFill>
                  <a:schemeClr val="tx1"/>
                </a:solidFill>
              </a:rPr>
              <a:t>Technical prequalification</a:t>
            </a:r>
          </a:p>
          <a:p>
            <a:r>
              <a:rPr lang="en-US" sz="2100" dirty="0">
                <a:solidFill>
                  <a:schemeClr val="tx1"/>
                </a:solidFill>
              </a:rPr>
              <a:t>Mostly sealed bid reverse auctions (not dynamic auctions) (*)</a:t>
            </a:r>
          </a:p>
          <a:p>
            <a:r>
              <a:rPr lang="en-US" sz="2100" dirty="0">
                <a:solidFill>
                  <a:schemeClr val="tx1"/>
                </a:solidFill>
              </a:rPr>
              <a:t>In some cases, price and non-price factors weighted (**)</a:t>
            </a:r>
          </a:p>
          <a:p>
            <a:r>
              <a:rPr lang="en-US" sz="2100" dirty="0">
                <a:solidFill>
                  <a:schemeClr val="tx1"/>
                </a:solidFill>
              </a:rPr>
              <a:t>Combinatorial auctions for time-variant contracts (delivery obligations differentiated by hour, daily blocks, or peak and off-peak periods)</a:t>
            </a:r>
          </a:p>
          <a:p>
            <a:pPr marL="0" indent="0">
              <a:buNone/>
            </a:pPr>
            <a:r>
              <a:rPr lang="en-US" sz="2100" dirty="0">
                <a:solidFill>
                  <a:schemeClr val="tx1"/>
                </a:solidFill>
              </a:rPr>
              <a:t> </a:t>
            </a:r>
            <a:endParaRPr lang="en-US" dirty="0"/>
          </a:p>
          <a:p>
            <a:pPr marL="454025" lvl="1" indent="0">
              <a:buNone/>
            </a:pPr>
            <a:endParaRPr lang="en-US" dirty="0"/>
          </a:p>
          <a:p>
            <a:pPr marL="454025" lvl="1" indent="0">
              <a:buNone/>
            </a:pPr>
            <a:endParaRPr lang="en-US" dirty="0"/>
          </a:p>
        </p:txBody>
      </p:sp>
    </p:spTree>
    <p:extLst>
      <p:ext uri="{BB962C8B-B14F-4D97-AF65-F5344CB8AC3E}">
        <p14:creationId xmlns:p14="http://schemas.microsoft.com/office/powerpoint/2010/main" val="313325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3EB7094C-99CA-4174-BFC6-D8C584759ABF}"/>
              </a:ext>
            </a:extLst>
          </p:cNvPr>
          <p:cNvSpPr>
            <a:spLocks noGrp="1"/>
          </p:cNvSpPr>
          <p:nvPr>
            <p:ph idx="1"/>
          </p:nvPr>
        </p:nvSpPr>
        <p:spPr>
          <a:xfrm>
            <a:off x="609600" y="1253996"/>
            <a:ext cx="7772400" cy="3429000"/>
          </a:xfrm>
        </p:spPr>
        <p:txBody>
          <a:bodyPr>
            <a:normAutofit/>
          </a:bodyPr>
          <a:lstStyle/>
          <a:p>
            <a:pPr lvl="0"/>
            <a:r>
              <a:rPr lang="en-US" dirty="0">
                <a:solidFill>
                  <a:schemeClr val="tx1"/>
                </a:solidFill>
              </a:rPr>
              <a:t>Rationale for battery energy storage systems (BESS)</a:t>
            </a:r>
          </a:p>
          <a:p>
            <a:pPr lvl="0"/>
            <a:r>
              <a:rPr lang="en-US" dirty="0">
                <a:solidFill>
                  <a:schemeClr val="tx1"/>
                </a:solidFill>
              </a:rPr>
              <a:t>Case studies of technology-neutral renewable energy (TNRE) auctions that included BESS</a:t>
            </a:r>
          </a:p>
          <a:p>
            <a:r>
              <a:rPr lang="en-US" dirty="0">
                <a:solidFill>
                  <a:schemeClr val="tx1"/>
                </a:solidFill>
              </a:rPr>
              <a:t>Challenges and opportunities for incorporating BESS in TNRE auctions</a:t>
            </a:r>
          </a:p>
          <a:p>
            <a:pPr lvl="0"/>
            <a:r>
              <a:rPr lang="en-US" dirty="0">
                <a:solidFill>
                  <a:schemeClr val="tx1"/>
                </a:solidFill>
              </a:rPr>
              <a:t>Recommendations</a:t>
            </a:r>
          </a:p>
          <a:p>
            <a:pPr lvl="0"/>
            <a:endParaRPr lang="en-US" dirty="0"/>
          </a:p>
          <a:p>
            <a:endParaRPr lang="en-US" dirty="0"/>
          </a:p>
        </p:txBody>
      </p:sp>
      <p:sp>
        <p:nvSpPr>
          <p:cNvPr id="3" name="Espaço Reservado para Número de Slide 2">
            <a:extLst>
              <a:ext uri="{FF2B5EF4-FFF2-40B4-BE49-F238E27FC236}">
                <a16:creationId xmlns:a16="http://schemas.microsoft.com/office/drawing/2014/main" id="{FAE0D3F6-61C9-40D7-B635-C8F6DFFD6482}"/>
              </a:ext>
            </a:extLst>
          </p:cNvPr>
          <p:cNvSpPr>
            <a:spLocks noGrp="1"/>
          </p:cNvSpPr>
          <p:nvPr>
            <p:ph type="sldNum" sz="quarter" idx="4"/>
          </p:nvPr>
        </p:nvSpPr>
        <p:spPr/>
        <p:txBody>
          <a:bodyPr/>
          <a:lstStyle/>
          <a:p>
            <a:fld id="{42782948-4DBE-204D-AB9E-B65E067054AE}" type="slidenum">
              <a:rPr lang="en-US" smtClean="0"/>
              <a:pPr/>
              <a:t>2</a:t>
            </a:fld>
            <a:endParaRPr lang="en-US"/>
          </a:p>
        </p:txBody>
      </p:sp>
      <p:sp>
        <p:nvSpPr>
          <p:cNvPr id="4" name="Título 3">
            <a:extLst>
              <a:ext uri="{FF2B5EF4-FFF2-40B4-BE49-F238E27FC236}">
                <a16:creationId xmlns:a16="http://schemas.microsoft.com/office/drawing/2014/main" id="{D867C5FB-D9A2-45ED-BE46-9CB77F973810}"/>
              </a:ext>
            </a:extLst>
          </p:cNvPr>
          <p:cNvSpPr>
            <a:spLocks noGrp="1"/>
          </p:cNvSpPr>
          <p:nvPr>
            <p:ph type="title"/>
          </p:nvPr>
        </p:nvSpPr>
        <p:spPr>
          <a:xfrm>
            <a:off x="609600" y="569238"/>
            <a:ext cx="7772400" cy="523220"/>
          </a:xfrm>
        </p:spPr>
        <p:txBody>
          <a:bodyPr/>
          <a:lstStyle/>
          <a:p>
            <a:r>
              <a:rPr lang="pt-BR" dirty="0"/>
              <a:t>Topics for this Presentation</a:t>
            </a:r>
            <a:endParaRPr lang="en-US" dirty="0"/>
          </a:p>
        </p:txBody>
      </p:sp>
    </p:spTree>
    <p:extLst>
      <p:ext uri="{BB962C8B-B14F-4D97-AF65-F5344CB8AC3E}">
        <p14:creationId xmlns:p14="http://schemas.microsoft.com/office/powerpoint/2010/main" val="1066436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a:extLst>
              <a:ext uri="{FF2B5EF4-FFF2-40B4-BE49-F238E27FC236}">
                <a16:creationId xmlns:a16="http://schemas.microsoft.com/office/drawing/2014/main" id="{A44F57F8-D4EE-49DA-9BE4-2A4DCBECF9AB}"/>
              </a:ext>
            </a:extLst>
          </p:cNvPr>
          <p:cNvSpPr>
            <a:spLocks noGrp="1"/>
          </p:cNvSpPr>
          <p:nvPr>
            <p:ph idx="1"/>
          </p:nvPr>
        </p:nvSpPr>
        <p:spPr/>
        <p:txBody>
          <a:bodyPr/>
          <a:lstStyle/>
          <a:p>
            <a:r>
              <a:rPr lang="en-US" dirty="0">
                <a:solidFill>
                  <a:schemeClr val="accent4"/>
                </a:solidFill>
              </a:rPr>
              <a:t>Lowest bid for electricity</a:t>
            </a:r>
          </a:p>
          <a:p>
            <a:r>
              <a:rPr lang="en-US" dirty="0">
                <a:solidFill>
                  <a:schemeClr val="accent4"/>
                </a:solidFill>
              </a:rPr>
              <a:t>Lowest bid for electricity subject to optimization of power system (model run by regulator) </a:t>
            </a:r>
          </a:p>
          <a:p>
            <a:r>
              <a:rPr lang="en-US" dirty="0">
                <a:solidFill>
                  <a:schemeClr val="accent4"/>
                </a:solidFill>
              </a:rPr>
              <a:t>Lowest capacity payment</a:t>
            </a:r>
          </a:p>
          <a:p>
            <a:r>
              <a:rPr lang="en-US" dirty="0">
                <a:solidFill>
                  <a:schemeClr val="accent4"/>
                </a:solidFill>
              </a:rPr>
              <a:t>Highest price and nonprice weighted score</a:t>
            </a:r>
          </a:p>
          <a:p>
            <a:r>
              <a:rPr lang="en-US" dirty="0">
                <a:solidFill>
                  <a:schemeClr val="accent4"/>
                </a:solidFill>
              </a:rPr>
              <a:t>All territory or zonal based</a:t>
            </a:r>
          </a:p>
        </p:txBody>
      </p:sp>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p:txBody>
          <a:bodyPr/>
          <a:lstStyle/>
          <a:p>
            <a:fld id="{42782948-4DBE-204D-AB9E-B65E067054AE}" type="slidenum">
              <a:rPr lang="en-US" smtClean="0"/>
              <a:pPr/>
              <a:t>20</a:t>
            </a:fld>
            <a:endParaRPr lang="en-US"/>
          </a:p>
        </p:txBody>
      </p:sp>
      <p:sp>
        <p:nvSpPr>
          <p:cNvPr id="7" name="Title 6">
            <a:extLst>
              <a:ext uri="{FF2B5EF4-FFF2-40B4-BE49-F238E27FC236}">
                <a16:creationId xmlns:a16="http://schemas.microsoft.com/office/drawing/2014/main" id="{AB515826-419F-43C5-A2E9-FA2889BBBE41}"/>
              </a:ext>
            </a:extLst>
          </p:cNvPr>
          <p:cNvSpPr>
            <a:spLocks noGrp="1"/>
          </p:cNvSpPr>
          <p:nvPr>
            <p:ph type="title"/>
          </p:nvPr>
        </p:nvSpPr>
        <p:spPr>
          <a:xfrm>
            <a:off x="457200" y="505480"/>
            <a:ext cx="7772400" cy="523220"/>
          </a:xfrm>
        </p:spPr>
        <p:txBody>
          <a:bodyPr/>
          <a:lstStyle/>
          <a:p>
            <a:r>
              <a:rPr lang="en-US" dirty="0"/>
              <a:t>Award Criteria</a:t>
            </a:r>
          </a:p>
        </p:txBody>
      </p:sp>
    </p:spTree>
    <p:extLst>
      <p:ext uri="{BB962C8B-B14F-4D97-AF65-F5344CB8AC3E}">
        <p14:creationId xmlns:p14="http://schemas.microsoft.com/office/powerpoint/2010/main" val="312176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p:txBody>
          <a:bodyPr/>
          <a:lstStyle/>
          <a:p>
            <a:fld id="{42782948-4DBE-204D-AB9E-B65E067054AE}" type="slidenum">
              <a:rPr lang="en-US" smtClean="0"/>
              <a:pPr/>
              <a:t>21</a:t>
            </a:fld>
            <a:endParaRPr lang="en-US"/>
          </a:p>
        </p:txBody>
      </p:sp>
      <p:sp>
        <p:nvSpPr>
          <p:cNvPr id="6" name="Espaço Reservado para Conteúdo 5">
            <a:extLst>
              <a:ext uri="{FF2B5EF4-FFF2-40B4-BE49-F238E27FC236}">
                <a16:creationId xmlns:a16="http://schemas.microsoft.com/office/drawing/2014/main" id="{A44F57F8-D4EE-49DA-9BE4-2A4DCBECF9AB}"/>
              </a:ext>
            </a:extLst>
          </p:cNvPr>
          <p:cNvSpPr>
            <a:spLocks noGrp="1"/>
          </p:cNvSpPr>
          <p:nvPr>
            <p:ph idx="1"/>
          </p:nvPr>
        </p:nvSpPr>
        <p:spPr>
          <a:xfrm>
            <a:off x="533400" y="1047749"/>
            <a:ext cx="7772400" cy="3796785"/>
          </a:xfrm>
        </p:spPr>
        <p:txBody>
          <a:bodyPr>
            <a:normAutofit fontScale="85000" lnSpcReduction="20000"/>
          </a:bodyPr>
          <a:lstStyle/>
          <a:p>
            <a:endParaRPr lang="en-US" dirty="0"/>
          </a:p>
          <a:p>
            <a:r>
              <a:rPr lang="en-US" sz="2300" dirty="0">
                <a:solidFill>
                  <a:schemeClr val="tx1"/>
                </a:solidFill>
              </a:rPr>
              <a:t>Standalone BESS</a:t>
            </a:r>
          </a:p>
          <a:p>
            <a:r>
              <a:rPr lang="en-US" sz="2300" dirty="0">
                <a:solidFill>
                  <a:schemeClr val="tx1"/>
                </a:solidFill>
              </a:rPr>
              <a:t>BESS paired with one specific RE source</a:t>
            </a:r>
          </a:p>
          <a:p>
            <a:r>
              <a:rPr lang="en-US" sz="2300" dirty="0">
                <a:solidFill>
                  <a:schemeClr val="tx1"/>
                </a:solidFill>
              </a:rPr>
              <a:t>Multiple RE sources (hybrid) and any type of storage</a:t>
            </a:r>
          </a:p>
          <a:p>
            <a:r>
              <a:rPr lang="en-US" sz="2300" dirty="0">
                <a:solidFill>
                  <a:schemeClr val="tx1"/>
                </a:solidFill>
              </a:rPr>
              <a:t>Multiple forms of RE and BESS storage</a:t>
            </a:r>
          </a:p>
          <a:p>
            <a:r>
              <a:rPr lang="en-US" sz="2300" dirty="0">
                <a:solidFill>
                  <a:schemeClr val="tx1"/>
                </a:solidFill>
              </a:rPr>
              <a:t>All technologies, with BESS free to compete</a:t>
            </a:r>
          </a:p>
          <a:p>
            <a:r>
              <a:rPr lang="en-US" sz="2300" dirty="0">
                <a:solidFill>
                  <a:schemeClr val="tx1"/>
                </a:solidFill>
              </a:rPr>
              <a:t>With or without demand response</a:t>
            </a:r>
          </a:p>
          <a:p>
            <a:pPr lvl="1"/>
            <a:endParaRPr lang="en-US" dirty="0"/>
          </a:p>
          <a:p>
            <a:pPr marL="454025" lvl="1" indent="0">
              <a:buNone/>
            </a:pPr>
            <a:r>
              <a:rPr lang="en-US" dirty="0"/>
              <a:t>	</a:t>
            </a:r>
          </a:p>
          <a:p>
            <a:pPr marL="454025" lvl="1" indent="0">
              <a:buNone/>
            </a:pPr>
            <a:endParaRPr lang="en-US" dirty="0"/>
          </a:p>
          <a:p>
            <a:pPr marL="454025" lvl="1" indent="0">
              <a:buNone/>
            </a:pPr>
            <a:endParaRPr lang="en-US" dirty="0"/>
          </a:p>
        </p:txBody>
      </p:sp>
      <p:sp>
        <p:nvSpPr>
          <p:cNvPr id="7" name="Título 3">
            <a:extLst>
              <a:ext uri="{FF2B5EF4-FFF2-40B4-BE49-F238E27FC236}">
                <a16:creationId xmlns:a16="http://schemas.microsoft.com/office/drawing/2014/main" id="{429F731D-63ED-4DE7-A984-7AC4E3AEA704}"/>
              </a:ext>
            </a:extLst>
          </p:cNvPr>
          <p:cNvSpPr>
            <a:spLocks noGrp="1"/>
          </p:cNvSpPr>
          <p:nvPr>
            <p:ph type="title"/>
          </p:nvPr>
        </p:nvSpPr>
        <p:spPr>
          <a:xfrm>
            <a:off x="457200" y="525904"/>
            <a:ext cx="8077200" cy="523220"/>
          </a:xfrm>
        </p:spPr>
        <p:txBody>
          <a:bodyPr/>
          <a:lstStyle/>
          <a:p>
            <a:r>
              <a:rPr lang="en-US" dirty="0"/>
              <a:t>Competition</a:t>
            </a:r>
          </a:p>
        </p:txBody>
      </p:sp>
    </p:spTree>
    <p:extLst>
      <p:ext uri="{BB962C8B-B14F-4D97-AF65-F5344CB8AC3E}">
        <p14:creationId xmlns:p14="http://schemas.microsoft.com/office/powerpoint/2010/main" val="1777493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p:txBody>
          <a:bodyPr/>
          <a:lstStyle/>
          <a:p>
            <a:fld id="{42782948-4DBE-204D-AB9E-B65E067054AE}" type="slidenum">
              <a:rPr lang="en-US" smtClean="0"/>
              <a:pPr/>
              <a:t>22</a:t>
            </a:fld>
            <a:endParaRPr lang="en-US"/>
          </a:p>
        </p:txBody>
      </p:sp>
      <p:sp>
        <p:nvSpPr>
          <p:cNvPr id="4" name="Título 3">
            <a:extLst>
              <a:ext uri="{FF2B5EF4-FFF2-40B4-BE49-F238E27FC236}">
                <a16:creationId xmlns:a16="http://schemas.microsoft.com/office/drawing/2014/main" id="{429F731D-63ED-4DE7-A984-7AC4E3AEA704}"/>
              </a:ext>
            </a:extLst>
          </p:cNvPr>
          <p:cNvSpPr>
            <a:spLocks noGrp="1"/>
          </p:cNvSpPr>
          <p:nvPr>
            <p:ph type="title"/>
          </p:nvPr>
        </p:nvSpPr>
        <p:spPr>
          <a:xfrm>
            <a:off x="318657" y="534710"/>
            <a:ext cx="8305800" cy="523220"/>
          </a:xfrm>
        </p:spPr>
        <p:txBody>
          <a:bodyPr/>
          <a:lstStyle/>
          <a:p>
            <a:r>
              <a:rPr lang="en-US" dirty="0"/>
              <a:t>Six Business Models for Auctions With BESS</a:t>
            </a:r>
          </a:p>
        </p:txBody>
      </p:sp>
      <p:graphicFrame>
        <p:nvGraphicFramePr>
          <p:cNvPr id="7" name="Espaço Reservado para Conteúdo 6">
            <a:extLst>
              <a:ext uri="{FF2B5EF4-FFF2-40B4-BE49-F238E27FC236}">
                <a16:creationId xmlns:a16="http://schemas.microsoft.com/office/drawing/2014/main" id="{9403FA49-C0E5-4658-9D81-C69243B5A056}"/>
              </a:ext>
            </a:extLst>
          </p:cNvPr>
          <p:cNvGraphicFramePr>
            <a:graphicFrameLocks noGrp="1"/>
          </p:cNvGraphicFramePr>
          <p:nvPr>
            <p:ph idx="1"/>
            <p:extLst>
              <p:ext uri="{D42A27DB-BD31-4B8C-83A1-F6EECF244321}">
                <p14:modId xmlns:p14="http://schemas.microsoft.com/office/powerpoint/2010/main" val="7683090"/>
              </p:ext>
            </p:extLst>
          </p:nvPr>
        </p:nvGraphicFramePr>
        <p:xfrm>
          <a:off x="152400" y="1200150"/>
          <a:ext cx="8839200" cy="3522556"/>
        </p:xfrm>
        <a:graphic>
          <a:graphicData uri="http://schemas.openxmlformats.org/drawingml/2006/table">
            <a:tbl>
              <a:tblPr firstRow="1">
                <a:tableStyleId>{5C22544A-7EE6-4342-B048-85BDC9FD1C3A}</a:tableStyleId>
              </a:tblPr>
              <a:tblGrid>
                <a:gridCol w="1295400">
                  <a:extLst>
                    <a:ext uri="{9D8B030D-6E8A-4147-A177-3AD203B41FA5}">
                      <a16:colId xmlns:a16="http://schemas.microsoft.com/office/drawing/2014/main" val="415916614"/>
                    </a:ext>
                  </a:extLst>
                </a:gridCol>
                <a:gridCol w="1219200">
                  <a:extLst>
                    <a:ext uri="{9D8B030D-6E8A-4147-A177-3AD203B41FA5}">
                      <a16:colId xmlns:a16="http://schemas.microsoft.com/office/drawing/2014/main" val="784007702"/>
                    </a:ext>
                  </a:extLst>
                </a:gridCol>
                <a:gridCol w="1066800">
                  <a:extLst>
                    <a:ext uri="{9D8B030D-6E8A-4147-A177-3AD203B41FA5}">
                      <a16:colId xmlns:a16="http://schemas.microsoft.com/office/drawing/2014/main" val="1505454747"/>
                    </a:ext>
                  </a:extLst>
                </a:gridCol>
                <a:gridCol w="1371600">
                  <a:extLst>
                    <a:ext uri="{9D8B030D-6E8A-4147-A177-3AD203B41FA5}">
                      <a16:colId xmlns:a16="http://schemas.microsoft.com/office/drawing/2014/main" val="4056407758"/>
                    </a:ext>
                  </a:extLst>
                </a:gridCol>
                <a:gridCol w="1447800">
                  <a:extLst>
                    <a:ext uri="{9D8B030D-6E8A-4147-A177-3AD203B41FA5}">
                      <a16:colId xmlns:a16="http://schemas.microsoft.com/office/drawing/2014/main" val="661170677"/>
                    </a:ext>
                  </a:extLst>
                </a:gridCol>
                <a:gridCol w="1295400">
                  <a:extLst>
                    <a:ext uri="{9D8B030D-6E8A-4147-A177-3AD203B41FA5}">
                      <a16:colId xmlns:a16="http://schemas.microsoft.com/office/drawing/2014/main" val="268271802"/>
                    </a:ext>
                  </a:extLst>
                </a:gridCol>
                <a:gridCol w="1143000">
                  <a:extLst>
                    <a:ext uri="{9D8B030D-6E8A-4147-A177-3AD203B41FA5}">
                      <a16:colId xmlns:a16="http://schemas.microsoft.com/office/drawing/2014/main" val="1947396124"/>
                    </a:ext>
                  </a:extLst>
                </a:gridCol>
              </a:tblGrid>
              <a:tr h="1026631">
                <a:tc>
                  <a:txBody>
                    <a:bodyPr/>
                    <a:lstStyle/>
                    <a:p>
                      <a:pPr algn="ctr" fontAlgn="ctr"/>
                      <a:r>
                        <a:rPr lang="en-US" sz="1600" b="1" u="none" strike="noStrike" dirty="0">
                          <a:effectLst/>
                        </a:rPr>
                        <a:t>Product</a:t>
                      </a:r>
                      <a:endParaRPr lang="en-US" sz="1600" b="1"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b="1" u="none" strike="noStrike" dirty="0">
                          <a:effectLst/>
                        </a:rPr>
                        <a:t>Ancillary services</a:t>
                      </a:r>
                      <a:endParaRPr lang="en-US" sz="1600" b="1"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b="1" u="none" strike="noStrike" dirty="0">
                          <a:effectLst/>
                        </a:rPr>
                        <a:t>Peaking </a:t>
                      </a:r>
                      <a:endParaRPr lang="en-US" sz="1600" b="1"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b="1" u="none" strike="noStrike" dirty="0">
                          <a:effectLst/>
                        </a:rPr>
                        <a:t>Time-differentiated supply blocks</a:t>
                      </a:r>
                      <a:endParaRPr lang="en-US" sz="1600" b="1"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b="1" u="none" strike="noStrike" dirty="0">
                          <a:effectLst/>
                        </a:rPr>
                        <a:t>Semi-</a:t>
                      </a:r>
                      <a:r>
                        <a:rPr lang="en-US" sz="1600" b="1" u="none" strike="noStrike" dirty="0" err="1">
                          <a:effectLst/>
                        </a:rPr>
                        <a:t>dispatchable</a:t>
                      </a:r>
                      <a:r>
                        <a:rPr lang="en-US" sz="1600" b="1" u="none" strike="noStrike" dirty="0">
                          <a:effectLst/>
                        </a:rPr>
                        <a:t> to firm up renewables</a:t>
                      </a:r>
                      <a:endParaRPr lang="en-US" sz="1600" b="1"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b="1" u="none" strike="noStrike" dirty="0" err="1">
                          <a:effectLst/>
                        </a:rPr>
                        <a:t>Dispatchable</a:t>
                      </a:r>
                      <a:r>
                        <a:rPr lang="en-US" sz="1600" b="1" u="none" strike="noStrike" dirty="0">
                          <a:effectLst/>
                        </a:rPr>
                        <a:t> firm energy</a:t>
                      </a:r>
                      <a:endParaRPr lang="en-US" sz="1600" b="1"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400" b="1" u="none" strike="noStrike" dirty="0" err="1">
                          <a:effectLst/>
                        </a:rPr>
                        <a:t>Dispatchable</a:t>
                      </a:r>
                      <a:r>
                        <a:rPr lang="en-US" sz="1400" b="1" u="none" strike="noStrike" dirty="0">
                          <a:effectLst/>
                        </a:rPr>
                        <a:t> capacity and  firm energy</a:t>
                      </a:r>
                      <a:endParaRPr lang="en-US" sz="1400" b="1" i="0" u="none" strike="noStrike" dirty="0">
                        <a:solidFill>
                          <a:srgbClr val="000000"/>
                        </a:solidFill>
                        <a:effectLst/>
                        <a:latin typeface="Calibri" panose="020F0502020204030204" pitchFamily="34" charset="0"/>
                      </a:endParaRPr>
                    </a:p>
                  </a:txBody>
                  <a:tcPr marL="6808" marR="6808" marT="6808" marB="0" anchor="ctr"/>
                </a:tc>
                <a:extLst>
                  <a:ext uri="{0D108BD9-81ED-4DB2-BD59-A6C34878D82A}">
                    <a16:rowId xmlns:a16="http://schemas.microsoft.com/office/drawing/2014/main" val="1470671203"/>
                  </a:ext>
                </a:extLst>
              </a:tr>
              <a:tr h="1026631">
                <a:tc>
                  <a:txBody>
                    <a:bodyPr/>
                    <a:lstStyle/>
                    <a:p>
                      <a:pPr algn="ctr" fontAlgn="ctr"/>
                      <a:r>
                        <a:rPr lang="en-US" sz="1600" b="1" u="none" strike="noStrike" dirty="0">
                          <a:effectLst/>
                        </a:rPr>
                        <a:t>Competitors (addition to BESS)</a:t>
                      </a:r>
                      <a:endParaRPr lang="en-US" sz="1600" b="1"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All source and demand response</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Comparison with natural gas peakers</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All-sources or only RE</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Non-</a:t>
                      </a:r>
                      <a:r>
                        <a:rPr lang="en-US" sz="1600" u="none" strike="noStrike" baseline="0" dirty="0">
                          <a:effectLst/>
                        </a:rPr>
                        <a:t>BESS </a:t>
                      </a:r>
                      <a:r>
                        <a:rPr lang="en-US" sz="1600" u="none" strike="noStrike" dirty="0">
                          <a:effectLst/>
                        </a:rPr>
                        <a:t>storage or hybrid</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PV or other renewables</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All sources</a:t>
                      </a:r>
                      <a:endParaRPr lang="en-US" sz="1600" b="0" i="0" u="none" strike="noStrike" dirty="0">
                        <a:solidFill>
                          <a:srgbClr val="000000"/>
                        </a:solidFill>
                        <a:effectLst/>
                        <a:latin typeface="Calibri" panose="020F0502020204030204" pitchFamily="34" charset="0"/>
                      </a:endParaRPr>
                    </a:p>
                  </a:txBody>
                  <a:tcPr marL="6808" marR="6808" marT="6808" marB="0" anchor="ctr"/>
                </a:tc>
                <a:extLst>
                  <a:ext uri="{0D108BD9-81ED-4DB2-BD59-A6C34878D82A}">
                    <a16:rowId xmlns:a16="http://schemas.microsoft.com/office/drawing/2014/main" val="2112292695"/>
                  </a:ext>
                </a:extLst>
              </a:tr>
              <a:tr h="974806">
                <a:tc>
                  <a:txBody>
                    <a:bodyPr/>
                    <a:lstStyle/>
                    <a:p>
                      <a:pPr algn="ctr" fontAlgn="ctr"/>
                      <a:r>
                        <a:rPr lang="en-US" sz="1600" b="1" u="none" strike="noStrike" dirty="0">
                          <a:effectLst/>
                        </a:rPr>
                        <a:t>Geography</a:t>
                      </a:r>
                      <a:endParaRPr lang="en-US" sz="1600" b="1"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ISO-New England</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Southern California Edison</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Chile, Colombia</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600" u="none" strike="noStrike" dirty="0">
                          <a:effectLst/>
                        </a:rPr>
                        <a:t>Australia, Colorado (USA)</a:t>
                      </a:r>
                      <a:endParaRPr lang="en-US" sz="1600" b="0" i="0" u="none" strike="noStrike" dirty="0">
                        <a:solidFill>
                          <a:srgbClr val="000000"/>
                        </a:solidFill>
                        <a:effectLst/>
                        <a:latin typeface="Calibri" panose="020F0502020204030204" pitchFamily="34" charset="0"/>
                      </a:endParaRPr>
                    </a:p>
                    <a:p>
                      <a:pPr algn="ctr" fontAlgn="ctr"/>
                      <a:r>
                        <a:rPr lang="en-US" sz="1600" u="none" strike="noStrike" dirty="0">
                          <a:effectLst/>
                        </a:rPr>
                        <a:t>India, Mexico, </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Thailand</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Roraima State (Brazil)</a:t>
                      </a:r>
                      <a:endParaRPr lang="en-US" sz="1600" b="0" i="0" u="none" strike="noStrike" dirty="0">
                        <a:solidFill>
                          <a:srgbClr val="000000"/>
                        </a:solidFill>
                        <a:effectLst/>
                        <a:latin typeface="Calibri" panose="020F0502020204030204" pitchFamily="34" charset="0"/>
                      </a:endParaRPr>
                    </a:p>
                  </a:txBody>
                  <a:tcPr marL="6808" marR="6808" marT="6808" marB="0" anchor="ctr"/>
                </a:tc>
                <a:extLst>
                  <a:ext uri="{0D108BD9-81ED-4DB2-BD59-A6C34878D82A}">
                    <a16:rowId xmlns:a16="http://schemas.microsoft.com/office/drawing/2014/main" val="3888196820"/>
                  </a:ext>
                </a:extLst>
              </a:tr>
              <a:tr h="490781">
                <a:tc>
                  <a:txBody>
                    <a:bodyPr/>
                    <a:lstStyle/>
                    <a:p>
                      <a:pPr algn="ctr" fontAlgn="ctr"/>
                      <a:r>
                        <a:rPr lang="en-US" sz="1600" b="1" u="none" strike="noStrike" dirty="0" err="1">
                          <a:effectLst/>
                        </a:rPr>
                        <a:t>TNRE</a:t>
                      </a:r>
                      <a:r>
                        <a:rPr lang="en-US" sz="1600" b="1" u="none" strike="noStrike" dirty="0">
                          <a:effectLst/>
                        </a:rPr>
                        <a:t> or </a:t>
                      </a:r>
                      <a:r>
                        <a:rPr lang="en-US" sz="1600" b="1" u="none" strike="noStrike" dirty="0" err="1">
                          <a:effectLst/>
                        </a:rPr>
                        <a:t>TNE</a:t>
                      </a:r>
                      <a:r>
                        <a:rPr lang="en-US" sz="1600" b="1" u="none" strike="noStrike" dirty="0">
                          <a:effectLst/>
                        </a:rPr>
                        <a:t>?</a:t>
                      </a:r>
                      <a:endParaRPr lang="en-US" sz="1600" b="1"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TNE</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TNE</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TNE or TNRE</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err="1">
                          <a:effectLst/>
                        </a:rPr>
                        <a:t>TNRE</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err="1">
                          <a:effectLst/>
                        </a:rPr>
                        <a:t>TNRE</a:t>
                      </a:r>
                      <a:endParaRPr lang="en-US" sz="1600" b="0" i="0" u="none" strike="noStrike" dirty="0">
                        <a:solidFill>
                          <a:srgbClr val="000000"/>
                        </a:solidFill>
                        <a:effectLst/>
                        <a:latin typeface="Calibri" panose="020F0502020204030204" pitchFamily="34" charset="0"/>
                      </a:endParaRPr>
                    </a:p>
                  </a:txBody>
                  <a:tcPr marL="6808" marR="6808" marT="6808" marB="0" anchor="ctr"/>
                </a:tc>
                <a:tc>
                  <a:txBody>
                    <a:bodyPr/>
                    <a:lstStyle/>
                    <a:p>
                      <a:pPr algn="ctr" fontAlgn="ctr"/>
                      <a:r>
                        <a:rPr lang="en-US" sz="1600" u="none" strike="noStrike" dirty="0">
                          <a:effectLst/>
                        </a:rPr>
                        <a:t>TNE</a:t>
                      </a:r>
                      <a:endParaRPr lang="en-US" sz="1600" b="0" i="0" u="none" strike="noStrike" dirty="0">
                        <a:solidFill>
                          <a:srgbClr val="000000"/>
                        </a:solidFill>
                        <a:effectLst/>
                        <a:latin typeface="Calibri" panose="020F0502020204030204" pitchFamily="34" charset="0"/>
                      </a:endParaRPr>
                    </a:p>
                  </a:txBody>
                  <a:tcPr marL="6808" marR="6808" marT="6808" marB="0" anchor="ctr"/>
                </a:tc>
                <a:extLst>
                  <a:ext uri="{0D108BD9-81ED-4DB2-BD59-A6C34878D82A}">
                    <a16:rowId xmlns:a16="http://schemas.microsoft.com/office/drawing/2014/main" val="3620872181"/>
                  </a:ext>
                </a:extLst>
              </a:tr>
            </a:tbl>
          </a:graphicData>
        </a:graphic>
      </p:graphicFrame>
      <p:sp>
        <p:nvSpPr>
          <p:cNvPr id="5" name="Rectangle 4"/>
          <p:cNvSpPr/>
          <p:nvPr/>
        </p:nvSpPr>
        <p:spPr>
          <a:xfrm>
            <a:off x="211394" y="4767590"/>
            <a:ext cx="3233770" cy="307777"/>
          </a:xfrm>
          <a:prstGeom prst="rect">
            <a:avLst/>
          </a:prstGeom>
        </p:spPr>
        <p:txBody>
          <a:bodyPr wrap="none">
            <a:spAutoFit/>
          </a:bodyPr>
          <a:lstStyle/>
          <a:p>
            <a:r>
              <a:rPr lang="pt-BR" sz="1400" dirty="0"/>
              <a:t>Source: </a:t>
            </a:r>
            <a:r>
              <a:rPr lang="en-US" sz="1400" dirty="0"/>
              <a:t> Maurer and Doyle,  Forthcoming. </a:t>
            </a:r>
          </a:p>
        </p:txBody>
      </p:sp>
    </p:spTree>
    <p:extLst>
      <p:ext uri="{BB962C8B-B14F-4D97-AF65-F5344CB8AC3E}">
        <p14:creationId xmlns:p14="http://schemas.microsoft.com/office/powerpoint/2010/main" val="4033126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EDD5F-17F2-4EEC-A738-510B09AF7885}"/>
              </a:ext>
            </a:extLst>
          </p:cNvPr>
          <p:cNvSpPr>
            <a:spLocks noGrp="1"/>
          </p:cNvSpPr>
          <p:nvPr>
            <p:ph type="title"/>
          </p:nvPr>
        </p:nvSpPr>
        <p:spPr>
          <a:xfrm>
            <a:off x="1134836" y="438150"/>
            <a:ext cx="6332764" cy="2554545"/>
          </a:xfrm>
        </p:spPr>
        <p:txBody>
          <a:bodyPr/>
          <a:lstStyle/>
          <a:p>
            <a:r>
              <a:rPr lang="en-US" dirty="0"/>
              <a:t>Recommendations for Incorporating BESS in TNRE Auctions</a:t>
            </a:r>
            <a:br>
              <a:rPr lang="en-US" dirty="0"/>
            </a:br>
            <a:br>
              <a:rPr lang="en-US" dirty="0"/>
            </a:br>
            <a:endParaRPr lang="en-US" dirty="0"/>
          </a:p>
        </p:txBody>
      </p:sp>
      <p:sp>
        <p:nvSpPr>
          <p:cNvPr id="3" name="Espaço Reservado para Número de Slide 2">
            <a:extLst>
              <a:ext uri="{FF2B5EF4-FFF2-40B4-BE49-F238E27FC236}">
                <a16:creationId xmlns:a16="http://schemas.microsoft.com/office/drawing/2014/main" id="{621EE89E-AB17-46A5-BF51-4657462B2D60}"/>
              </a:ext>
            </a:extLst>
          </p:cNvPr>
          <p:cNvSpPr>
            <a:spLocks noGrp="1"/>
          </p:cNvSpPr>
          <p:nvPr>
            <p:ph type="sldNum" sz="quarter" idx="12"/>
          </p:nvPr>
        </p:nvSpPr>
        <p:spPr/>
        <p:txBody>
          <a:bodyPr/>
          <a:lstStyle/>
          <a:p>
            <a:fld id="{42782948-4DBE-204D-AB9E-B65E067054AE}" type="slidenum">
              <a:rPr lang="en-US" smtClean="0"/>
              <a:pPr/>
              <a:t>23</a:t>
            </a:fld>
            <a:endParaRPr lang="en-US"/>
          </a:p>
        </p:txBody>
      </p:sp>
    </p:spTree>
    <p:extLst>
      <p:ext uri="{BB962C8B-B14F-4D97-AF65-F5344CB8AC3E}">
        <p14:creationId xmlns:p14="http://schemas.microsoft.com/office/powerpoint/2010/main" val="353219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F30D1622-8F2B-4197-AEA3-FA7E195B21FB}"/>
              </a:ext>
            </a:extLst>
          </p:cNvPr>
          <p:cNvSpPr>
            <a:spLocks noGrp="1"/>
          </p:cNvSpPr>
          <p:nvPr>
            <p:ph idx="1"/>
          </p:nvPr>
        </p:nvSpPr>
        <p:spPr>
          <a:xfrm>
            <a:off x="422564" y="1276350"/>
            <a:ext cx="7924800" cy="3429000"/>
          </a:xfrm>
        </p:spPr>
        <p:txBody>
          <a:bodyPr>
            <a:normAutofit/>
          </a:bodyPr>
          <a:lstStyle/>
          <a:p>
            <a:pPr>
              <a:spcAft>
                <a:spcPts val="300"/>
              </a:spcAft>
            </a:pPr>
            <a:r>
              <a:rPr lang="en-US" sz="1800" dirty="0">
                <a:solidFill>
                  <a:schemeClr val="tx1"/>
                </a:solidFill>
              </a:rPr>
              <a:t>Number of operating RE facilities with BESS still limited </a:t>
            </a:r>
          </a:p>
          <a:p>
            <a:pPr lvl="1">
              <a:spcAft>
                <a:spcPts val="300"/>
              </a:spcAft>
            </a:pPr>
            <a:r>
              <a:rPr lang="en-US" sz="1800" dirty="0">
                <a:solidFill>
                  <a:schemeClr val="tx1"/>
                </a:solidFill>
              </a:rPr>
              <a:t>Several RE auctions with storage being designed (Australia, California, India)</a:t>
            </a:r>
          </a:p>
          <a:p>
            <a:pPr lvl="1">
              <a:spcAft>
                <a:spcPts val="300"/>
              </a:spcAft>
            </a:pPr>
            <a:r>
              <a:rPr lang="en-US" sz="1800" dirty="0">
                <a:solidFill>
                  <a:schemeClr val="tx1"/>
                </a:solidFill>
              </a:rPr>
              <a:t>In many cases, BESS was selected storage option (Hawaii)</a:t>
            </a:r>
          </a:p>
          <a:p>
            <a:pPr lvl="1"/>
            <a:r>
              <a:rPr lang="en-US" sz="1800" dirty="0">
                <a:solidFill>
                  <a:schemeClr val="tx1"/>
                </a:solidFill>
              </a:rPr>
              <a:t>Projects tendered and under construction</a:t>
            </a:r>
          </a:p>
          <a:p>
            <a:r>
              <a:rPr lang="en-US" sz="1800" dirty="0">
                <a:solidFill>
                  <a:schemeClr val="tx1"/>
                </a:solidFill>
              </a:rPr>
              <a:t>Technical and economic rationale for BESS paired with RE demonstrated in several projects under development</a:t>
            </a:r>
          </a:p>
          <a:p>
            <a:pPr>
              <a:spcAft>
                <a:spcPts val="300"/>
              </a:spcAft>
            </a:pPr>
            <a:r>
              <a:rPr lang="en-US" sz="1800" dirty="0">
                <a:solidFill>
                  <a:schemeClr val="tx1"/>
                </a:solidFill>
              </a:rPr>
              <a:t>Several business models and auction designs adopted</a:t>
            </a:r>
          </a:p>
          <a:p>
            <a:pPr lvl="1">
              <a:spcAft>
                <a:spcPts val="300"/>
              </a:spcAft>
            </a:pPr>
            <a:r>
              <a:rPr lang="en-US" sz="1800" dirty="0">
                <a:solidFill>
                  <a:schemeClr val="tx1"/>
                </a:solidFill>
              </a:rPr>
              <a:t>Lack of standardization of contracts, payments, and award criteria</a:t>
            </a:r>
          </a:p>
          <a:p>
            <a:pPr lvl="1">
              <a:spcAft>
                <a:spcPts val="300"/>
              </a:spcAft>
            </a:pPr>
            <a:r>
              <a:rPr lang="en-US" sz="1800" dirty="0">
                <a:solidFill>
                  <a:schemeClr val="tx1"/>
                </a:solidFill>
              </a:rPr>
              <a:t>Multiple combinations of products and services</a:t>
            </a:r>
          </a:p>
          <a:p>
            <a:pPr lvl="1">
              <a:spcAft>
                <a:spcPts val="0"/>
              </a:spcAft>
            </a:pPr>
            <a:r>
              <a:rPr lang="en-US" sz="1800" dirty="0">
                <a:solidFill>
                  <a:schemeClr val="tx1"/>
                </a:solidFill>
              </a:rPr>
              <a:t>Financial community prefers standard products for bankability</a:t>
            </a:r>
          </a:p>
        </p:txBody>
      </p:sp>
      <p:sp>
        <p:nvSpPr>
          <p:cNvPr id="3" name="Espaço Reservado para Número de Slide 2">
            <a:extLst>
              <a:ext uri="{FF2B5EF4-FFF2-40B4-BE49-F238E27FC236}">
                <a16:creationId xmlns:a16="http://schemas.microsoft.com/office/drawing/2014/main" id="{299C5694-C12D-4780-BD7E-1D2821EE7D71}"/>
              </a:ext>
            </a:extLst>
          </p:cNvPr>
          <p:cNvSpPr>
            <a:spLocks noGrp="1"/>
          </p:cNvSpPr>
          <p:nvPr>
            <p:ph type="sldNum" sz="quarter" idx="4"/>
          </p:nvPr>
        </p:nvSpPr>
        <p:spPr/>
        <p:txBody>
          <a:bodyPr/>
          <a:lstStyle/>
          <a:p>
            <a:fld id="{42782948-4DBE-204D-AB9E-B65E067054AE}" type="slidenum">
              <a:rPr lang="en-US" smtClean="0"/>
              <a:pPr/>
              <a:t>24</a:t>
            </a:fld>
            <a:endParaRPr lang="en-US"/>
          </a:p>
        </p:txBody>
      </p:sp>
      <p:sp>
        <p:nvSpPr>
          <p:cNvPr id="4" name="Título 3">
            <a:extLst>
              <a:ext uri="{FF2B5EF4-FFF2-40B4-BE49-F238E27FC236}">
                <a16:creationId xmlns:a16="http://schemas.microsoft.com/office/drawing/2014/main" id="{1C7B9ADC-8BDD-464E-994D-48601C4F5E94}"/>
              </a:ext>
            </a:extLst>
          </p:cNvPr>
          <p:cNvSpPr>
            <a:spLocks noGrp="1"/>
          </p:cNvSpPr>
          <p:nvPr>
            <p:ph type="title"/>
          </p:nvPr>
        </p:nvSpPr>
        <p:spPr>
          <a:xfrm>
            <a:off x="457200" y="209550"/>
            <a:ext cx="7772400" cy="954107"/>
          </a:xfrm>
        </p:spPr>
        <p:txBody>
          <a:bodyPr/>
          <a:lstStyle/>
          <a:p>
            <a:r>
              <a:rPr lang="en-US" dirty="0"/>
              <a:t>Status and Enabling Environment for RE and BESS Auctions (I)</a:t>
            </a:r>
          </a:p>
        </p:txBody>
      </p:sp>
    </p:spTree>
    <p:extLst>
      <p:ext uri="{BB962C8B-B14F-4D97-AF65-F5344CB8AC3E}">
        <p14:creationId xmlns:p14="http://schemas.microsoft.com/office/powerpoint/2010/main" val="2530976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F30D1622-8F2B-4197-AEA3-FA7E195B21FB}"/>
              </a:ext>
            </a:extLst>
          </p:cNvPr>
          <p:cNvSpPr>
            <a:spLocks noGrp="1"/>
          </p:cNvSpPr>
          <p:nvPr>
            <p:ph idx="1"/>
          </p:nvPr>
        </p:nvSpPr>
        <p:spPr>
          <a:xfrm>
            <a:off x="408709" y="1200150"/>
            <a:ext cx="8125691" cy="3332143"/>
          </a:xfrm>
        </p:spPr>
        <p:txBody>
          <a:bodyPr>
            <a:noAutofit/>
          </a:bodyPr>
          <a:lstStyle/>
          <a:p>
            <a:pPr>
              <a:spcAft>
                <a:spcPts val="300"/>
              </a:spcAft>
            </a:pPr>
            <a:r>
              <a:rPr lang="en-US" sz="1800" dirty="0">
                <a:solidFill>
                  <a:schemeClr val="tx1"/>
                </a:solidFill>
              </a:rPr>
              <a:t>Learning curve for policymakers, regulators, and developers to improve enabling environment</a:t>
            </a:r>
          </a:p>
          <a:p>
            <a:pPr lvl="1">
              <a:spcAft>
                <a:spcPts val="300"/>
              </a:spcAft>
            </a:pPr>
            <a:r>
              <a:rPr lang="en-US" sz="1800" dirty="0">
                <a:solidFill>
                  <a:schemeClr val="tx1"/>
                </a:solidFill>
              </a:rPr>
              <a:t>Declining cost of BESS relatively recent and still being processed by planners </a:t>
            </a:r>
          </a:p>
          <a:p>
            <a:pPr lvl="1">
              <a:spcAft>
                <a:spcPts val="300"/>
              </a:spcAft>
            </a:pPr>
            <a:r>
              <a:rPr lang="en-US" sz="1800" dirty="0">
                <a:solidFill>
                  <a:schemeClr val="tx1"/>
                </a:solidFill>
              </a:rPr>
              <a:t>Many countries with RE auctions have not allowed developers to bid for portfolio of RE resources or BESS to smooth out intermittency</a:t>
            </a:r>
          </a:p>
          <a:p>
            <a:pPr lvl="1">
              <a:spcAft>
                <a:spcPts val="300"/>
              </a:spcAft>
            </a:pPr>
            <a:r>
              <a:rPr lang="en-US" sz="1800" dirty="0">
                <a:solidFill>
                  <a:schemeClr val="tx1"/>
                </a:solidFill>
              </a:rPr>
              <a:t>Mitigation of intermittency typically managed by system operator due to lack of incentives for developers</a:t>
            </a:r>
          </a:p>
          <a:p>
            <a:pPr>
              <a:spcAft>
                <a:spcPts val="600"/>
              </a:spcAft>
            </a:pPr>
            <a:r>
              <a:rPr lang="en-US" sz="1800" dirty="0">
                <a:solidFill>
                  <a:schemeClr val="tx1"/>
                </a:solidFill>
              </a:rPr>
              <a:t>Institutional, regulatory, and technical barriers need to be addressed</a:t>
            </a:r>
          </a:p>
          <a:p>
            <a:pPr lvl="1"/>
            <a:r>
              <a:rPr lang="en-US" sz="1800" dirty="0">
                <a:solidFill>
                  <a:schemeClr val="tx1"/>
                </a:solidFill>
              </a:rPr>
              <a:t>Establish grid codes for BESS</a:t>
            </a:r>
          </a:p>
          <a:p>
            <a:pPr lvl="1"/>
            <a:r>
              <a:rPr lang="en-US" sz="1800" dirty="0">
                <a:solidFill>
                  <a:schemeClr val="tx1"/>
                </a:solidFill>
              </a:rPr>
              <a:t>Market rules to monetize benefits of fast response</a:t>
            </a:r>
          </a:p>
          <a:p>
            <a:endParaRPr lang="en-US" sz="1800" dirty="0">
              <a:solidFill>
                <a:schemeClr val="tx1"/>
              </a:solidFill>
            </a:endParaRPr>
          </a:p>
        </p:txBody>
      </p:sp>
      <p:sp>
        <p:nvSpPr>
          <p:cNvPr id="3" name="Espaço Reservado para Número de Slide 2">
            <a:extLst>
              <a:ext uri="{FF2B5EF4-FFF2-40B4-BE49-F238E27FC236}">
                <a16:creationId xmlns:a16="http://schemas.microsoft.com/office/drawing/2014/main" id="{299C5694-C12D-4780-BD7E-1D2821EE7D71}"/>
              </a:ext>
            </a:extLst>
          </p:cNvPr>
          <p:cNvSpPr>
            <a:spLocks noGrp="1"/>
          </p:cNvSpPr>
          <p:nvPr>
            <p:ph type="sldNum" sz="quarter" idx="4"/>
          </p:nvPr>
        </p:nvSpPr>
        <p:spPr/>
        <p:txBody>
          <a:bodyPr/>
          <a:lstStyle/>
          <a:p>
            <a:fld id="{42782948-4DBE-204D-AB9E-B65E067054AE}" type="slidenum">
              <a:rPr lang="en-US" smtClean="0"/>
              <a:pPr/>
              <a:t>25</a:t>
            </a:fld>
            <a:endParaRPr lang="en-US"/>
          </a:p>
        </p:txBody>
      </p:sp>
      <p:sp>
        <p:nvSpPr>
          <p:cNvPr id="4" name="Título 3">
            <a:extLst>
              <a:ext uri="{FF2B5EF4-FFF2-40B4-BE49-F238E27FC236}">
                <a16:creationId xmlns:a16="http://schemas.microsoft.com/office/drawing/2014/main" id="{1C7B9ADC-8BDD-464E-994D-48601C4F5E94}"/>
              </a:ext>
            </a:extLst>
          </p:cNvPr>
          <p:cNvSpPr>
            <a:spLocks noGrp="1"/>
          </p:cNvSpPr>
          <p:nvPr>
            <p:ph type="title"/>
          </p:nvPr>
        </p:nvSpPr>
        <p:spPr>
          <a:xfrm>
            <a:off x="457200" y="209550"/>
            <a:ext cx="7772400" cy="954107"/>
          </a:xfrm>
        </p:spPr>
        <p:txBody>
          <a:bodyPr/>
          <a:lstStyle/>
          <a:p>
            <a:r>
              <a:rPr lang="en-US" dirty="0"/>
              <a:t>Status and Enabling Environment for RE and BESS Auctions (II)</a:t>
            </a:r>
          </a:p>
        </p:txBody>
      </p:sp>
    </p:spTree>
    <p:extLst>
      <p:ext uri="{BB962C8B-B14F-4D97-AF65-F5344CB8AC3E}">
        <p14:creationId xmlns:p14="http://schemas.microsoft.com/office/powerpoint/2010/main" val="2446987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200150"/>
            <a:ext cx="7772400" cy="3429000"/>
          </a:xfrm>
        </p:spPr>
        <p:txBody>
          <a:bodyPr>
            <a:noAutofit/>
          </a:bodyPr>
          <a:lstStyle/>
          <a:p>
            <a:pPr lvl="0"/>
            <a:r>
              <a:rPr lang="en-US" sz="1800" dirty="0">
                <a:solidFill>
                  <a:schemeClr val="tx1"/>
                </a:solidFill>
              </a:rPr>
              <a:t>Update least-cost expansion plans for power production to reflect, technology innovations and opportunities from BESS</a:t>
            </a:r>
          </a:p>
          <a:p>
            <a:pPr lvl="0">
              <a:spcAft>
                <a:spcPts val="300"/>
              </a:spcAft>
            </a:pPr>
            <a:r>
              <a:rPr lang="en-US" sz="1800" dirty="0">
                <a:solidFill>
                  <a:schemeClr val="tx1"/>
                </a:solidFill>
              </a:rPr>
              <a:t>Design auctions that reward BESS developers for multiple services provided by storage at several time-intervals (</a:t>
            </a:r>
            <a:r>
              <a:rPr lang="en-US" sz="1800" i="1" dirty="0">
                <a:solidFill>
                  <a:schemeClr val="tx1"/>
                </a:solidFill>
              </a:rPr>
              <a:t>value stacking</a:t>
            </a:r>
            <a:r>
              <a:rPr lang="en-US" sz="1800" dirty="0">
                <a:solidFill>
                  <a:schemeClr val="tx1"/>
                </a:solidFill>
              </a:rPr>
              <a:t>) – for example:</a:t>
            </a:r>
          </a:p>
          <a:p>
            <a:pPr lvl="1">
              <a:spcAft>
                <a:spcPts val="300"/>
              </a:spcAft>
            </a:pPr>
            <a:r>
              <a:rPr lang="en-US" sz="1800" dirty="0">
                <a:solidFill>
                  <a:schemeClr val="tx1"/>
                </a:solidFill>
              </a:rPr>
              <a:t>Peak demand reduction (i.e. charge energy off-peak and discharge during peak hours)</a:t>
            </a:r>
          </a:p>
          <a:p>
            <a:pPr lvl="1">
              <a:spcAft>
                <a:spcPts val="300"/>
              </a:spcAft>
            </a:pPr>
            <a:r>
              <a:rPr lang="en-US" sz="1800" dirty="0">
                <a:solidFill>
                  <a:schemeClr val="tx1"/>
                </a:solidFill>
              </a:rPr>
              <a:t>Fast response reserve</a:t>
            </a:r>
          </a:p>
          <a:p>
            <a:pPr lvl="1"/>
            <a:r>
              <a:rPr lang="en-US" sz="1800" dirty="0">
                <a:solidFill>
                  <a:schemeClr val="tx1"/>
                </a:solidFill>
              </a:rPr>
              <a:t>Frequency regulation</a:t>
            </a:r>
          </a:p>
          <a:p>
            <a:pPr lvl="0"/>
            <a:r>
              <a:rPr lang="en-US" sz="1800" dirty="0">
                <a:solidFill>
                  <a:schemeClr val="tx1"/>
                </a:solidFill>
              </a:rPr>
              <a:t>Design Power Purchase Agreements to give incentives for developers to reduce power generation volatility</a:t>
            </a:r>
            <a:endParaRPr lang="en-US" dirty="0">
              <a:solidFill>
                <a:schemeClr val="tx1"/>
              </a:solidFill>
            </a:endParaRPr>
          </a:p>
          <a:p>
            <a:pPr lvl="1"/>
            <a:endParaRPr lang="en-US" dirty="0"/>
          </a:p>
        </p:txBody>
      </p:sp>
      <p:sp>
        <p:nvSpPr>
          <p:cNvPr id="6" name="Slide Number Placeholder 5"/>
          <p:cNvSpPr>
            <a:spLocks noGrp="1"/>
          </p:cNvSpPr>
          <p:nvPr>
            <p:ph type="sldNum" sz="quarter" idx="4"/>
          </p:nvPr>
        </p:nvSpPr>
        <p:spPr/>
        <p:txBody>
          <a:bodyPr>
            <a:noAutofit/>
          </a:bodyPr>
          <a:lstStyle/>
          <a:p>
            <a:fld id="{42782948-4DBE-204D-AB9E-B65E067054AE}" type="slidenum">
              <a:rPr lang="en-US" smtClean="0"/>
              <a:pPr/>
              <a:t>26</a:t>
            </a:fld>
            <a:endParaRPr lang="en-US" dirty="0"/>
          </a:p>
        </p:txBody>
      </p:sp>
      <p:sp>
        <p:nvSpPr>
          <p:cNvPr id="8" name="Title 7"/>
          <p:cNvSpPr>
            <a:spLocks noGrp="1"/>
          </p:cNvSpPr>
          <p:nvPr>
            <p:ph type="title"/>
          </p:nvPr>
        </p:nvSpPr>
        <p:spPr>
          <a:xfrm>
            <a:off x="630731" y="742950"/>
            <a:ext cx="7772400" cy="381000"/>
          </a:xfrm>
        </p:spPr>
        <p:txBody>
          <a:bodyPr>
            <a:noAutofit/>
          </a:bodyPr>
          <a:lstStyle/>
          <a:p>
            <a:br>
              <a:rPr lang="en-US" b="1" cap="all" dirty="0"/>
            </a:br>
            <a:r>
              <a:rPr lang="en-US" dirty="0"/>
              <a:t>Incorporating BESS in Auction Design (1)</a:t>
            </a:r>
          </a:p>
        </p:txBody>
      </p:sp>
    </p:spTree>
    <p:extLst>
      <p:ext uri="{BB962C8B-B14F-4D97-AF65-F5344CB8AC3E}">
        <p14:creationId xmlns:p14="http://schemas.microsoft.com/office/powerpoint/2010/main" val="2329058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200150"/>
            <a:ext cx="7772400" cy="3448050"/>
          </a:xfrm>
        </p:spPr>
        <p:txBody>
          <a:bodyPr>
            <a:noAutofit/>
          </a:bodyPr>
          <a:lstStyle/>
          <a:p>
            <a:pPr lvl="0">
              <a:spcAft>
                <a:spcPts val="600"/>
              </a:spcAft>
            </a:pPr>
            <a:r>
              <a:rPr lang="en-US" sz="1800" dirty="0">
                <a:solidFill>
                  <a:schemeClr val="tx1"/>
                </a:solidFill>
              </a:rPr>
              <a:t>Enable participation of hybrid solutions in TNRE auctions (i.e. wind combined with solar)</a:t>
            </a:r>
          </a:p>
          <a:p>
            <a:pPr lvl="1">
              <a:spcAft>
                <a:spcPts val="300"/>
              </a:spcAft>
            </a:pPr>
            <a:r>
              <a:rPr lang="en-US" sz="1800" dirty="0">
                <a:solidFill>
                  <a:schemeClr val="tx1"/>
                </a:solidFill>
              </a:rPr>
              <a:t>Eliminate explicit or hidden barriers to a level playing field for BESS in TNRE auctions</a:t>
            </a:r>
          </a:p>
          <a:p>
            <a:pPr lvl="2">
              <a:spcBef>
                <a:spcPts val="0"/>
              </a:spcBef>
              <a:spcAft>
                <a:spcPts val="300"/>
              </a:spcAft>
            </a:pPr>
            <a:r>
              <a:rPr lang="en-US" sz="1600" dirty="0">
                <a:solidFill>
                  <a:schemeClr val="tx1"/>
                </a:solidFill>
              </a:rPr>
              <a:t>Acknowledge the value “firmed up” energy in defining the auction product</a:t>
            </a:r>
          </a:p>
          <a:p>
            <a:pPr lvl="2">
              <a:spcBef>
                <a:spcPts val="0"/>
              </a:spcBef>
              <a:spcAft>
                <a:spcPts val="300"/>
              </a:spcAft>
            </a:pPr>
            <a:r>
              <a:rPr lang="en-US" sz="1600" dirty="0">
                <a:solidFill>
                  <a:schemeClr val="tx1"/>
                </a:solidFill>
              </a:rPr>
              <a:t>The same for fast ramp-up response </a:t>
            </a:r>
          </a:p>
          <a:p>
            <a:pPr lvl="1">
              <a:spcAft>
                <a:spcPts val="600"/>
              </a:spcAft>
            </a:pPr>
            <a:r>
              <a:rPr lang="en-US" sz="1800" dirty="0">
                <a:solidFill>
                  <a:schemeClr val="tx1"/>
                </a:solidFill>
              </a:rPr>
              <a:t>Foster co-location of RE resources and BESS</a:t>
            </a:r>
          </a:p>
          <a:p>
            <a:pPr lvl="0">
              <a:spcAft>
                <a:spcPts val="600"/>
              </a:spcAft>
            </a:pPr>
            <a:r>
              <a:rPr lang="en-US" sz="1800" dirty="0">
                <a:solidFill>
                  <a:schemeClr val="tx1"/>
                </a:solidFill>
              </a:rPr>
              <a:t>Learn from diverse experiences with BESS and RE auctions in other countries – an ongoing process</a:t>
            </a:r>
          </a:p>
          <a:p>
            <a:r>
              <a:rPr lang="en-US" sz="1800" dirty="0">
                <a:solidFill>
                  <a:schemeClr val="tx1"/>
                </a:solidFill>
              </a:rPr>
              <a:t>Each region or market will have different system requirements – BESS auctions and BESS business models need to be customized</a:t>
            </a:r>
            <a:endParaRPr lang="en-US" dirty="0">
              <a:solidFill>
                <a:schemeClr val="tx1"/>
              </a:solidFill>
            </a:endParaRPr>
          </a:p>
          <a:p>
            <a:pPr marL="454025" lvl="1" indent="0">
              <a:buNone/>
            </a:pPr>
            <a:r>
              <a:rPr lang="en-US" dirty="0"/>
              <a:t> </a:t>
            </a:r>
          </a:p>
          <a:p>
            <a:pPr lvl="1"/>
            <a:endParaRPr lang="en-US" dirty="0"/>
          </a:p>
        </p:txBody>
      </p:sp>
      <p:sp>
        <p:nvSpPr>
          <p:cNvPr id="6" name="Slide Number Placeholder 5"/>
          <p:cNvSpPr>
            <a:spLocks noGrp="1"/>
          </p:cNvSpPr>
          <p:nvPr>
            <p:ph type="sldNum" sz="quarter" idx="4"/>
          </p:nvPr>
        </p:nvSpPr>
        <p:spPr/>
        <p:txBody>
          <a:bodyPr>
            <a:noAutofit/>
          </a:bodyPr>
          <a:lstStyle/>
          <a:p>
            <a:fld id="{42782948-4DBE-204D-AB9E-B65E067054AE}" type="slidenum">
              <a:rPr lang="en-US" smtClean="0"/>
              <a:pPr/>
              <a:t>27</a:t>
            </a:fld>
            <a:endParaRPr lang="en-US" dirty="0"/>
          </a:p>
        </p:txBody>
      </p:sp>
      <p:sp>
        <p:nvSpPr>
          <p:cNvPr id="8" name="Title 7"/>
          <p:cNvSpPr>
            <a:spLocks noGrp="1"/>
          </p:cNvSpPr>
          <p:nvPr>
            <p:ph type="title"/>
          </p:nvPr>
        </p:nvSpPr>
        <p:spPr>
          <a:xfrm>
            <a:off x="624328" y="590550"/>
            <a:ext cx="7772400" cy="533400"/>
          </a:xfrm>
        </p:spPr>
        <p:txBody>
          <a:bodyPr>
            <a:noAutofit/>
          </a:bodyPr>
          <a:lstStyle/>
          <a:p>
            <a:br>
              <a:rPr lang="en-US" b="1" cap="all" dirty="0"/>
            </a:br>
            <a:br>
              <a:rPr lang="en-US" b="1" cap="all" dirty="0"/>
            </a:br>
            <a:r>
              <a:rPr lang="en-US" dirty="0"/>
              <a:t>Incorporating BESS in Auction Design (2)</a:t>
            </a:r>
          </a:p>
        </p:txBody>
      </p:sp>
    </p:spTree>
    <p:extLst>
      <p:ext uri="{BB962C8B-B14F-4D97-AF65-F5344CB8AC3E}">
        <p14:creationId xmlns:p14="http://schemas.microsoft.com/office/powerpoint/2010/main" val="2741194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65414"/>
            <a:ext cx="8686800" cy="3638550"/>
          </a:xfrm>
        </p:spPr>
        <p:txBody>
          <a:bodyPr>
            <a:noAutofit/>
          </a:bodyPr>
          <a:lstStyle/>
          <a:p>
            <a:pPr marL="228600" indent="-228600">
              <a:spcAft>
                <a:spcPts val="600"/>
              </a:spcAft>
              <a:buNone/>
              <a:tabLst>
                <a:tab pos="0" algn="l"/>
              </a:tabLst>
            </a:pPr>
            <a:r>
              <a:rPr lang="en-US" sz="1400" dirty="0">
                <a:latin typeface="Gill Sans MT" panose="020B0502020104020203" pitchFamily="34" charset="0"/>
                <a:ea typeface="Times New Roman" panose="02020603050405020304" pitchFamily="18" charset="0"/>
                <a:cs typeface="Times New Roman" panose="02020603050405020304" pitchFamily="18" charset="0"/>
              </a:rPr>
              <a:t>AEMO.  2018.  </a:t>
            </a:r>
            <a:r>
              <a:rPr lang="en-US" sz="1400" i="1" dirty="0">
                <a:latin typeface="Gill Sans MT" panose="020B0502020104020203" pitchFamily="34" charset="0"/>
                <a:ea typeface="Times New Roman" panose="02020603050405020304" pitchFamily="18" charset="0"/>
                <a:cs typeface="Times New Roman" panose="02020603050405020304" pitchFamily="18" charset="0"/>
              </a:rPr>
              <a:t>Building Power System Resilience With Pumped Hydro Energy Storage</a:t>
            </a:r>
            <a:r>
              <a:rPr lang="en-US" sz="1400" dirty="0">
                <a:latin typeface="Gill Sans MT" panose="020B0502020104020203" pitchFamily="34" charset="0"/>
                <a:ea typeface="Times New Roman" panose="02020603050405020304" pitchFamily="18" charset="0"/>
                <a:cs typeface="Times New Roman" panose="02020603050405020304" pitchFamily="18" charset="0"/>
              </a:rPr>
              <a:t>.  Melbourne:  Australian Energy Market Operator Limited.  https://www.aemo.com.au/-/media/Files/Electricity/NEM/Planning_and_Forecasting/ISP/2019/ISP-Insights---Building-power-system-resilience-with-pumped-hydro-energy-storage.pdf.</a:t>
            </a:r>
          </a:p>
          <a:p>
            <a:pPr marL="228600" indent="-228600">
              <a:spcAft>
                <a:spcPts val="600"/>
              </a:spcAft>
              <a:buNone/>
              <a:tabLst>
                <a:tab pos="0" algn="l"/>
              </a:tabLst>
            </a:pPr>
            <a:r>
              <a:rPr lang="en-US" sz="1400" dirty="0">
                <a:latin typeface="Gill Sans MT" panose="020B0502020104020203" pitchFamily="34" charset="0"/>
                <a:ea typeface="Times New Roman" panose="02020603050405020304" pitchFamily="18" charset="0"/>
                <a:cs typeface="Times New Roman" panose="02020603050405020304" pitchFamily="18" charset="0"/>
              </a:rPr>
              <a:t>Barroso, Luiz and Luiz Maurer.  2011.  Electricity Auctions:  An Overview of Efficient Practices.  Washington, DC: World Bank.  http://documents.worldbank.org/curated/en/114141468265789259/Electricity-auctions-an-overview-of-efficient-practices.</a:t>
            </a:r>
          </a:p>
          <a:p>
            <a:pPr marL="228600" indent="-228600">
              <a:spcAft>
                <a:spcPts val="600"/>
              </a:spcAft>
              <a:buNone/>
              <a:tabLst>
                <a:tab pos="0" algn="l"/>
              </a:tabLst>
            </a:pPr>
            <a:r>
              <a:rPr lang="en-US" sz="1400" dirty="0" err="1">
                <a:latin typeface="Gill Sans MT" panose="020B0502020104020203" pitchFamily="34" charset="0"/>
                <a:ea typeface="Times New Roman" panose="02020603050405020304" pitchFamily="18" charset="0"/>
                <a:cs typeface="Times New Roman" panose="02020603050405020304" pitchFamily="18" charset="0"/>
              </a:rPr>
              <a:t>BloombergNEF</a:t>
            </a:r>
            <a:r>
              <a:rPr lang="en-US" sz="1400" dirty="0">
                <a:latin typeface="Gill Sans MT" panose="020B0502020104020203" pitchFamily="34" charset="0"/>
                <a:ea typeface="Times New Roman" panose="02020603050405020304" pitchFamily="18" charset="0"/>
                <a:cs typeface="Times New Roman" panose="02020603050405020304" pitchFamily="18" charset="0"/>
              </a:rPr>
              <a:t>.  2019.  “Battery Power's Latest Plunge in Costs Threatens Coal, Gas.”  </a:t>
            </a:r>
            <a:r>
              <a:rPr lang="en-US" sz="1400" i="1" dirty="0">
                <a:latin typeface="Gill Sans MT" panose="020B0502020104020203" pitchFamily="34" charset="0"/>
                <a:ea typeface="Times New Roman" panose="02020603050405020304" pitchFamily="18" charset="0"/>
                <a:cs typeface="Times New Roman" panose="02020603050405020304" pitchFamily="18" charset="0"/>
              </a:rPr>
              <a:t>Bloomberg New Energy Finance Blog</a:t>
            </a:r>
            <a:r>
              <a:rPr lang="en-US" sz="1400" dirty="0">
                <a:latin typeface="Gill Sans MT" panose="020B0502020104020203" pitchFamily="34" charset="0"/>
                <a:ea typeface="Times New Roman" panose="02020603050405020304" pitchFamily="18" charset="0"/>
                <a:cs typeface="Times New Roman" panose="02020603050405020304" pitchFamily="18" charset="0"/>
              </a:rPr>
              <a:t>, June 19. https://www.bloomberg.com/professional/blog/battery-powers-latest-plunge-costs-threatens-coal-gas/.</a:t>
            </a:r>
          </a:p>
          <a:p>
            <a:pPr marL="228600" indent="-228600">
              <a:spcAft>
                <a:spcPts val="600"/>
              </a:spcAft>
              <a:buNone/>
              <a:tabLst>
                <a:tab pos="0" algn="l"/>
              </a:tabLst>
            </a:pPr>
            <a:r>
              <a:rPr lang="en-US" sz="1400" dirty="0">
                <a:latin typeface="Gill Sans MT" panose="020B0502020104020203" pitchFamily="34" charset="0"/>
                <a:ea typeface="Times New Roman" panose="02020603050405020304" pitchFamily="18" charset="0"/>
                <a:cs typeface="Times New Roman" panose="02020603050405020304" pitchFamily="18" charset="0"/>
              </a:rPr>
              <a:t>Eller,  Alex and Dexter </a:t>
            </a:r>
            <a:r>
              <a:rPr lang="en-US" sz="1400" dirty="0" err="1">
                <a:latin typeface="Gill Sans MT" panose="020B0502020104020203" pitchFamily="34" charset="0"/>
                <a:ea typeface="Times New Roman" panose="02020603050405020304" pitchFamily="18" charset="0"/>
                <a:cs typeface="Times New Roman" panose="02020603050405020304" pitchFamily="18" charset="0"/>
              </a:rPr>
              <a:t>Gantlett</a:t>
            </a:r>
            <a:r>
              <a:rPr lang="en-US" sz="1400" dirty="0">
                <a:latin typeface="Gill Sans MT" panose="020B0502020104020203" pitchFamily="34" charset="0"/>
                <a:ea typeface="Times New Roman" panose="02020603050405020304" pitchFamily="18" charset="0"/>
                <a:cs typeface="Times New Roman" panose="02020603050405020304" pitchFamily="18" charset="0"/>
              </a:rPr>
              <a:t>.  2017.  </a:t>
            </a:r>
            <a:r>
              <a:rPr lang="en-US" sz="1400" i="1" dirty="0">
                <a:latin typeface="Gill Sans MT" panose="020B0502020104020203" pitchFamily="34" charset="0"/>
                <a:ea typeface="Times New Roman" panose="02020603050405020304" pitchFamily="18" charset="0"/>
                <a:cs typeface="Times New Roman" panose="02020603050405020304" pitchFamily="18" charset="0"/>
              </a:rPr>
              <a:t>Energy Storage Trends and Opportunities in Emerging Markets</a:t>
            </a:r>
            <a:r>
              <a:rPr lang="en-US" sz="1400" dirty="0">
                <a:latin typeface="Gill Sans MT" panose="020B0502020104020203" pitchFamily="34" charset="0"/>
                <a:ea typeface="Times New Roman" panose="02020603050405020304" pitchFamily="18" charset="0"/>
                <a:cs typeface="Times New Roman" panose="02020603050405020304" pitchFamily="18" charset="0"/>
              </a:rPr>
              <a:t>.  Chicago:  Navigant Research.  Prepared for the International Finance Corporation and Energy Sector Management Assistance Program.  </a:t>
            </a:r>
            <a:r>
              <a:rPr lang="en-US" sz="1400" dirty="0">
                <a:latin typeface="Gill Sans MT" panose="020B0502020104020203" pitchFamily="34" charset="0"/>
                <a:ea typeface="Times New Roman" panose="02020603050405020304" pitchFamily="18" charset="0"/>
                <a:cs typeface="Times New Roman" panose="02020603050405020304" pitchFamily="18" charset="0"/>
                <a:hlinkClick r:id="rId3"/>
              </a:rPr>
              <a:t>https://www.esmap.org/sites/default/files/esmap-files/7151-IFC-EnergyStorage-report.pdf</a:t>
            </a:r>
            <a:r>
              <a:rPr lang="en-US" sz="1400" dirty="0">
                <a:latin typeface="Gill Sans MT" panose="020B0502020104020203" pitchFamily="34" charset="0"/>
                <a:ea typeface="Times New Roman" panose="02020603050405020304" pitchFamily="18" charset="0"/>
                <a:cs typeface="Times New Roman" panose="02020603050405020304" pitchFamily="18" charset="0"/>
              </a:rPr>
              <a:t>.</a:t>
            </a:r>
          </a:p>
          <a:p>
            <a:pPr marL="228600" indent="-228600">
              <a:spcAft>
                <a:spcPts val="600"/>
              </a:spcAft>
              <a:buNone/>
              <a:tabLst>
                <a:tab pos="0" algn="l"/>
              </a:tabLst>
            </a:pPr>
            <a:r>
              <a:rPr lang="en-US" sz="1400" dirty="0">
                <a:latin typeface="Gill Sans MT" panose="020B0502020104020203" pitchFamily="34" charset="0"/>
                <a:ea typeface="Times New Roman" panose="02020603050405020304" pitchFamily="18" charset="0"/>
                <a:cs typeface="Times New Roman" panose="02020603050405020304" pitchFamily="18" charset="0"/>
              </a:rPr>
              <a:t>Energy Storage Association. 2013. </a:t>
            </a:r>
            <a:r>
              <a:rPr lang="en-US" sz="1400" i="1" dirty="0">
                <a:latin typeface="Gill Sans MT" panose="020B0502020104020203" pitchFamily="34" charset="0"/>
                <a:ea typeface="Times New Roman" panose="02020603050405020304" pitchFamily="18" charset="0"/>
                <a:cs typeface="Times New Roman" panose="02020603050405020304" pitchFamily="18" charset="0"/>
              </a:rPr>
              <a:t>Frequency Regulation. </a:t>
            </a:r>
            <a:r>
              <a:rPr lang="en-US" sz="1400" dirty="0">
                <a:latin typeface="Gill Sans MT" panose="020B0502020104020203" pitchFamily="34" charset="0"/>
                <a:ea typeface="Times New Roman" panose="02020603050405020304" pitchFamily="18" charset="0"/>
                <a:cs typeface="Times New Roman" panose="02020603050405020304" pitchFamily="18" charset="0"/>
              </a:rPr>
              <a:t>Washington D.C. </a:t>
            </a:r>
            <a:r>
              <a:rPr lang="en-US" sz="1400" dirty="0">
                <a:hlinkClick r:id="rId4"/>
              </a:rPr>
              <a:t>https://energystorage.org/frequency-regulation/</a:t>
            </a:r>
            <a:endParaRPr lang="en-US" sz="1400" dirty="0">
              <a:latin typeface="Gill Sans MT" panose="020B0502020104020203" pitchFamily="34" charset="0"/>
              <a:ea typeface="Times New Roman" panose="02020603050405020304" pitchFamily="18" charset="0"/>
              <a:cs typeface="Times New Roman" panose="02020603050405020304" pitchFamily="18" charset="0"/>
            </a:endParaRPr>
          </a:p>
          <a:p>
            <a:pPr marL="228600" indent="-228600">
              <a:spcAft>
                <a:spcPts val="600"/>
              </a:spcAft>
              <a:buNone/>
              <a:tabLst>
                <a:tab pos="0" algn="l"/>
              </a:tabLst>
            </a:pPr>
            <a:r>
              <a:rPr lang="en-US" sz="1400" dirty="0">
                <a:latin typeface="Gill Sans MT" panose="020B0502020104020203" pitchFamily="34" charset="0"/>
                <a:ea typeface="Times New Roman" panose="02020603050405020304" pitchFamily="18" charset="0"/>
                <a:cs typeface="Times New Roman" panose="02020603050405020304" pitchFamily="18" charset="0"/>
              </a:rPr>
              <a:t>Goldie-Scot, Logan.  2019.  “A Behind the Scenes Take on Lithium-ion Battery Prices.”  </a:t>
            </a:r>
            <a:r>
              <a:rPr lang="en-US" sz="1400" i="1" dirty="0">
                <a:latin typeface="Gill Sans MT" panose="020B0502020104020203" pitchFamily="34" charset="0"/>
                <a:ea typeface="Times New Roman" panose="02020603050405020304" pitchFamily="18" charset="0"/>
                <a:cs typeface="Times New Roman" panose="02020603050405020304" pitchFamily="18" charset="0"/>
              </a:rPr>
              <a:t>Bloomberg New Energy Finance Blog</a:t>
            </a:r>
            <a:r>
              <a:rPr lang="en-US" sz="1400" dirty="0">
                <a:latin typeface="Gill Sans MT" panose="020B0502020104020203" pitchFamily="34" charset="0"/>
                <a:ea typeface="Times New Roman" panose="02020603050405020304" pitchFamily="18" charset="0"/>
                <a:cs typeface="Times New Roman" panose="02020603050405020304" pitchFamily="18" charset="0"/>
              </a:rPr>
              <a:t>, March 5.  https://about.bnef.com/blog/behind-scenes-take-lithium-ion-battery-prices/.</a:t>
            </a:r>
          </a:p>
          <a:p>
            <a:pPr marL="228600" indent="-228600">
              <a:spcAft>
                <a:spcPts val="600"/>
              </a:spcAft>
              <a:buNone/>
              <a:tabLst>
                <a:tab pos="0" algn="l"/>
              </a:tabLst>
            </a:pPr>
            <a:endParaRPr lang="en-US" sz="1400" dirty="0">
              <a:latin typeface="Gill Sans MT" panose="020B0502020104020203" pitchFamily="34" charset="0"/>
              <a:ea typeface="Times New Roman" panose="02020603050405020304" pitchFamily="18" charset="0"/>
              <a:cs typeface="Times New Roman" panose="02020603050405020304" pitchFamily="18" charset="0"/>
            </a:endParaRPr>
          </a:p>
          <a:p>
            <a:pPr marL="0" indent="0">
              <a:spcAft>
                <a:spcPts val="300"/>
              </a:spcAft>
              <a:buNone/>
            </a:pPr>
            <a:endParaRPr lang="en-US" sz="1500" dirty="0">
              <a:solidFill>
                <a:schemeClr val="tx1"/>
              </a:solidFill>
            </a:endParaRPr>
          </a:p>
        </p:txBody>
      </p:sp>
      <p:sp>
        <p:nvSpPr>
          <p:cNvPr id="3" name="Slide Number Placeholder 2"/>
          <p:cNvSpPr>
            <a:spLocks noGrp="1"/>
          </p:cNvSpPr>
          <p:nvPr>
            <p:ph type="sldNum" sz="quarter" idx="4"/>
          </p:nvPr>
        </p:nvSpPr>
        <p:spPr/>
        <p:txBody>
          <a:bodyPr/>
          <a:lstStyle/>
          <a:p>
            <a:fld id="{42782948-4DBE-204D-AB9E-B65E067054AE}" type="slidenum">
              <a:rPr lang="en-US" smtClean="0"/>
              <a:pPr/>
              <a:t>28</a:t>
            </a:fld>
            <a:endParaRPr lang="en-US" dirty="0"/>
          </a:p>
        </p:txBody>
      </p:sp>
      <p:sp>
        <p:nvSpPr>
          <p:cNvPr id="4" name="Title 3"/>
          <p:cNvSpPr>
            <a:spLocks noGrp="1"/>
          </p:cNvSpPr>
          <p:nvPr>
            <p:ph type="title"/>
          </p:nvPr>
        </p:nvSpPr>
        <p:spPr>
          <a:xfrm>
            <a:off x="686104" y="295930"/>
            <a:ext cx="7772400" cy="523220"/>
          </a:xfrm>
        </p:spPr>
        <p:txBody>
          <a:bodyPr/>
          <a:lstStyle/>
          <a:p>
            <a:r>
              <a:rPr lang="en-US" dirty="0"/>
              <a:t>References (1)</a:t>
            </a:r>
          </a:p>
        </p:txBody>
      </p:sp>
    </p:spTree>
    <p:extLst>
      <p:ext uri="{BB962C8B-B14F-4D97-AF65-F5344CB8AC3E}">
        <p14:creationId xmlns:p14="http://schemas.microsoft.com/office/powerpoint/2010/main" val="1497712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5104" y="975796"/>
            <a:ext cx="8534096" cy="3638550"/>
          </a:xfrm>
        </p:spPr>
        <p:txBody>
          <a:bodyPr>
            <a:noAutofit/>
          </a:bodyPr>
          <a:lstStyle/>
          <a:p>
            <a:pPr marL="228600" indent="-228600">
              <a:buNone/>
            </a:pPr>
            <a:r>
              <a:rPr lang="en-US" sz="1400" dirty="0"/>
              <a:t>Hanley, Steve.  2018. </a:t>
            </a:r>
            <a:r>
              <a:rPr lang="en-US" sz="1400" i="1" dirty="0"/>
              <a:t>Grid-Scale Battery Storage Accelerating In Colorado &amp; Australia</a:t>
            </a:r>
            <a:r>
              <a:rPr lang="en-US" sz="1400" dirty="0"/>
              <a:t>.  CleanTechnica.com, October 23. https://cleantechnica.com/2018/10/23/grid-scale-battery-storage-accelerating-in-colorado-australia/</a:t>
            </a:r>
          </a:p>
          <a:p>
            <a:pPr marL="228600" indent="-228600">
              <a:buNone/>
            </a:pPr>
            <a:r>
              <a:rPr lang="en-US" sz="1400" dirty="0"/>
              <a:t>Hawaiian Electric.  2019.  </a:t>
            </a:r>
            <a:r>
              <a:rPr lang="en-US" sz="1400" i="1" dirty="0"/>
              <a:t>New PV-Plus-Storage Benchmarking in Hawaii</a:t>
            </a:r>
            <a:r>
              <a:rPr lang="en-US" sz="1400" dirty="0"/>
              <a:t>. Honolulu:  Hawaiian Electric.  Press release, March 27.  https://www.hawaiianelectric.com/six-low-priced-solar-plus-storage-projects-approved-for-oahu-maui-and-hawaii-islands.</a:t>
            </a:r>
          </a:p>
          <a:p>
            <a:pPr marL="228600" indent="-228600">
              <a:buNone/>
            </a:pPr>
            <a:r>
              <a:rPr lang="en-US" sz="1400" dirty="0"/>
              <a:t>IRENA.  2019.  Renewable Energy Auctions.  </a:t>
            </a:r>
            <a:r>
              <a:rPr lang="en-US" sz="1400" i="1" dirty="0"/>
              <a:t>Status and Trends Beyond Price:  Preliminary Findings.</a:t>
            </a:r>
            <a:r>
              <a:rPr lang="en-US" sz="1400" dirty="0"/>
              <a:t>  Abu Dhabi: International Renewable Energy Agency. https://www.irena.org/-/media/Files/IRENA/Agency/Publication/2019/Jun/IRENA_Auctions_beyond_price_2019_findings.pdf.</a:t>
            </a:r>
          </a:p>
          <a:p>
            <a:pPr marL="228600" indent="-228600">
              <a:buNone/>
            </a:pPr>
            <a:r>
              <a:rPr lang="en-US" sz="1400" dirty="0"/>
              <a:t>Lawson, Sarah.  2017.  </a:t>
            </a:r>
            <a:r>
              <a:rPr lang="en-US" sz="1400" i="1" dirty="0"/>
              <a:t>Technical Note on the Basics of Competition &amp; Auctions for Renewable Energy</a:t>
            </a:r>
            <a:r>
              <a:rPr lang="en-US" sz="1400" dirty="0"/>
              <a:t>.  Washington, DC: United States Agency for International Development. https://pdf.usaid.gov/pdf_docs/PA00MG3V.pdf.</a:t>
            </a:r>
          </a:p>
          <a:p>
            <a:pPr marL="228600" indent="-228600">
              <a:buNone/>
            </a:pPr>
            <a:r>
              <a:rPr lang="en-US" sz="1400" dirty="0"/>
              <a:t>Maurer, Luiz and Patrick Doyle.  forthcoming.  </a:t>
            </a:r>
            <a:r>
              <a:rPr lang="en-US" sz="1400" i="1" dirty="0"/>
              <a:t>Incorporating Battery Energy Storage Systems (BESS) Into Technology Neutral Renewable Energy Auctions (TNRE)</a:t>
            </a:r>
            <a:r>
              <a:rPr lang="en-US" sz="1400" dirty="0"/>
              <a:t>. Washington, DC:  Crown Agents USA and Abt Associates, Prepared for the USAID.</a:t>
            </a:r>
          </a:p>
          <a:p>
            <a:pPr marL="0" indent="0">
              <a:spcAft>
                <a:spcPts val="300"/>
              </a:spcAft>
              <a:buNone/>
            </a:pPr>
            <a:endParaRPr lang="en-US" sz="1400" dirty="0"/>
          </a:p>
        </p:txBody>
      </p:sp>
      <p:sp>
        <p:nvSpPr>
          <p:cNvPr id="3" name="Slide Number Placeholder 2"/>
          <p:cNvSpPr>
            <a:spLocks noGrp="1"/>
          </p:cNvSpPr>
          <p:nvPr>
            <p:ph type="sldNum" sz="quarter" idx="4"/>
          </p:nvPr>
        </p:nvSpPr>
        <p:spPr/>
        <p:txBody>
          <a:bodyPr/>
          <a:lstStyle/>
          <a:p>
            <a:fld id="{42782948-4DBE-204D-AB9E-B65E067054AE}" type="slidenum">
              <a:rPr lang="en-US" smtClean="0"/>
              <a:pPr/>
              <a:t>29</a:t>
            </a:fld>
            <a:endParaRPr lang="en-US" dirty="0"/>
          </a:p>
        </p:txBody>
      </p:sp>
      <p:sp>
        <p:nvSpPr>
          <p:cNvPr id="4" name="Title 3"/>
          <p:cNvSpPr>
            <a:spLocks noGrp="1"/>
          </p:cNvSpPr>
          <p:nvPr>
            <p:ph type="title"/>
          </p:nvPr>
        </p:nvSpPr>
        <p:spPr>
          <a:xfrm>
            <a:off x="686104" y="295930"/>
            <a:ext cx="7772400" cy="523220"/>
          </a:xfrm>
        </p:spPr>
        <p:txBody>
          <a:bodyPr/>
          <a:lstStyle/>
          <a:p>
            <a:r>
              <a:rPr lang="en-US" dirty="0"/>
              <a:t>References (2)</a:t>
            </a:r>
          </a:p>
        </p:txBody>
      </p:sp>
    </p:spTree>
    <p:extLst>
      <p:ext uri="{BB962C8B-B14F-4D97-AF65-F5344CB8AC3E}">
        <p14:creationId xmlns:p14="http://schemas.microsoft.com/office/powerpoint/2010/main" val="202849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EDD5F-17F2-4EEC-A738-510B09AF7885}"/>
              </a:ext>
            </a:extLst>
          </p:cNvPr>
          <p:cNvSpPr>
            <a:spLocks noGrp="1"/>
          </p:cNvSpPr>
          <p:nvPr>
            <p:ph type="title"/>
          </p:nvPr>
        </p:nvSpPr>
        <p:spPr>
          <a:xfrm>
            <a:off x="1143000" y="438150"/>
            <a:ext cx="6858000" cy="1077218"/>
          </a:xfrm>
        </p:spPr>
        <p:txBody>
          <a:bodyPr/>
          <a:lstStyle/>
          <a:p>
            <a:r>
              <a:rPr lang="en-US" dirty="0"/>
              <a:t>Rationale for Battery Energy Storage</a:t>
            </a:r>
            <a:br>
              <a:rPr lang="en-US" dirty="0"/>
            </a:br>
            <a:endParaRPr lang="en-US" dirty="0"/>
          </a:p>
        </p:txBody>
      </p:sp>
      <p:sp>
        <p:nvSpPr>
          <p:cNvPr id="3" name="Espaço Reservado para Número de Slide 2">
            <a:extLst>
              <a:ext uri="{FF2B5EF4-FFF2-40B4-BE49-F238E27FC236}">
                <a16:creationId xmlns:a16="http://schemas.microsoft.com/office/drawing/2014/main" id="{621EE89E-AB17-46A5-BF51-4657462B2D60}"/>
              </a:ext>
            </a:extLst>
          </p:cNvPr>
          <p:cNvSpPr>
            <a:spLocks noGrp="1"/>
          </p:cNvSpPr>
          <p:nvPr>
            <p:ph type="sldNum" sz="quarter" idx="12"/>
          </p:nvPr>
        </p:nvSpPr>
        <p:spPr/>
        <p:txBody>
          <a:bodyPr/>
          <a:lstStyle/>
          <a:p>
            <a:fld id="{42782948-4DBE-204D-AB9E-B65E067054AE}" type="slidenum">
              <a:rPr lang="en-US" smtClean="0"/>
              <a:pPr/>
              <a:t>3</a:t>
            </a:fld>
            <a:endParaRPr lang="en-US"/>
          </a:p>
        </p:txBody>
      </p:sp>
    </p:spTree>
    <p:extLst>
      <p:ext uri="{BB962C8B-B14F-4D97-AF65-F5344CB8AC3E}">
        <p14:creationId xmlns:p14="http://schemas.microsoft.com/office/powerpoint/2010/main" val="1279991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5256" y="742950"/>
            <a:ext cx="8534096" cy="3638550"/>
          </a:xfrm>
        </p:spPr>
        <p:txBody>
          <a:bodyPr>
            <a:noAutofit/>
          </a:bodyPr>
          <a:lstStyle/>
          <a:p>
            <a:pPr marL="228600" indent="-228600">
              <a:buNone/>
            </a:pPr>
            <a:r>
              <a:rPr lang="en-US" sz="1400" dirty="0"/>
              <a:t>Rocky Mountain Institute. </a:t>
            </a:r>
            <a:r>
              <a:rPr lang="en-US" sz="1400" i="1" dirty="0"/>
              <a:t>The Economics of Battery Storage</a:t>
            </a:r>
            <a:r>
              <a:rPr lang="en-US" sz="1400" dirty="0"/>
              <a:t>.  2015.  Boulder:  Rocky Mountain Institute.  https://rmi.org/wp-content/uploads/2017/03/RMI-TheEconomicsOfBatteryEnergyStorage-FullReport-FINAL.pdf.</a:t>
            </a:r>
          </a:p>
          <a:p>
            <a:pPr marL="228600" indent="-228600">
              <a:buNone/>
            </a:pPr>
            <a:r>
              <a:rPr lang="en-US" sz="1400" dirty="0"/>
              <a:t>USAID.  2019.  “Renewable Energy Auctions Colombia’s Journey.”  United States Agency for International Development.  https://www.usaid.gov/energy/auction-design-support-colombia/renewable-energy-auctions-redesigned.</a:t>
            </a:r>
          </a:p>
          <a:p>
            <a:pPr marL="228600" indent="-228600">
              <a:buNone/>
            </a:pPr>
            <a:r>
              <a:rPr lang="en-US" sz="1400" dirty="0"/>
              <a:t>Witt,  Adam;  Norm Bishop;  </a:t>
            </a:r>
            <a:r>
              <a:rPr lang="en-US" sz="1400" dirty="0" err="1"/>
              <a:t>Dol</a:t>
            </a:r>
            <a:r>
              <a:rPr lang="en-US" sz="1400" dirty="0"/>
              <a:t> Raj </a:t>
            </a:r>
            <a:r>
              <a:rPr lang="en-US" sz="1400" dirty="0" err="1"/>
              <a:t>Chalise</a:t>
            </a:r>
            <a:r>
              <a:rPr lang="en-US" sz="1400" dirty="0"/>
              <a:t>;  </a:t>
            </a:r>
            <a:r>
              <a:rPr lang="en-US" sz="1400" dirty="0" err="1"/>
              <a:t>Boualem</a:t>
            </a:r>
            <a:r>
              <a:rPr lang="en-US" sz="1400" dirty="0"/>
              <a:t> </a:t>
            </a:r>
            <a:r>
              <a:rPr lang="en-US" sz="1400" dirty="0" err="1"/>
              <a:t>Hadjerioua</a:t>
            </a:r>
            <a:r>
              <a:rPr lang="en-US" sz="1400" dirty="0"/>
              <a:t>;  and Michael Manwaring.  2016. </a:t>
            </a:r>
            <a:r>
              <a:rPr lang="en-US" sz="1400" i="1" dirty="0"/>
              <a:t>Development and Implications of a Predictive Cost Methodology for Modular Pumped Storage Hydropower (m-PSH) Projects in the United States</a:t>
            </a:r>
            <a:r>
              <a:rPr lang="en-US" sz="1400" dirty="0"/>
              <a:t>. Oak Ridge:  Oak Ridge National Laboratory. https://www.osti.gov/biblio/1329154-development-implications-predictive-cost-methodology-modular-pumped-storage-hydropower-psh-projects-united-states.</a:t>
            </a:r>
          </a:p>
          <a:p>
            <a:pPr marL="228600" indent="-228600">
              <a:buNone/>
            </a:pPr>
            <a:r>
              <a:rPr lang="en-US" sz="1400" dirty="0"/>
              <a:t>Wood, Tony;  Guy </a:t>
            </a:r>
            <a:r>
              <a:rPr lang="en-US" sz="1400" dirty="0" err="1"/>
              <a:t>Dondas</a:t>
            </a:r>
            <a:r>
              <a:rPr lang="en-US" sz="1400" dirty="0"/>
              <a:t>;  and Lucy Percival.  2019.  </a:t>
            </a:r>
            <a:r>
              <a:rPr lang="en-US" sz="1400" i="1" dirty="0"/>
              <a:t>Power Play: How Governments Can Better Direct Australia’s Electricity Markets</a:t>
            </a:r>
            <a:r>
              <a:rPr lang="en-US" sz="1400" dirty="0"/>
              <a:t>.  Carlton, Australia:  Grattan Institute. </a:t>
            </a:r>
            <a:r>
              <a:rPr lang="en-US" sz="1400" dirty="0">
                <a:hlinkClick r:id="rId3"/>
              </a:rPr>
              <a:t>https://grattan.edu.au/report/power-play/</a:t>
            </a:r>
            <a:r>
              <a:rPr lang="en-US" sz="1400" dirty="0"/>
              <a:t>.</a:t>
            </a:r>
          </a:p>
          <a:p>
            <a:pPr marL="228600" indent="-228600">
              <a:buNone/>
            </a:pPr>
            <a:r>
              <a:rPr lang="en-US" sz="1400" dirty="0"/>
              <a:t>Wu, C.C. and N. Chen 2004. </a:t>
            </a:r>
            <a:r>
              <a:rPr lang="en-US" sz="1400" i="1" dirty="0"/>
              <a:t>Frequency-based method for fast-response reserve dispatch in isolated power systems. </a:t>
            </a:r>
            <a:r>
              <a:rPr lang="en-US" sz="1400" dirty="0"/>
              <a:t>Institution of Engineering and Technology. Taipei, Taiwan. </a:t>
            </a:r>
            <a:r>
              <a:rPr lang="en-US" sz="1400" dirty="0">
                <a:hlinkClick r:id="rId4"/>
              </a:rPr>
              <a:t>https://ieeexplore.ieee.org/document/1262767/authors#authors</a:t>
            </a:r>
            <a:endParaRPr lang="en-US" sz="1400" dirty="0"/>
          </a:p>
          <a:p>
            <a:pPr marL="228600" indent="-228600">
              <a:buNone/>
            </a:pPr>
            <a:r>
              <a:rPr lang="en-US" sz="1400" dirty="0" err="1"/>
              <a:t>Zarnikau</a:t>
            </a:r>
            <a:r>
              <a:rPr lang="en-US" sz="1400" dirty="0"/>
              <a:t>, Jay. 2013</a:t>
            </a:r>
            <a:r>
              <a:rPr lang="en-US" sz="1400" i="1" dirty="0"/>
              <a:t>. History of the Definition of Pea Demand Reduction</a:t>
            </a:r>
            <a:r>
              <a:rPr lang="en-US" sz="1400" dirty="0"/>
              <a:t>. Frontier Associates and </a:t>
            </a:r>
            <a:r>
              <a:rPr lang="en-US" sz="1400" dirty="0" err="1"/>
              <a:t>EnerTreck</a:t>
            </a:r>
            <a:r>
              <a:rPr lang="en-US" sz="1400" dirty="0"/>
              <a:t>. </a:t>
            </a:r>
            <a:r>
              <a:rPr lang="en-US" sz="1400" dirty="0">
                <a:hlinkClick r:id="rId5"/>
              </a:rPr>
              <a:t>https://www.frontierassoc.com/wp-content/uploads/2015/01/EEIPHistoryofDemandReductionDef.pdf</a:t>
            </a:r>
            <a:endParaRPr lang="en-US" sz="1400" dirty="0"/>
          </a:p>
          <a:p>
            <a:pPr marL="228600" indent="-228600">
              <a:buNone/>
            </a:pPr>
            <a:endParaRPr lang="en-US" sz="1400" dirty="0"/>
          </a:p>
          <a:p>
            <a:pPr marL="228600" indent="-228600">
              <a:spcAft>
                <a:spcPts val="300"/>
              </a:spcAft>
              <a:buNone/>
            </a:pPr>
            <a:endParaRPr lang="en-US" sz="1600" dirty="0">
              <a:solidFill>
                <a:schemeClr val="tx1"/>
              </a:solidFill>
            </a:endParaRPr>
          </a:p>
        </p:txBody>
      </p:sp>
      <p:sp>
        <p:nvSpPr>
          <p:cNvPr id="3" name="Slide Number Placeholder 2"/>
          <p:cNvSpPr>
            <a:spLocks noGrp="1"/>
          </p:cNvSpPr>
          <p:nvPr>
            <p:ph type="sldNum" sz="quarter" idx="4"/>
          </p:nvPr>
        </p:nvSpPr>
        <p:spPr/>
        <p:txBody>
          <a:bodyPr/>
          <a:lstStyle/>
          <a:p>
            <a:fld id="{42782948-4DBE-204D-AB9E-B65E067054AE}" type="slidenum">
              <a:rPr lang="en-US" smtClean="0"/>
              <a:pPr/>
              <a:t>30</a:t>
            </a:fld>
            <a:endParaRPr lang="en-US"/>
          </a:p>
        </p:txBody>
      </p:sp>
      <p:sp>
        <p:nvSpPr>
          <p:cNvPr id="4" name="Title 3"/>
          <p:cNvSpPr>
            <a:spLocks noGrp="1"/>
          </p:cNvSpPr>
          <p:nvPr>
            <p:ph type="title"/>
          </p:nvPr>
        </p:nvSpPr>
        <p:spPr>
          <a:xfrm>
            <a:off x="686104" y="230067"/>
            <a:ext cx="7772400" cy="523220"/>
          </a:xfrm>
        </p:spPr>
        <p:txBody>
          <a:bodyPr/>
          <a:lstStyle/>
          <a:p>
            <a:r>
              <a:rPr lang="en-US" dirty="0"/>
              <a:t>References (3)</a:t>
            </a:r>
          </a:p>
        </p:txBody>
      </p:sp>
    </p:spTree>
    <p:extLst>
      <p:ext uri="{BB962C8B-B14F-4D97-AF65-F5344CB8AC3E}">
        <p14:creationId xmlns:p14="http://schemas.microsoft.com/office/powerpoint/2010/main" val="4090159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C183D7F6-B498-43B3-948B-1728B52AA6E4}">
                <adec:decorative xmlns:adec="http://schemas.microsoft.com/office/drawing/2017/decorative" val="1"/>
              </a:ext>
            </a:extLst>
          </p:cNvPr>
          <p:cNvGrpSpPr/>
          <p:nvPr/>
        </p:nvGrpSpPr>
        <p:grpSpPr>
          <a:xfrm>
            <a:off x="3733800" y="1734622"/>
            <a:ext cx="5347285" cy="1588000"/>
            <a:chOff x="3733800" y="1725277"/>
            <a:chExt cx="5347285" cy="1588000"/>
          </a:xfrm>
        </p:grpSpPr>
        <p:grpSp>
          <p:nvGrpSpPr>
            <p:cNvPr id="18" name="Group 17"/>
            <p:cNvGrpSpPr/>
            <p:nvPr/>
          </p:nvGrpSpPr>
          <p:grpSpPr>
            <a:xfrm>
              <a:off x="3733800" y="1725277"/>
              <a:ext cx="4423279" cy="1588000"/>
              <a:chOff x="3940764" y="1722938"/>
              <a:chExt cx="5100718" cy="1588000"/>
            </a:xfrm>
          </p:grpSpPr>
          <p:grpSp>
            <p:nvGrpSpPr>
              <p:cNvPr id="15" name="Group 14"/>
              <p:cNvGrpSpPr/>
              <p:nvPr/>
            </p:nvGrpSpPr>
            <p:grpSpPr>
              <a:xfrm>
                <a:off x="3940764" y="1722938"/>
                <a:ext cx="5100718" cy="1588000"/>
                <a:chOff x="3940764" y="1722938"/>
                <a:chExt cx="5100718" cy="1588000"/>
              </a:xfrm>
            </p:grpSpPr>
            <p:grpSp>
              <p:nvGrpSpPr>
                <p:cNvPr id="9" name="Group 8"/>
                <p:cNvGrpSpPr/>
                <p:nvPr/>
              </p:nvGrpSpPr>
              <p:grpSpPr>
                <a:xfrm>
                  <a:off x="4070783" y="1732135"/>
                  <a:ext cx="4970699" cy="1477679"/>
                  <a:chOff x="4701237" y="2027126"/>
                  <a:chExt cx="3223260" cy="958204"/>
                </a:xfrm>
              </p:grpSpPr>
              <p:sp>
                <p:nvSpPr>
                  <p:cNvPr id="3" name="Flowchart: Data 2"/>
                  <p:cNvSpPr/>
                  <p:nvPr/>
                </p:nvSpPr>
                <p:spPr>
                  <a:xfrm flipH="1">
                    <a:off x="5523435" y="2027126"/>
                    <a:ext cx="1631442" cy="274186"/>
                  </a:xfrm>
                  <a:prstGeom prst="flowChartInputOutpu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lowchart: Data 9"/>
                  <p:cNvSpPr/>
                  <p:nvPr/>
                </p:nvSpPr>
                <p:spPr>
                  <a:xfrm>
                    <a:off x="5523435" y="2711144"/>
                    <a:ext cx="1631442" cy="274186"/>
                  </a:xfrm>
                  <a:prstGeom prst="flowChartInputOutpu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entagon 6"/>
                  <p:cNvSpPr/>
                  <p:nvPr/>
                </p:nvSpPr>
                <p:spPr>
                  <a:xfrm>
                    <a:off x="4701237" y="2347526"/>
                    <a:ext cx="2667000" cy="317404"/>
                  </a:xfrm>
                  <a:prstGeom prst="homePlate">
                    <a:avLst>
                      <a:gd name="adj" fmla="val 46422"/>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hevron 7"/>
                  <p:cNvSpPr/>
                  <p:nvPr/>
                </p:nvSpPr>
                <p:spPr>
                  <a:xfrm>
                    <a:off x="6933897" y="2027222"/>
                    <a:ext cx="990600" cy="958108"/>
                  </a:xfrm>
                  <a:prstGeom prst="chevron">
                    <a:avLst>
                      <a:gd name="adj" fmla="val 52863"/>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4" name="Rectangle 13"/>
                <p:cNvSpPr/>
                <p:nvPr/>
              </p:nvSpPr>
              <p:spPr>
                <a:xfrm>
                  <a:off x="3940764" y="1722938"/>
                  <a:ext cx="1905000" cy="158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5957982" y="1861978"/>
                <a:ext cx="1555862" cy="215444"/>
              </a:xfrm>
              <a:prstGeom prst="rect">
                <a:avLst/>
              </a:prstGeom>
              <a:noFill/>
            </p:spPr>
            <p:txBody>
              <a:bodyPr wrap="square" lIns="0" tIns="0" rIns="0" bIns="0" rtlCol="0">
                <a:spAutoFit/>
              </a:bodyPr>
              <a:lstStyle/>
              <a:p>
                <a:r>
                  <a:rPr lang="en-US" sz="1400" b="1" cap="all" normalizeH="1" dirty="0">
                    <a:solidFill>
                      <a:schemeClr val="bg1"/>
                    </a:solidFill>
                  </a:rPr>
                  <a:t>Adaptation</a:t>
                </a:r>
              </a:p>
            </p:txBody>
          </p:sp>
          <p:sp>
            <p:nvSpPr>
              <p:cNvPr id="16" name="TextBox 15"/>
              <p:cNvSpPr txBox="1"/>
              <p:nvPr/>
            </p:nvSpPr>
            <p:spPr>
              <a:xfrm>
                <a:off x="5959589" y="2375907"/>
                <a:ext cx="1856240" cy="215444"/>
              </a:xfrm>
              <a:prstGeom prst="rect">
                <a:avLst/>
              </a:prstGeom>
              <a:noFill/>
            </p:spPr>
            <p:txBody>
              <a:bodyPr wrap="square" lIns="0" tIns="0" rIns="0" bIns="0" rtlCol="0">
                <a:spAutoFit/>
              </a:bodyPr>
              <a:lstStyle/>
              <a:p>
                <a:r>
                  <a:rPr lang="en-US" sz="1400" b="1" cap="all" normalizeH="1" dirty="0">
                    <a:solidFill>
                      <a:schemeClr val="bg1"/>
                    </a:solidFill>
                  </a:rPr>
                  <a:t>Clean Energy</a:t>
                </a:r>
              </a:p>
            </p:txBody>
          </p:sp>
          <p:sp>
            <p:nvSpPr>
              <p:cNvPr id="17" name="TextBox 16"/>
              <p:cNvSpPr txBox="1"/>
              <p:nvPr/>
            </p:nvSpPr>
            <p:spPr>
              <a:xfrm>
                <a:off x="5965390" y="2840335"/>
                <a:ext cx="1555862" cy="369332"/>
              </a:xfrm>
              <a:prstGeom prst="rect">
                <a:avLst/>
              </a:prstGeom>
              <a:noFill/>
            </p:spPr>
            <p:txBody>
              <a:bodyPr wrap="square" lIns="0" tIns="0" rIns="0" bIns="0" rtlCol="0">
                <a:spAutoFit/>
              </a:bodyPr>
              <a:lstStyle/>
              <a:p>
                <a:r>
                  <a:rPr lang="en-US" sz="1200" b="1" cap="all" normalizeH="1" dirty="0">
                    <a:solidFill>
                      <a:schemeClr val="bg1"/>
                    </a:solidFill>
                  </a:rPr>
                  <a:t>Sustainable Landscapes</a:t>
                </a:r>
              </a:p>
            </p:txBody>
          </p:sp>
        </p:grpSp>
        <p:sp>
          <p:nvSpPr>
            <p:cNvPr id="21" name="TextBox 20"/>
            <p:cNvSpPr txBox="1"/>
            <p:nvPr/>
          </p:nvSpPr>
          <p:spPr>
            <a:xfrm rot="2762636">
              <a:off x="7096306" y="2120779"/>
              <a:ext cx="992954" cy="215444"/>
            </a:xfrm>
            <a:prstGeom prst="rect">
              <a:avLst/>
            </a:prstGeom>
            <a:noFill/>
          </p:spPr>
          <p:txBody>
            <a:bodyPr wrap="square" lIns="0" tIns="0" rIns="0" bIns="0" rtlCol="0">
              <a:spAutoFit/>
            </a:bodyPr>
            <a:lstStyle/>
            <a:p>
              <a:r>
                <a:rPr lang="en-US" sz="1400" b="1" cap="all" normalizeH="1" dirty="0">
                  <a:solidFill>
                    <a:schemeClr val="bg1"/>
                  </a:solidFill>
                </a:rPr>
                <a:t>Finance</a:t>
              </a:r>
            </a:p>
          </p:txBody>
        </p:sp>
        <p:sp>
          <p:nvSpPr>
            <p:cNvPr id="22" name="TextBox 21"/>
            <p:cNvSpPr txBox="1"/>
            <p:nvPr/>
          </p:nvSpPr>
          <p:spPr>
            <a:xfrm>
              <a:off x="8067692" y="2125177"/>
              <a:ext cx="1013393" cy="738664"/>
            </a:xfrm>
            <a:prstGeom prst="rect">
              <a:avLst/>
            </a:prstGeom>
            <a:noFill/>
          </p:spPr>
          <p:txBody>
            <a:bodyPr wrap="square" lIns="0" tIns="0" rIns="0" bIns="0" rtlCol="0">
              <a:spAutoFit/>
            </a:bodyPr>
            <a:lstStyle/>
            <a:p>
              <a:pPr algn="ctr"/>
              <a:r>
                <a:rPr lang="en-US" sz="1200" b="1" cap="all" normalizeH="1" dirty="0">
                  <a:solidFill>
                    <a:schemeClr val="tx2"/>
                  </a:solidFill>
                </a:rPr>
                <a:t>Scalable Climate Change Solutions</a:t>
              </a:r>
            </a:p>
          </p:txBody>
        </p:sp>
      </p:grpSp>
      <p:sp>
        <p:nvSpPr>
          <p:cNvPr id="4" name="Slide Number Placeholder 3"/>
          <p:cNvSpPr>
            <a:spLocks noGrp="1"/>
          </p:cNvSpPr>
          <p:nvPr>
            <p:ph type="sldNum" sz="quarter" idx="4"/>
          </p:nvPr>
        </p:nvSpPr>
        <p:spPr/>
        <p:txBody>
          <a:bodyPr/>
          <a:lstStyle/>
          <a:p>
            <a:fld id="{42782948-4DBE-204D-AB9E-B65E067054AE}" type="slidenum">
              <a:rPr lang="en-US" smtClean="0"/>
              <a:pPr/>
              <a:t>31</a:t>
            </a:fld>
            <a:endParaRPr lang="en-US"/>
          </a:p>
        </p:txBody>
      </p:sp>
      <p:sp>
        <p:nvSpPr>
          <p:cNvPr id="5" name="Content Placeholder 4"/>
          <p:cNvSpPr>
            <a:spLocks noGrp="1"/>
          </p:cNvSpPr>
          <p:nvPr>
            <p:ph idx="4294967295"/>
          </p:nvPr>
        </p:nvSpPr>
        <p:spPr>
          <a:xfrm>
            <a:off x="448495" y="969866"/>
            <a:ext cx="4648200" cy="3657600"/>
          </a:xfrm>
        </p:spPr>
        <p:txBody>
          <a:bodyPr>
            <a:normAutofit fontScale="92500" lnSpcReduction="20000"/>
          </a:bodyPr>
          <a:lstStyle/>
          <a:p>
            <a:r>
              <a:rPr lang="en-US" sz="1800" b="1" dirty="0">
                <a:solidFill>
                  <a:schemeClr val="accent1"/>
                </a:solidFill>
              </a:rPr>
              <a:t>CEADIR</a:t>
            </a:r>
            <a:r>
              <a:rPr lang="en-US" sz="1800" dirty="0">
                <a:solidFill>
                  <a:schemeClr val="tx1"/>
                </a:solidFill>
              </a:rPr>
              <a:t>—Climate Economic Analysis for Development, Investment, and Resilience</a:t>
            </a:r>
          </a:p>
          <a:p>
            <a:pPr>
              <a:buClr>
                <a:schemeClr val="tx2"/>
              </a:buClr>
            </a:pPr>
            <a:r>
              <a:rPr lang="en-US" sz="1800" dirty="0">
                <a:solidFill>
                  <a:schemeClr val="tx1"/>
                </a:solidFill>
              </a:rPr>
              <a:t>USAID-funded, $20.1 million global activity through September 2020</a:t>
            </a:r>
          </a:p>
          <a:p>
            <a:pPr>
              <a:buClr>
                <a:schemeClr val="tx2"/>
              </a:buClr>
            </a:pPr>
            <a:r>
              <a:rPr lang="en-US" sz="1800" dirty="0">
                <a:solidFill>
                  <a:schemeClr val="tx1"/>
                </a:solidFill>
              </a:rPr>
              <a:t>Helps governments, the private sector, and civil society make the business and economic case for climate change mitigation and adaptation actions</a:t>
            </a:r>
          </a:p>
          <a:p>
            <a:pPr>
              <a:buClr>
                <a:schemeClr val="tx2"/>
              </a:buClr>
            </a:pPr>
            <a:r>
              <a:rPr lang="en-US" sz="1800" dirty="0">
                <a:solidFill>
                  <a:schemeClr val="tx1"/>
                </a:solidFill>
              </a:rPr>
              <a:t>Mobilizes access to public and private finance in adaptation, clean energy, and sustainable landscapes to scale up low-carbon, climate resilient development</a:t>
            </a:r>
          </a:p>
          <a:p>
            <a:pPr>
              <a:buClr>
                <a:schemeClr val="tx2"/>
              </a:buClr>
            </a:pPr>
            <a:r>
              <a:rPr lang="en-US" sz="1800" dirty="0">
                <a:solidFill>
                  <a:schemeClr val="tx1"/>
                </a:solidFill>
              </a:rPr>
              <a:t>Can work in Africa, Asia, and Latin America and the Caribbean</a:t>
            </a:r>
            <a:endParaRPr lang="en-US" sz="1800" b="1" i="1" dirty="0">
              <a:solidFill>
                <a:schemeClr val="tx1"/>
              </a:solidFill>
            </a:endParaRPr>
          </a:p>
        </p:txBody>
      </p:sp>
      <p:sp>
        <p:nvSpPr>
          <p:cNvPr id="6" name="Title 5"/>
          <p:cNvSpPr>
            <a:spLocks noGrp="1"/>
          </p:cNvSpPr>
          <p:nvPr>
            <p:ph type="title"/>
          </p:nvPr>
        </p:nvSpPr>
        <p:spPr>
          <a:xfrm>
            <a:off x="448495" y="305051"/>
            <a:ext cx="3657296" cy="523220"/>
          </a:xfrm>
        </p:spPr>
        <p:txBody>
          <a:bodyPr/>
          <a:lstStyle/>
          <a:p>
            <a:r>
              <a:rPr lang="en-US" dirty="0"/>
              <a:t>About CEADIR</a:t>
            </a:r>
          </a:p>
        </p:txBody>
      </p:sp>
      <p:sp>
        <p:nvSpPr>
          <p:cNvPr id="2" name="TextBox 1"/>
          <p:cNvSpPr txBox="1"/>
          <p:nvPr/>
        </p:nvSpPr>
        <p:spPr>
          <a:xfrm>
            <a:off x="762304" y="4686300"/>
            <a:ext cx="3809696" cy="338554"/>
          </a:xfrm>
          <a:prstGeom prst="rect">
            <a:avLst/>
          </a:prstGeom>
          <a:noFill/>
        </p:spPr>
        <p:txBody>
          <a:bodyPr wrap="square" rtlCol="0">
            <a:spAutoFit/>
          </a:bodyPr>
          <a:lstStyle/>
          <a:p>
            <a:r>
              <a:rPr lang="en-US" sz="1600" b="1" dirty="0">
                <a:solidFill>
                  <a:schemeClr val="tx2"/>
                </a:solidFill>
              </a:rPr>
              <a:t>www.climatelinks.com/projects/ceadir</a:t>
            </a:r>
          </a:p>
        </p:txBody>
      </p:sp>
      <p:pic>
        <p:nvPicPr>
          <p:cNvPr id="13" name="Picture 12" descr="photo of workers installing solar panels"/>
          <p:cNvPicPr>
            <a:picLocks noChangeAspect="1"/>
          </p:cNvPicPr>
          <p:nvPr/>
        </p:nvPicPr>
        <p:blipFill rotWithShape="1">
          <a:blip r:embed="rId3">
            <a:extLst>
              <a:ext uri="{28A0092B-C50C-407E-A947-70E740481C1C}">
                <a14:useLocalDpi xmlns:a14="http://schemas.microsoft.com/office/drawing/2010/main" val="0"/>
              </a:ext>
            </a:extLst>
          </a:blip>
          <a:srcRect l="1638" t="20728" r="-1638" b="13829"/>
          <a:stretch/>
        </p:blipFill>
        <p:spPr>
          <a:xfrm>
            <a:off x="5375104" y="41624"/>
            <a:ext cx="3748593" cy="1635040"/>
          </a:xfrm>
          <a:prstGeom prst="rect">
            <a:avLst/>
          </a:prstGeom>
        </p:spPr>
      </p:pic>
      <p:pic>
        <p:nvPicPr>
          <p:cNvPr id="19" name="Picture 18" descr="photo of run-down riverboat in river, tall reeds behind, appears to be in a developing country"/>
          <p:cNvPicPr>
            <a:picLocks noChangeAspect="1"/>
          </p:cNvPicPr>
          <p:nvPr/>
        </p:nvPicPr>
        <p:blipFill rotWithShape="1">
          <a:blip r:embed="rId4">
            <a:extLst>
              <a:ext uri="{28A0092B-C50C-407E-A947-70E740481C1C}">
                <a14:useLocalDpi xmlns:a14="http://schemas.microsoft.com/office/drawing/2010/main" val="0"/>
              </a:ext>
            </a:extLst>
          </a:blip>
          <a:srcRect l="3211" t="21429" r="2523" b="9045"/>
          <a:stretch/>
        </p:blipFill>
        <p:spPr>
          <a:xfrm>
            <a:off x="5385792" y="3292765"/>
            <a:ext cx="3758208" cy="1844838"/>
          </a:xfrm>
          <a:prstGeom prst="rect">
            <a:avLst/>
          </a:prstGeom>
        </p:spPr>
      </p:pic>
    </p:spTree>
    <p:extLst>
      <p:ext uri="{BB962C8B-B14F-4D97-AF65-F5344CB8AC3E}">
        <p14:creationId xmlns:p14="http://schemas.microsoft.com/office/powerpoint/2010/main" val="1171777402"/>
      </p:ext>
    </p:extLst>
  </p:cSld>
  <p:clrMapOvr>
    <a:masterClrMapping/>
  </p:clrMapOvr>
  <mc:AlternateContent xmlns:mc="http://schemas.openxmlformats.org/markup-compatibility/2006" xmlns:p14="http://schemas.microsoft.com/office/powerpoint/2010/main">
    <mc:Choice Requires="p14">
      <p:transition spd="slow" p14:dur="2000" advClick="0" advTm="59000"/>
    </mc:Choice>
    <mc:Fallback xmlns="">
      <p:transition spd="slow" advClick="0" advTm="59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2782948-4DBE-204D-AB9E-B65E067054AE}" type="slidenum">
              <a:rPr lang="en-US" smtClean="0"/>
              <a:pPr/>
              <a:t>32</a:t>
            </a:fld>
            <a:endParaRPr lang="en-US"/>
          </a:p>
        </p:txBody>
      </p:sp>
      <p:sp>
        <p:nvSpPr>
          <p:cNvPr id="6" name="Title 5"/>
          <p:cNvSpPr>
            <a:spLocks noGrp="1"/>
          </p:cNvSpPr>
          <p:nvPr>
            <p:ph type="title"/>
          </p:nvPr>
        </p:nvSpPr>
        <p:spPr>
          <a:xfrm>
            <a:off x="686104" y="74593"/>
            <a:ext cx="7772400" cy="954107"/>
          </a:xfrm>
        </p:spPr>
        <p:txBody>
          <a:bodyPr/>
          <a:lstStyle/>
          <a:p>
            <a:br>
              <a:rPr lang="pt-BR" dirty="0"/>
            </a:br>
            <a:endParaRPr lang="en-US" dirty="0"/>
          </a:p>
        </p:txBody>
      </p:sp>
      <p:sp>
        <p:nvSpPr>
          <p:cNvPr id="7" name="Content Placeholder 6"/>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200" dirty="0"/>
              <a:t>ANNEXES</a:t>
            </a:r>
          </a:p>
        </p:txBody>
      </p:sp>
    </p:spTree>
    <p:extLst>
      <p:ext uri="{BB962C8B-B14F-4D97-AF65-F5344CB8AC3E}">
        <p14:creationId xmlns:p14="http://schemas.microsoft.com/office/powerpoint/2010/main" val="2821089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descr="Bar graph with trend lines supporting argument that RE Auction Volumes Increased as Prices Decreased">
            <a:extLst>
              <a:ext uri="{FF2B5EF4-FFF2-40B4-BE49-F238E27FC236}">
                <a16:creationId xmlns:a16="http://schemas.microsoft.com/office/drawing/2014/main" id="{33BB77EE-EFAD-4015-A512-3B95DB0B78FA}"/>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4349" t="2273" r="6522" b="11364"/>
          <a:stretch/>
        </p:blipFill>
        <p:spPr bwMode="auto">
          <a:xfrm>
            <a:off x="686104" y="666751"/>
            <a:ext cx="7772400" cy="4054672"/>
          </a:xfrm>
          <a:prstGeom prst="rect">
            <a:avLst/>
          </a:prstGeom>
          <a:noFill/>
          <a:ln>
            <a:noFill/>
          </a:ln>
        </p:spPr>
      </p:pic>
      <p:sp>
        <p:nvSpPr>
          <p:cNvPr id="5" name="Slide Number Placeholder 4"/>
          <p:cNvSpPr>
            <a:spLocks noGrp="1"/>
          </p:cNvSpPr>
          <p:nvPr>
            <p:ph type="sldNum" sz="quarter" idx="4"/>
          </p:nvPr>
        </p:nvSpPr>
        <p:spPr/>
        <p:txBody>
          <a:bodyPr>
            <a:noAutofit/>
          </a:bodyPr>
          <a:lstStyle/>
          <a:p>
            <a:fld id="{42782948-4DBE-204D-AB9E-B65E067054AE}" type="slidenum">
              <a:rPr lang="en-US" smtClean="0"/>
              <a:pPr/>
              <a:t>33</a:t>
            </a:fld>
            <a:endParaRPr lang="en-US"/>
          </a:p>
        </p:txBody>
      </p:sp>
      <p:sp>
        <p:nvSpPr>
          <p:cNvPr id="6" name="Title 5"/>
          <p:cNvSpPr>
            <a:spLocks noGrp="1"/>
          </p:cNvSpPr>
          <p:nvPr>
            <p:ph type="title"/>
          </p:nvPr>
        </p:nvSpPr>
        <p:spPr>
          <a:xfrm>
            <a:off x="686104" y="505480"/>
            <a:ext cx="7772400" cy="161270"/>
          </a:xfrm>
        </p:spPr>
        <p:txBody>
          <a:bodyPr>
            <a:noAutofit/>
          </a:bodyPr>
          <a:lstStyle/>
          <a:p>
            <a:r>
              <a:rPr lang="en-US" dirty="0"/>
              <a:t>RE Auction Volumes Increased as Prices Decreased</a:t>
            </a:r>
          </a:p>
        </p:txBody>
      </p:sp>
      <p:sp>
        <p:nvSpPr>
          <p:cNvPr id="8" name="TextBox 7"/>
          <p:cNvSpPr txBox="1"/>
          <p:nvPr/>
        </p:nvSpPr>
        <p:spPr>
          <a:xfrm>
            <a:off x="661295" y="4711358"/>
            <a:ext cx="1835759" cy="307777"/>
          </a:xfrm>
          <a:prstGeom prst="rect">
            <a:avLst/>
          </a:prstGeom>
          <a:noFill/>
        </p:spPr>
        <p:txBody>
          <a:bodyPr wrap="none" rtlCol="0">
            <a:spAutoFit/>
          </a:bodyPr>
          <a:lstStyle/>
          <a:p>
            <a:r>
              <a:rPr lang="en-US" sz="1400" dirty="0"/>
              <a:t>Source:  IRENA (2019)</a:t>
            </a:r>
          </a:p>
        </p:txBody>
      </p:sp>
    </p:spTree>
    <p:extLst>
      <p:ext uri="{BB962C8B-B14F-4D97-AF65-F5344CB8AC3E}">
        <p14:creationId xmlns:p14="http://schemas.microsoft.com/office/powerpoint/2010/main" val="1861204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sz="half" idx="2"/>
          </p:nvPr>
        </p:nvSpPr>
        <p:spPr>
          <a:xfrm flipH="1" flipV="1">
            <a:off x="8458504" y="4629150"/>
            <a:ext cx="152096" cy="76200"/>
          </a:xfrm>
        </p:spPr>
        <p:txBody>
          <a:bodyPr>
            <a:noAutofit/>
          </a:bodyPr>
          <a:lstStyle/>
          <a:p>
            <a:endParaRPr lang="en-US" dirty="0"/>
          </a:p>
          <a:p>
            <a:endParaRPr lang="en-US" dirty="0"/>
          </a:p>
        </p:txBody>
      </p:sp>
      <p:sp>
        <p:nvSpPr>
          <p:cNvPr id="6" name="Slide Number Placeholder 5"/>
          <p:cNvSpPr>
            <a:spLocks noGrp="1"/>
          </p:cNvSpPr>
          <p:nvPr>
            <p:ph type="sldNum" sz="quarter" idx="12"/>
          </p:nvPr>
        </p:nvSpPr>
        <p:spPr/>
        <p:txBody>
          <a:bodyPr>
            <a:noAutofit/>
          </a:bodyPr>
          <a:lstStyle/>
          <a:p>
            <a:fld id="{42782948-4DBE-204D-AB9E-B65E067054AE}" type="slidenum">
              <a:rPr lang="en-US" smtClean="0"/>
              <a:pPr/>
              <a:t>34</a:t>
            </a:fld>
            <a:endParaRPr lang="en-US"/>
          </a:p>
        </p:txBody>
      </p:sp>
      <p:sp>
        <p:nvSpPr>
          <p:cNvPr id="7" name="Title 6"/>
          <p:cNvSpPr>
            <a:spLocks noGrp="1"/>
          </p:cNvSpPr>
          <p:nvPr>
            <p:ph type="title"/>
          </p:nvPr>
        </p:nvSpPr>
        <p:spPr>
          <a:xfrm>
            <a:off x="533400" y="405140"/>
            <a:ext cx="7772400" cy="523220"/>
          </a:xfrm>
        </p:spPr>
        <p:txBody>
          <a:bodyPr>
            <a:noAutofit/>
          </a:bodyPr>
          <a:lstStyle/>
          <a:p>
            <a:r>
              <a:rPr lang="en-US" dirty="0"/>
              <a:t>Almost 100 GW of RE Auctioned from 2017-2018</a:t>
            </a:r>
          </a:p>
        </p:txBody>
      </p:sp>
      <p:pic>
        <p:nvPicPr>
          <p:cNvPr id="8" name="Espaço Reservado para Conteúdo 7" descr="bar graph depicting share of RE auctioned  in different regions- the Americas, Africa, Central and Western Asia, Europe, South and East Asia and the Pacific">
            <a:extLst>
              <a:ext uri="{FF2B5EF4-FFF2-40B4-BE49-F238E27FC236}">
                <a16:creationId xmlns:a16="http://schemas.microsoft.com/office/drawing/2014/main" id="{92994196-8A8C-4143-98AB-089B2C1BC9D9}"/>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1000" y="971550"/>
            <a:ext cx="8382000" cy="3773390"/>
          </a:xfrm>
          <a:prstGeom prst="rect">
            <a:avLst/>
          </a:prstGeom>
          <a:noFill/>
          <a:ln>
            <a:noFill/>
          </a:ln>
        </p:spPr>
      </p:pic>
      <p:sp>
        <p:nvSpPr>
          <p:cNvPr id="9" name="TextBox 8"/>
          <p:cNvSpPr txBox="1"/>
          <p:nvPr/>
        </p:nvSpPr>
        <p:spPr>
          <a:xfrm>
            <a:off x="685800" y="4744940"/>
            <a:ext cx="1835759" cy="307777"/>
          </a:xfrm>
          <a:prstGeom prst="rect">
            <a:avLst/>
          </a:prstGeom>
          <a:noFill/>
        </p:spPr>
        <p:txBody>
          <a:bodyPr wrap="none" rtlCol="0">
            <a:spAutoFit/>
          </a:bodyPr>
          <a:lstStyle/>
          <a:p>
            <a:r>
              <a:rPr lang="en-US" sz="1400" dirty="0"/>
              <a:t>Source:  IRENA (2019)</a:t>
            </a:r>
          </a:p>
        </p:txBody>
      </p:sp>
    </p:spTree>
    <p:extLst>
      <p:ext uri="{BB962C8B-B14F-4D97-AF65-F5344CB8AC3E}">
        <p14:creationId xmlns:p14="http://schemas.microsoft.com/office/powerpoint/2010/main" val="1434722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sz="half" idx="2"/>
          </p:nvPr>
        </p:nvSpPr>
        <p:spPr>
          <a:xfrm flipH="1" flipV="1">
            <a:off x="8458504" y="4629150"/>
            <a:ext cx="152096" cy="76200"/>
          </a:xfrm>
        </p:spPr>
        <p:txBody>
          <a:bodyPr>
            <a:noAutofit/>
          </a:bodyPr>
          <a:lstStyle/>
          <a:p>
            <a:endParaRPr lang="en-US" dirty="0"/>
          </a:p>
          <a:p>
            <a:endParaRPr lang="en-US" dirty="0"/>
          </a:p>
        </p:txBody>
      </p:sp>
      <p:sp>
        <p:nvSpPr>
          <p:cNvPr id="6" name="Slide Number Placeholder 5"/>
          <p:cNvSpPr>
            <a:spLocks noGrp="1"/>
          </p:cNvSpPr>
          <p:nvPr>
            <p:ph type="sldNum" sz="quarter" idx="12"/>
          </p:nvPr>
        </p:nvSpPr>
        <p:spPr/>
        <p:txBody>
          <a:bodyPr>
            <a:noAutofit/>
          </a:bodyPr>
          <a:lstStyle/>
          <a:p>
            <a:fld id="{42782948-4DBE-204D-AB9E-B65E067054AE}" type="slidenum">
              <a:rPr lang="en-US" smtClean="0"/>
              <a:pPr/>
              <a:t>35</a:t>
            </a:fld>
            <a:endParaRPr lang="en-US"/>
          </a:p>
        </p:txBody>
      </p:sp>
      <p:sp>
        <p:nvSpPr>
          <p:cNvPr id="7" name="Title 6"/>
          <p:cNvSpPr>
            <a:spLocks noGrp="1"/>
          </p:cNvSpPr>
          <p:nvPr>
            <p:ph type="title"/>
          </p:nvPr>
        </p:nvSpPr>
        <p:spPr>
          <a:xfrm>
            <a:off x="533400" y="133350"/>
            <a:ext cx="7772400" cy="457200"/>
          </a:xfrm>
        </p:spPr>
        <p:txBody>
          <a:bodyPr>
            <a:noAutofit/>
          </a:bodyPr>
          <a:lstStyle/>
          <a:p>
            <a:r>
              <a:rPr lang="en-US" sz="1800" dirty="0"/>
              <a:t>Battery Solutions for Utilities and Electricity Customers</a:t>
            </a:r>
          </a:p>
        </p:txBody>
      </p:sp>
      <p:sp>
        <p:nvSpPr>
          <p:cNvPr id="9" name="TextBox 8"/>
          <p:cNvSpPr txBox="1"/>
          <p:nvPr/>
        </p:nvSpPr>
        <p:spPr>
          <a:xfrm>
            <a:off x="609600" y="4590669"/>
            <a:ext cx="3166251" cy="307777"/>
          </a:xfrm>
          <a:prstGeom prst="rect">
            <a:avLst/>
          </a:prstGeom>
          <a:noFill/>
        </p:spPr>
        <p:txBody>
          <a:bodyPr wrap="none" rtlCol="0">
            <a:spAutoFit/>
          </a:bodyPr>
          <a:lstStyle/>
          <a:p>
            <a:r>
              <a:rPr lang="en-US" sz="1400" dirty="0"/>
              <a:t>Source:  Rocky Mountain Institute (2015)</a:t>
            </a:r>
          </a:p>
        </p:txBody>
      </p:sp>
      <p:pic>
        <p:nvPicPr>
          <p:cNvPr id="2" name="Imagem 1" descr="Pie graph depicting battery solutions for utilities and electricity customers">
            <a:extLst>
              <a:ext uri="{FF2B5EF4-FFF2-40B4-BE49-F238E27FC236}">
                <a16:creationId xmlns:a16="http://schemas.microsoft.com/office/drawing/2014/main" id="{EF08B1DC-F480-47C2-8571-8BE46BB3512A}"/>
              </a:ext>
            </a:extLst>
          </p:cNvPr>
          <p:cNvPicPr>
            <a:picLocks noChangeAspect="1"/>
          </p:cNvPicPr>
          <p:nvPr/>
        </p:nvPicPr>
        <p:blipFill>
          <a:blip r:embed="rId2"/>
          <a:stretch>
            <a:fillRect/>
          </a:stretch>
        </p:blipFill>
        <p:spPr>
          <a:xfrm>
            <a:off x="609600" y="590550"/>
            <a:ext cx="6858000" cy="3873198"/>
          </a:xfrm>
          <a:prstGeom prst="rect">
            <a:avLst/>
          </a:prstGeom>
        </p:spPr>
      </p:pic>
      <p:sp>
        <p:nvSpPr>
          <p:cNvPr id="5" name="Espaço Reservado para Conteúdo 4">
            <a:extLst>
              <a:ext uri="{FF2B5EF4-FFF2-40B4-BE49-F238E27FC236}">
                <a16:creationId xmlns:a16="http://schemas.microsoft.com/office/drawing/2014/main" id="{845DDC85-721C-4FFF-817F-EC6427D70BE8}"/>
              </a:ext>
              <a:ext uri="{C183D7F6-B498-43B3-948B-1728B52AA6E4}">
                <adec:decorative xmlns:adec="http://schemas.microsoft.com/office/drawing/2017/decorative" val="1"/>
              </a:ext>
            </a:extLst>
          </p:cNvPr>
          <p:cNvSpPr>
            <a:spLocks noGrp="1"/>
          </p:cNvSpPr>
          <p:nvPr>
            <p:ph sz="half" idx="1"/>
          </p:nvPr>
        </p:nvSpPr>
        <p:spPr/>
        <p:txBody>
          <a:bodyPr/>
          <a:lstStyle/>
          <a:p>
            <a:endParaRPr lang="en-US" dirty="0"/>
          </a:p>
          <a:p>
            <a:endParaRPr lang="en-US" dirty="0"/>
          </a:p>
        </p:txBody>
      </p:sp>
    </p:spTree>
    <p:extLst>
      <p:ext uri="{BB962C8B-B14F-4D97-AF65-F5344CB8AC3E}">
        <p14:creationId xmlns:p14="http://schemas.microsoft.com/office/powerpoint/2010/main" val="2117927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64029" y="1217585"/>
            <a:ext cx="7946571" cy="3581400"/>
          </a:xfrm>
        </p:spPr>
        <p:txBody>
          <a:bodyPr>
            <a:noAutofit/>
          </a:bodyPr>
          <a:lstStyle/>
          <a:p>
            <a:pPr>
              <a:spcAft>
                <a:spcPts val="600"/>
              </a:spcAft>
            </a:pPr>
            <a:r>
              <a:rPr lang="en-US" sz="1800" dirty="0">
                <a:solidFill>
                  <a:schemeClr val="tx1"/>
                </a:solidFill>
              </a:rPr>
              <a:t>Methods for purchasing a product or service through an open and competitive process with multiple bidders</a:t>
            </a:r>
          </a:p>
          <a:p>
            <a:pPr>
              <a:spcAft>
                <a:spcPts val="600"/>
              </a:spcAft>
            </a:pPr>
            <a:r>
              <a:rPr lang="en-US" sz="1800" dirty="0">
                <a:solidFill>
                  <a:schemeClr val="tx1"/>
                </a:solidFill>
              </a:rPr>
              <a:t>Purchase of an energy or capacity product (typically a contract)</a:t>
            </a:r>
          </a:p>
          <a:p>
            <a:pPr>
              <a:spcAft>
                <a:spcPts val="600"/>
              </a:spcAft>
            </a:pPr>
            <a:r>
              <a:rPr lang="en-US" sz="1800" dirty="0">
                <a:solidFill>
                  <a:schemeClr val="tx1"/>
                </a:solidFill>
              </a:rPr>
              <a:t>A competitive framework is central to the development of a low-cost and high-RE electricity sector.</a:t>
            </a:r>
          </a:p>
          <a:p>
            <a:pPr>
              <a:spcAft>
                <a:spcPts val="600"/>
              </a:spcAft>
            </a:pPr>
            <a:r>
              <a:rPr lang="en-US" sz="1800" dirty="0">
                <a:solidFill>
                  <a:schemeClr val="tx1"/>
                </a:solidFill>
              </a:rPr>
              <a:t>Provide a vehicle for tendering projects transparently, as opposed to on a bilateral or negotiated basis</a:t>
            </a:r>
          </a:p>
          <a:p>
            <a:pPr>
              <a:spcAft>
                <a:spcPts val="600"/>
              </a:spcAft>
            </a:pPr>
            <a:r>
              <a:rPr lang="en-US" sz="1800" dirty="0">
                <a:solidFill>
                  <a:schemeClr val="tx1"/>
                </a:solidFill>
              </a:rPr>
              <a:t>Regulator conducts a pre-qualification process prior to the auction to select preferred bidders.</a:t>
            </a:r>
          </a:p>
          <a:p>
            <a:pPr>
              <a:spcAft>
                <a:spcPts val="600"/>
              </a:spcAft>
            </a:pPr>
            <a:r>
              <a:rPr lang="en-US" sz="1800" dirty="0">
                <a:solidFill>
                  <a:schemeClr val="tx1"/>
                </a:solidFill>
              </a:rPr>
              <a:t>Reverse auction—lowest priced bids win</a:t>
            </a:r>
          </a:p>
        </p:txBody>
      </p:sp>
      <p:sp>
        <p:nvSpPr>
          <p:cNvPr id="6" name="Slide Number Placeholder 5"/>
          <p:cNvSpPr>
            <a:spLocks noGrp="1"/>
          </p:cNvSpPr>
          <p:nvPr>
            <p:ph type="sldNum" sz="quarter" idx="4"/>
          </p:nvPr>
        </p:nvSpPr>
        <p:spPr/>
        <p:txBody>
          <a:bodyPr>
            <a:noAutofit/>
          </a:bodyPr>
          <a:lstStyle/>
          <a:p>
            <a:fld id="{42782948-4DBE-204D-AB9E-B65E067054AE}" type="slidenum">
              <a:rPr lang="en-US" smtClean="0"/>
              <a:pPr/>
              <a:t>36</a:t>
            </a:fld>
            <a:endParaRPr lang="en-US" dirty="0"/>
          </a:p>
        </p:txBody>
      </p:sp>
      <p:sp>
        <p:nvSpPr>
          <p:cNvPr id="8" name="Title 7"/>
          <p:cNvSpPr>
            <a:spLocks noGrp="1"/>
          </p:cNvSpPr>
          <p:nvPr>
            <p:ph type="title"/>
          </p:nvPr>
        </p:nvSpPr>
        <p:spPr>
          <a:xfrm>
            <a:off x="647700" y="438150"/>
            <a:ext cx="7772400" cy="810830"/>
          </a:xfrm>
        </p:spPr>
        <p:txBody>
          <a:bodyPr>
            <a:noAutofit/>
          </a:bodyPr>
          <a:lstStyle/>
          <a:p>
            <a:r>
              <a:rPr lang="en-US" dirty="0"/>
              <a:t>What Are Competitive Procurements and Reverse Auctions?</a:t>
            </a:r>
          </a:p>
        </p:txBody>
      </p:sp>
      <p:sp>
        <p:nvSpPr>
          <p:cNvPr id="7" name="TextBox 6"/>
          <p:cNvSpPr txBox="1"/>
          <p:nvPr/>
        </p:nvSpPr>
        <p:spPr>
          <a:xfrm>
            <a:off x="502377" y="4613701"/>
            <a:ext cx="4297908" cy="307777"/>
          </a:xfrm>
          <a:prstGeom prst="rect">
            <a:avLst/>
          </a:prstGeom>
          <a:noFill/>
        </p:spPr>
        <p:txBody>
          <a:bodyPr wrap="none" rtlCol="0">
            <a:spAutoFit/>
          </a:bodyPr>
          <a:lstStyle/>
          <a:p>
            <a:r>
              <a:rPr lang="en-US" sz="1400" dirty="0"/>
              <a:t>Sources:  Lawson (2017) and Maurer and Barroso (2011)</a:t>
            </a:r>
          </a:p>
        </p:txBody>
      </p:sp>
    </p:spTree>
    <p:extLst>
      <p:ext uri="{BB962C8B-B14F-4D97-AF65-F5344CB8AC3E}">
        <p14:creationId xmlns:p14="http://schemas.microsoft.com/office/powerpoint/2010/main" val="1244800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A618EAE9-A5B6-475A-B7FA-7E28EBE2D705}"/>
              </a:ext>
            </a:extLst>
          </p:cNvPr>
          <p:cNvSpPr>
            <a:spLocks noGrp="1"/>
          </p:cNvSpPr>
          <p:nvPr>
            <p:ph idx="1"/>
          </p:nvPr>
        </p:nvSpPr>
        <p:spPr>
          <a:xfrm>
            <a:off x="609600" y="1200150"/>
            <a:ext cx="7696200" cy="3429000"/>
          </a:xfrm>
        </p:spPr>
        <p:txBody>
          <a:bodyPr>
            <a:noAutofit/>
          </a:bodyPr>
          <a:lstStyle/>
          <a:p>
            <a:pPr>
              <a:spcAft>
                <a:spcPts val="600"/>
              </a:spcAft>
            </a:pPr>
            <a:r>
              <a:rPr lang="en-US" dirty="0"/>
              <a:t>Promotes competitive procurement of renewable energy (RE) to rapidly scale clean energy at low prices</a:t>
            </a:r>
          </a:p>
          <a:p>
            <a:pPr>
              <a:spcAft>
                <a:spcPts val="600"/>
              </a:spcAft>
            </a:pPr>
            <a:r>
              <a:rPr lang="en-US" dirty="0"/>
              <a:t>Helps meet economic development and climate change goals</a:t>
            </a:r>
          </a:p>
          <a:p>
            <a:pPr>
              <a:spcAft>
                <a:spcPts val="600"/>
              </a:spcAft>
            </a:pPr>
            <a:r>
              <a:rPr lang="en-US" dirty="0"/>
              <a:t>Provides reverse auctions support through bilateral energy programs</a:t>
            </a:r>
          </a:p>
          <a:p>
            <a:pPr>
              <a:spcAft>
                <a:spcPts val="600"/>
              </a:spcAft>
            </a:pPr>
            <a:r>
              <a:rPr lang="en-US" dirty="0"/>
              <a:t>May fund activities believed to have the most development impact </a:t>
            </a:r>
          </a:p>
        </p:txBody>
      </p:sp>
      <p:sp>
        <p:nvSpPr>
          <p:cNvPr id="4" name="Título 3">
            <a:extLst>
              <a:ext uri="{FF2B5EF4-FFF2-40B4-BE49-F238E27FC236}">
                <a16:creationId xmlns:a16="http://schemas.microsoft.com/office/drawing/2014/main" id="{5B058980-97CE-4A7B-85CC-A18E035A36C5}"/>
              </a:ext>
            </a:extLst>
          </p:cNvPr>
          <p:cNvSpPr>
            <a:spLocks noGrp="1"/>
          </p:cNvSpPr>
          <p:nvPr>
            <p:ph type="title"/>
          </p:nvPr>
        </p:nvSpPr>
        <p:spPr>
          <a:xfrm>
            <a:off x="533400" y="138351"/>
            <a:ext cx="7772400" cy="954107"/>
          </a:xfrm>
        </p:spPr>
        <p:txBody>
          <a:bodyPr/>
          <a:lstStyle/>
          <a:p>
            <a:r>
              <a:rPr lang="en-US" dirty="0"/>
              <a:t>USAID Approach to Auctions for Renewable Electric Power</a:t>
            </a:r>
          </a:p>
        </p:txBody>
      </p:sp>
      <p:sp>
        <p:nvSpPr>
          <p:cNvPr id="3" name="Espaço Reservado para Número de Slide 2">
            <a:extLst>
              <a:ext uri="{FF2B5EF4-FFF2-40B4-BE49-F238E27FC236}">
                <a16:creationId xmlns:a16="http://schemas.microsoft.com/office/drawing/2014/main" id="{CD273E97-05F2-4B7E-B9C8-4294415A5F18}"/>
              </a:ext>
            </a:extLst>
          </p:cNvPr>
          <p:cNvSpPr>
            <a:spLocks noGrp="1"/>
          </p:cNvSpPr>
          <p:nvPr>
            <p:ph type="sldNum" sz="quarter" idx="4"/>
          </p:nvPr>
        </p:nvSpPr>
        <p:spPr/>
        <p:txBody>
          <a:bodyPr/>
          <a:lstStyle/>
          <a:p>
            <a:fld id="{42782948-4DBE-204D-AB9E-B65E067054AE}" type="slidenum">
              <a:rPr lang="en-US" smtClean="0"/>
              <a:pPr/>
              <a:t>37</a:t>
            </a:fld>
            <a:endParaRPr lang="en-US"/>
          </a:p>
        </p:txBody>
      </p:sp>
      <p:sp>
        <p:nvSpPr>
          <p:cNvPr id="5" name="TextBox 4"/>
          <p:cNvSpPr txBox="1"/>
          <p:nvPr/>
        </p:nvSpPr>
        <p:spPr>
          <a:xfrm>
            <a:off x="533400" y="4536757"/>
            <a:ext cx="1879169" cy="307777"/>
          </a:xfrm>
          <a:prstGeom prst="rect">
            <a:avLst/>
          </a:prstGeom>
          <a:noFill/>
        </p:spPr>
        <p:txBody>
          <a:bodyPr wrap="none" rtlCol="0">
            <a:spAutoFit/>
          </a:bodyPr>
          <a:lstStyle/>
          <a:p>
            <a:r>
              <a:rPr lang="en-US" sz="1400" dirty="0"/>
              <a:t>Source:  Lawson (2017)</a:t>
            </a:r>
          </a:p>
        </p:txBody>
      </p:sp>
    </p:spTree>
    <p:extLst>
      <p:ext uri="{BB962C8B-B14F-4D97-AF65-F5344CB8AC3E}">
        <p14:creationId xmlns:p14="http://schemas.microsoft.com/office/powerpoint/2010/main" val="939707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A618EAE9-A5B6-475A-B7FA-7E28EBE2D705}"/>
              </a:ext>
            </a:extLst>
          </p:cNvPr>
          <p:cNvSpPr>
            <a:spLocks noGrp="1"/>
          </p:cNvSpPr>
          <p:nvPr>
            <p:ph idx="1"/>
          </p:nvPr>
        </p:nvSpPr>
        <p:spPr/>
        <p:txBody>
          <a:bodyPr>
            <a:normAutofit fontScale="92500" lnSpcReduction="10000"/>
          </a:bodyPr>
          <a:lstStyle/>
          <a:p>
            <a:r>
              <a:rPr lang="en-US" dirty="0"/>
              <a:t>Provided targeted support in Mexico to enhance the quality of auctions and leverage billions of private sector investment</a:t>
            </a:r>
          </a:p>
          <a:p>
            <a:r>
              <a:rPr lang="en-US" dirty="0"/>
              <a:t>Attracted the first independent power project (</a:t>
            </a:r>
            <a:r>
              <a:rPr lang="en-US" dirty="0" err="1"/>
              <a:t>IPP</a:t>
            </a:r>
            <a:r>
              <a:rPr lang="en-US" dirty="0"/>
              <a:t>) in Afghanistan Power Africa through the U.S. Energy Association (USEA) </a:t>
            </a:r>
          </a:p>
          <a:p>
            <a:r>
              <a:rPr lang="en-US" dirty="0"/>
              <a:t>Conducted a workshop in Tanzania to assess and discuss their readiness for auctions</a:t>
            </a:r>
          </a:p>
          <a:p>
            <a:r>
              <a:rPr lang="en-US" dirty="0"/>
              <a:t>Ongoing support to USEA to organize an auction workshop in Kazakhstan</a:t>
            </a:r>
          </a:p>
          <a:p>
            <a:r>
              <a:rPr lang="en-US" dirty="0"/>
              <a:t>Supported Colombia in the design of an auction IT platform and in reviewing the auction rules</a:t>
            </a:r>
          </a:p>
        </p:txBody>
      </p:sp>
      <p:sp>
        <p:nvSpPr>
          <p:cNvPr id="3" name="Espaço Reservado para Número de Slide 2">
            <a:extLst>
              <a:ext uri="{FF2B5EF4-FFF2-40B4-BE49-F238E27FC236}">
                <a16:creationId xmlns:a16="http://schemas.microsoft.com/office/drawing/2014/main" id="{CD273E97-05F2-4B7E-B9C8-4294415A5F18}"/>
              </a:ext>
            </a:extLst>
          </p:cNvPr>
          <p:cNvSpPr>
            <a:spLocks noGrp="1"/>
          </p:cNvSpPr>
          <p:nvPr>
            <p:ph type="sldNum" sz="quarter" idx="4"/>
          </p:nvPr>
        </p:nvSpPr>
        <p:spPr/>
        <p:txBody>
          <a:bodyPr/>
          <a:lstStyle/>
          <a:p>
            <a:fld id="{42782948-4DBE-204D-AB9E-B65E067054AE}" type="slidenum">
              <a:rPr lang="en-US" smtClean="0"/>
              <a:pPr/>
              <a:t>38</a:t>
            </a:fld>
            <a:endParaRPr lang="en-US"/>
          </a:p>
        </p:txBody>
      </p:sp>
      <p:sp>
        <p:nvSpPr>
          <p:cNvPr id="7" name="Title 6">
            <a:extLst>
              <a:ext uri="{FF2B5EF4-FFF2-40B4-BE49-F238E27FC236}">
                <a16:creationId xmlns:a16="http://schemas.microsoft.com/office/drawing/2014/main" id="{D247EE71-6D69-40DB-BDE3-6F35667FD30D}"/>
              </a:ext>
            </a:extLst>
          </p:cNvPr>
          <p:cNvSpPr>
            <a:spLocks noGrp="1"/>
          </p:cNvSpPr>
          <p:nvPr>
            <p:ph type="title"/>
          </p:nvPr>
        </p:nvSpPr>
        <p:spPr>
          <a:xfrm>
            <a:off x="686104" y="907822"/>
            <a:ext cx="7772400" cy="666750"/>
          </a:xfrm>
        </p:spPr>
        <p:txBody>
          <a:bodyPr/>
          <a:lstStyle/>
          <a:p>
            <a:r>
              <a:rPr lang="en-US" dirty="0"/>
              <a:t>Examples of USAID Support for Renewable Electric Power Auctions</a:t>
            </a:r>
            <a:br>
              <a:rPr lang="en-US" dirty="0"/>
            </a:br>
            <a:endParaRPr lang="en-US" dirty="0"/>
          </a:p>
        </p:txBody>
      </p:sp>
      <p:sp>
        <p:nvSpPr>
          <p:cNvPr id="8" name="TextBox 7"/>
          <p:cNvSpPr txBox="1"/>
          <p:nvPr/>
        </p:nvSpPr>
        <p:spPr>
          <a:xfrm>
            <a:off x="502377" y="4613701"/>
            <a:ext cx="3337901" cy="307777"/>
          </a:xfrm>
          <a:prstGeom prst="rect">
            <a:avLst/>
          </a:prstGeom>
          <a:noFill/>
        </p:spPr>
        <p:txBody>
          <a:bodyPr wrap="none" rtlCol="0">
            <a:spAutoFit/>
          </a:bodyPr>
          <a:lstStyle/>
          <a:p>
            <a:r>
              <a:rPr lang="en-US" sz="1400" dirty="0"/>
              <a:t>Sources:  Lawson (2017) and USAID (2019)</a:t>
            </a:r>
          </a:p>
        </p:txBody>
      </p:sp>
    </p:spTree>
    <p:extLst>
      <p:ext uri="{BB962C8B-B14F-4D97-AF65-F5344CB8AC3E}">
        <p14:creationId xmlns:p14="http://schemas.microsoft.com/office/powerpoint/2010/main" val="2263410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2782948-4DBE-204D-AB9E-B65E067054AE}" type="slidenum">
              <a:rPr lang="en-US" smtClean="0"/>
              <a:pPr/>
              <a:t>39</a:t>
            </a:fld>
            <a:endParaRPr lang="en-US"/>
          </a:p>
        </p:txBody>
      </p:sp>
      <p:sp>
        <p:nvSpPr>
          <p:cNvPr id="4" name="Title 3"/>
          <p:cNvSpPr>
            <a:spLocks noGrp="1"/>
          </p:cNvSpPr>
          <p:nvPr>
            <p:ph type="title"/>
          </p:nvPr>
        </p:nvSpPr>
        <p:spPr>
          <a:xfrm>
            <a:off x="304800" y="361951"/>
            <a:ext cx="8153704" cy="457200"/>
          </a:xfrm>
        </p:spPr>
        <p:txBody>
          <a:bodyPr/>
          <a:lstStyle/>
          <a:p>
            <a:r>
              <a:rPr lang="en-US" sz="2400" dirty="0"/>
              <a:t>Auctions in Eight Countries With PV Prices Below  $25/MWh</a:t>
            </a:r>
          </a:p>
        </p:txBody>
      </p:sp>
      <p:graphicFrame>
        <p:nvGraphicFramePr>
          <p:cNvPr id="3" name="Espaço Reservado para Conteúdo 2">
            <a:extLst>
              <a:ext uri="{FF2B5EF4-FFF2-40B4-BE49-F238E27FC236}">
                <a16:creationId xmlns:a16="http://schemas.microsoft.com/office/drawing/2014/main" id="{6A398155-C112-4389-9C80-44E1CCB6A730}"/>
              </a:ext>
            </a:extLst>
          </p:cNvPr>
          <p:cNvGraphicFramePr>
            <a:graphicFrameLocks noGrp="1"/>
          </p:cNvGraphicFramePr>
          <p:nvPr>
            <p:ph idx="1"/>
            <p:extLst>
              <p:ext uri="{D42A27DB-BD31-4B8C-83A1-F6EECF244321}">
                <p14:modId xmlns:p14="http://schemas.microsoft.com/office/powerpoint/2010/main" val="368307873"/>
              </p:ext>
            </p:extLst>
          </p:nvPr>
        </p:nvGraphicFramePr>
        <p:xfrm>
          <a:off x="457200" y="819151"/>
          <a:ext cx="7620000" cy="3870216"/>
        </p:xfrm>
        <a:graphic>
          <a:graphicData uri="http://schemas.openxmlformats.org/drawingml/2006/table">
            <a:tbl>
              <a:tblPr firstRow="1" firstCol="1" bandRow="1">
                <a:tableStyleId>{5C22544A-7EE6-4342-B048-85BDC9FD1C3A}</a:tableStyleId>
              </a:tblPr>
              <a:tblGrid>
                <a:gridCol w="1904593">
                  <a:extLst>
                    <a:ext uri="{9D8B030D-6E8A-4147-A177-3AD203B41FA5}">
                      <a16:colId xmlns:a16="http://schemas.microsoft.com/office/drawing/2014/main" val="1716701075"/>
                    </a:ext>
                  </a:extLst>
                </a:gridCol>
                <a:gridCol w="1904593">
                  <a:extLst>
                    <a:ext uri="{9D8B030D-6E8A-4147-A177-3AD203B41FA5}">
                      <a16:colId xmlns:a16="http://schemas.microsoft.com/office/drawing/2014/main" val="2204146152"/>
                    </a:ext>
                  </a:extLst>
                </a:gridCol>
                <a:gridCol w="1905407">
                  <a:extLst>
                    <a:ext uri="{9D8B030D-6E8A-4147-A177-3AD203B41FA5}">
                      <a16:colId xmlns:a16="http://schemas.microsoft.com/office/drawing/2014/main" val="1076567478"/>
                    </a:ext>
                  </a:extLst>
                </a:gridCol>
                <a:gridCol w="1905407">
                  <a:extLst>
                    <a:ext uri="{9D8B030D-6E8A-4147-A177-3AD203B41FA5}">
                      <a16:colId xmlns:a16="http://schemas.microsoft.com/office/drawing/2014/main" val="2312262536"/>
                    </a:ext>
                  </a:extLst>
                </a:gridCol>
              </a:tblGrid>
              <a:tr h="805986">
                <a:tc>
                  <a:txBody>
                    <a:bodyPr/>
                    <a:lstStyle/>
                    <a:p>
                      <a:pPr>
                        <a:lnSpc>
                          <a:spcPct val="107000"/>
                        </a:lnSpc>
                        <a:spcAft>
                          <a:spcPts val="0"/>
                        </a:spcAft>
                      </a:pPr>
                      <a:r>
                        <a:rPr lang="en-US" sz="900" u="sng" dirty="0">
                          <a:effectLst/>
                        </a:rPr>
                        <a:t>Jordan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gn="l">
                        <a:lnSpc>
                          <a:spcPct val="107000"/>
                        </a:lnSpc>
                        <a:spcAft>
                          <a:spcPts val="0"/>
                        </a:spcAft>
                      </a:pPr>
                      <a:r>
                        <a:rPr lang="en-US" sz="900" b="0" u="sng" dirty="0">
                          <a:solidFill>
                            <a:srgbClr val="000000"/>
                          </a:solidFill>
                          <a:effectLst/>
                        </a:rPr>
                        <a:t>China’s </a:t>
                      </a:r>
                      <a:r>
                        <a:rPr lang="en-US" sz="900" b="0" u="sng" dirty="0" err="1">
                          <a:solidFill>
                            <a:srgbClr val="000000"/>
                          </a:solidFill>
                          <a:effectLst/>
                        </a:rPr>
                        <a:t>Jinko</a:t>
                      </a:r>
                      <a:r>
                        <a:rPr lang="en-US" sz="900" b="0" u="sng" dirty="0">
                          <a:solidFill>
                            <a:srgbClr val="000000"/>
                          </a:solidFill>
                          <a:effectLst/>
                        </a:rPr>
                        <a:t> Power</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solidFill>
                      <a:srgbClr val="E7E8EB"/>
                    </a:solidFill>
                  </a:tcPr>
                </a:tc>
                <a:tc>
                  <a:txBody>
                    <a:bodyPr/>
                    <a:lstStyle/>
                    <a:p>
                      <a:pPr algn="l">
                        <a:lnSpc>
                          <a:spcPct val="107000"/>
                        </a:lnSpc>
                        <a:spcAft>
                          <a:spcPts val="0"/>
                        </a:spcAft>
                      </a:pPr>
                      <a:r>
                        <a:rPr lang="en-US" sz="900" b="0" u="sng" dirty="0">
                          <a:solidFill>
                            <a:srgbClr val="000000"/>
                          </a:solidFill>
                          <a:effectLst/>
                        </a:rPr>
                        <a:t>24.89</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solidFill>
                      <a:srgbClr val="E7E8EB"/>
                    </a:solidFill>
                  </a:tcPr>
                </a:tc>
                <a:tc>
                  <a:txBody>
                    <a:bodyPr/>
                    <a:lstStyle/>
                    <a:p>
                      <a:pPr algn="ctr">
                        <a:lnSpc>
                          <a:spcPct val="107000"/>
                        </a:lnSpc>
                        <a:spcAft>
                          <a:spcPts val="2250"/>
                        </a:spcAft>
                      </a:pPr>
                      <a:r>
                        <a:rPr lang="en-US" sz="900" b="0" u="sng" dirty="0">
                          <a:solidFill>
                            <a:srgbClr val="000000"/>
                          </a:solidFill>
                          <a:effectLst/>
                        </a:rPr>
                        <a:t>Jordan’s Round III Auction</a:t>
                      </a:r>
                      <a:endParaRPr lang="en-US" sz="1000" b="0" dirty="0">
                        <a:solidFill>
                          <a:srgbClr val="000000"/>
                        </a:solidFill>
                        <a:effectLst/>
                      </a:endParaRPr>
                    </a:p>
                  </a:txBody>
                  <a:tcPr marL="63335" marR="63335" marT="0" marB="0" anchor="ctr">
                    <a:solidFill>
                      <a:srgbClr val="E7E8EB"/>
                    </a:solidFill>
                  </a:tcPr>
                </a:tc>
                <a:extLst>
                  <a:ext uri="{0D108BD9-81ED-4DB2-BD59-A6C34878D82A}">
                    <a16:rowId xmlns:a16="http://schemas.microsoft.com/office/drawing/2014/main" val="2241115313"/>
                  </a:ext>
                </a:extLst>
              </a:tr>
              <a:tr h="636012">
                <a:tc>
                  <a:txBody>
                    <a:bodyPr/>
                    <a:lstStyle/>
                    <a:p>
                      <a:pPr>
                        <a:lnSpc>
                          <a:spcPct val="107000"/>
                        </a:lnSpc>
                        <a:spcAft>
                          <a:spcPts val="2250"/>
                        </a:spcAft>
                      </a:pPr>
                      <a:r>
                        <a:rPr lang="en-US" sz="900" u="sng" dirty="0">
                          <a:effectLst/>
                        </a:rPr>
                        <a:t>Tunisia</a:t>
                      </a:r>
                      <a:endParaRPr lang="en-US" sz="1000" dirty="0">
                        <a:effectLst/>
                      </a:endParaRPr>
                    </a:p>
                  </a:txBody>
                  <a:tcPr marL="63335" marR="63335" marT="0" marB="0" anchor="ctr"/>
                </a:tc>
                <a:tc>
                  <a:txBody>
                    <a:bodyPr/>
                    <a:lstStyle/>
                    <a:p>
                      <a:pPr>
                        <a:lnSpc>
                          <a:spcPct val="107000"/>
                        </a:lnSpc>
                        <a:spcAft>
                          <a:spcPts val="0"/>
                        </a:spcAft>
                      </a:pPr>
                      <a:r>
                        <a:rPr lang="en-US" sz="900" b="0" u="sng" dirty="0">
                          <a:solidFill>
                            <a:srgbClr val="000000"/>
                          </a:solidFill>
                          <a:effectLst/>
                        </a:rPr>
                        <a:t>Scatec Solar</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sng" dirty="0">
                          <a:solidFill>
                            <a:srgbClr val="000000"/>
                          </a:solidFill>
                          <a:effectLst/>
                        </a:rPr>
                        <a:t>24.40</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sng" dirty="0">
                          <a:solidFill>
                            <a:srgbClr val="000000"/>
                          </a:solidFill>
                          <a:effectLst/>
                        </a:rPr>
                        <a:t>200 MW project in </a:t>
                      </a:r>
                      <a:r>
                        <a:rPr lang="en-US" sz="900" b="0" u="sng" dirty="0" err="1">
                          <a:solidFill>
                            <a:srgbClr val="000000"/>
                          </a:solidFill>
                          <a:effectLst/>
                        </a:rPr>
                        <a:t>Tataouine</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extLst>
                  <a:ext uri="{0D108BD9-81ED-4DB2-BD59-A6C34878D82A}">
                    <a16:rowId xmlns:a16="http://schemas.microsoft.com/office/drawing/2014/main" val="563239059"/>
                  </a:ext>
                </a:extLst>
              </a:tr>
              <a:tr h="671490">
                <a:tc>
                  <a:txBody>
                    <a:bodyPr/>
                    <a:lstStyle/>
                    <a:p>
                      <a:pPr>
                        <a:lnSpc>
                          <a:spcPct val="107000"/>
                        </a:lnSpc>
                        <a:spcAft>
                          <a:spcPts val="2250"/>
                        </a:spcAft>
                      </a:pPr>
                      <a:r>
                        <a:rPr lang="en-US" sz="900" u="sng" dirty="0">
                          <a:effectLst/>
                        </a:rPr>
                        <a:t>United Arab Emirates</a:t>
                      </a:r>
                      <a:endParaRPr lang="en-US" sz="1000" dirty="0">
                        <a:effectLst/>
                      </a:endParaRPr>
                    </a:p>
                  </a:txBody>
                  <a:tcPr marL="63335" marR="63335" marT="0" marB="0" anchor="ctr"/>
                </a:tc>
                <a:tc>
                  <a:txBody>
                    <a:bodyPr/>
                    <a:lstStyle/>
                    <a:p>
                      <a:pPr>
                        <a:lnSpc>
                          <a:spcPct val="107000"/>
                        </a:lnSpc>
                        <a:spcAft>
                          <a:spcPts val="0"/>
                        </a:spcAft>
                      </a:pPr>
                      <a:r>
                        <a:rPr lang="en-US" sz="900" b="0" u="sng" dirty="0">
                          <a:solidFill>
                            <a:srgbClr val="000000"/>
                          </a:solidFill>
                          <a:effectLst/>
                        </a:rPr>
                        <a:t>Abu Dhabi Power Corporation, China’s </a:t>
                      </a:r>
                      <a:r>
                        <a:rPr lang="en-US" sz="900" b="0" u="sng" dirty="0" err="1">
                          <a:solidFill>
                            <a:srgbClr val="000000"/>
                          </a:solidFill>
                          <a:effectLst/>
                        </a:rPr>
                        <a:t>JinkoSolar</a:t>
                      </a:r>
                      <a:r>
                        <a:rPr lang="en-US" sz="900" b="0" u="sng" dirty="0">
                          <a:solidFill>
                            <a:srgbClr val="000000"/>
                          </a:solidFill>
                          <a:effectLst/>
                        </a:rPr>
                        <a:t> and Japan's Marubeni Corp</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solidFill>
                      <a:srgbClr val="E7E8EB"/>
                    </a:solidFill>
                  </a:tcPr>
                </a:tc>
                <a:tc>
                  <a:txBody>
                    <a:bodyPr/>
                    <a:lstStyle/>
                    <a:p>
                      <a:pPr>
                        <a:lnSpc>
                          <a:spcPct val="107000"/>
                        </a:lnSpc>
                        <a:spcAft>
                          <a:spcPts val="0"/>
                        </a:spcAft>
                      </a:pPr>
                      <a:r>
                        <a:rPr lang="en-US" sz="900" b="0" u="sng" dirty="0">
                          <a:solidFill>
                            <a:srgbClr val="000000"/>
                          </a:solidFill>
                          <a:effectLst/>
                        </a:rPr>
                        <a:t>24.20</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sng" dirty="0" err="1">
                          <a:solidFill>
                            <a:srgbClr val="000000"/>
                          </a:solidFill>
                          <a:effectLst/>
                          <a:hlinkClick r:id="rId3"/>
                        </a:rPr>
                        <a:t>Sweihan</a:t>
                      </a:r>
                      <a:r>
                        <a:rPr lang="en-US" sz="900" b="0" u="sng" dirty="0">
                          <a:solidFill>
                            <a:srgbClr val="000000"/>
                          </a:solidFill>
                          <a:effectLst/>
                        </a:rPr>
                        <a:t>, 1.2 GW</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extLst>
                  <a:ext uri="{0D108BD9-81ED-4DB2-BD59-A6C34878D82A}">
                    <a16:rowId xmlns:a16="http://schemas.microsoft.com/office/drawing/2014/main" val="465299960"/>
                  </a:ext>
                </a:extLst>
              </a:tr>
              <a:tr h="636012">
                <a:tc>
                  <a:txBody>
                    <a:bodyPr/>
                    <a:lstStyle/>
                    <a:p>
                      <a:pPr>
                        <a:lnSpc>
                          <a:spcPct val="107000"/>
                        </a:lnSpc>
                        <a:spcAft>
                          <a:spcPts val="2250"/>
                        </a:spcAft>
                      </a:pPr>
                      <a:r>
                        <a:rPr lang="en-US" sz="900" u="sng" dirty="0">
                          <a:effectLst/>
                        </a:rPr>
                        <a:t>Saudi Arabia</a:t>
                      </a:r>
                      <a:endParaRPr lang="en-US" sz="1000" dirty="0">
                        <a:effectLst/>
                      </a:endParaRPr>
                    </a:p>
                  </a:txBody>
                  <a:tcPr marL="63335" marR="63335" marT="0" marB="0" anchor="ctr"/>
                </a:tc>
                <a:tc>
                  <a:txBody>
                    <a:bodyPr/>
                    <a:lstStyle/>
                    <a:p>
                      <a:pPr>
                        <a:lnSpc>
                          <a:spcPct val="107000"/>
                        </a:lnSpc>
                        <a:spcAft>
                          <a:spcPts val="0"/>
                        </a:spcAft>
                      </a:pPr>
                      <a:r>
                        <a:rPr lang="en-US" sz="900" b="0" u="sng" dirty="0">
                          <a:solidFill>
                            <a:srgbClr val="000000"/>
                          </a:solidFill>
                          <a:effectLst/>
                        </a:rPr>
                        <a:t>ACWA Power</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sng" dirty="0">
                          <a:solidFill>
                            <a:srgbClr val="000000"/>
                          </a:solidFill>
                          <a:effectLst/>
                        </a:rPr>
                        <a:t>23.42</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sng" dirty="0" err="1">
                          <a:solidFill>
                            <a:srgbClr val="000000"/>
                          </a:solidFill>
                          <a:effectLst/>
                        </a:rPr>
                        <a:t>Sakaka</a:t>
                      </a:r>
                      <a:r>
                        <a:rPr lang="en-US" sz="900" b="0" u="sng" dirty="0">
                          <a:solidFill>
                            <a:srgbClr val="000000"/>
                          </a:solidFill>
                          <a:effectLst/>
                        </a:rPr>
                        <a:t> Project, 300 MW</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extLst>
                  <a:ext uri="{0D108BD9-81ED-4DB2-BD59-A6C34878D82A}">
                    <a16:rowId xmlns:a16="http://schemas.microsoft.com/office/drawing/2014/main" val="3707192480"/>
                  </a:ext>
                </a:extLst>
              </a:tr>
              <a:tr h="636012">
                <a:tc>
                  <a:txBody>
                    <a:bodyPr/>
                    <a:lstStyle/>
                    <a:p>
                      <a:pPr>
                        <a:lnSpc>
                          <a:spcPct val="107000"/>
                        </a:lnSpc>
                        <a:spcAft>
                          <a:spcPts val="2250"/>
                        </a:spcAft>
                      </a:pPr>
                      <a:r>
                        <a:rPr lang="en-US" sz="900" u="sng" dirty="0">
                          <a:effectLst/>
                        </a:rPr>
                        <a:t>Chile</a:t>
                      </a:r>
                      <a:endParaRPr lang="en-US" sz="1000" dirty="0">
                        <a:effectLst/>
                      </a:endParaRPr>
                    </a:p>
                  </a:txBody>
                  <a:tcPr marL="63335" marR="63335" marT="0" marB="0" anchor="ctr"/>
                </a:tc>
                <a:tc>
                  <a:txBody>
                    <a:bodyPr/>
                    <a:lstStyle/>
                    <a:p>
                      <a:pPr>
                        <a:lnSpc>
                          <a:spcPct val="107000"/>
                        </a:lnSpc>
                        <a:spcAft>
                          <a:spcPts val="0"/>
                        </a:spcAft>
                      </a:pPr>
                      <a:r>
                        <a:rPr lang="en-US" sz="900" b="0" u="sng" dirty="0">
                          <a:solidFill>
                            <a:srgbClr val="000000"/>
                          </a:solidFill>
                          <a:effectLst/>
                        </a:rPr>
                        <a:t>Enel</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sng" dirty="0">
                          <a:solidFill>
                            <a:srgbClr val="000000"/>
                          </a:solidFill>
                          <a:effectLst/>
                        </a:rPr>
                        <a:t>21.48</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sng" dirty="0">
                          <a:solidFill>
                            <a:srgbClr val="000000"/>
                          </a:solidFill>
                          <a:effectLst/>
                        </a:rPr>
                        <a:t>Antofagasta, 116 MW</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extLst>
                  <a:ext uri="{0D108BD9-81ED-4DB2-BD59-A6C34878D82A}">
                    <a16:rowId xmlns:a16="http://schemas.microsoft.com/office/drawing/2014/main" val="1446637755"/>
                  </a:ext>
                </a:extLst>
              </a:tr>
              <a:tr h="161568">
                <a:tc>
                  <a:txBody>
                    <a:bodyPr/>
                    <a:lstStyle/>
                    <a:p>
                      <a:pPr>
                        <a:lnSpc>
                          <a:spcPct val="107000"/>
                        </a:lnSpc>
                        <a:spcAft>
                          <a:spcPts val="0"/>
                        </a:spcAft>
                      </a:pPr>
                      <a:r>
                        <a:rPr lang="en-US" sz="900" u="sng" dirty="0">
                          <a:effectLst/>
                        </a:rPr>
                        <a:t>Mexico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sng" dirty="0" err="1">
                          <a:solidFill>
                            <a:srgbClr val="000000"/>
                          </a:solidFill>
                          <a:effectLst/>
                        </a:rPr>
                        <a:t>Neoen</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sng" dirty="0">
                          <a:solidFill>
                            <a:srgbClr val="000000"/>
                          </a:solidFill>
                          <a:effectLst/>
                        </a:rPr>
                        <a:t>18.93</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sng" dirty="0" err="1">
                          <a:solidFill>
                            <a:srgbClr val="000000"/>
                          </a:solidFill>
                          <a:effectLst/>
                        </a:rPr>
                        <a:t>Pachamama</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extLst>
                  <a:ext uri="{0D108BD9-81ED-4DB2-BD59-A6C34878D82A}">
                    <a16:rowId xmlns:a16="http://schemas.microsoft.com/office/drawing/2014/main" val="2452668396"/>
                  </a:ext>
                </a:extLst>
              </a:tr>
              <a:tr h="161568">
                <a:tc>
                  <a:txBody>
                    <a:bodyPr/>
                    <a:lstStyle/>
                    <a:p>
                      <a:pPr>
                        <a:lnSpc>
                          <a:spcPct val="107000"/>
                        </a:lnSpc>
                        <a:spcAft>
                          <a:spcPts val="0"/>
                        </a:spcAft>
                      </a:pPr>
                      <a:r>
                        <a:rPr lang="en-US" sz="900" u="sng">
                          <a:effectLst/>
                        </a:rPr>
                        <a:t>Brazil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none" strike="noStrike" dirty="0">
                          <a:solidFill>
                            <a:srgbClr val="000000"/>
                          </a:solidFill>
                          <a:effectLst/>
                        </a:rPr>
                        <a:t> </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tc>
                <a:tc>
                  <a:txBody>
                    <a:bodyPr/>
                    <a:lstStyle/>
                    <a:p>
                      <a:pPr>
                        <a:lnSpc>
                          <a:spcPct val="107000"/>
                        </a:lnSpc>
                        <a:spcAft>
                          <a:spcPts val="0"/>
                        </a:spcAft>
                      </a:pPr>
                      <a:r>
                        <a:rPr lang="en-US" sz="900" b="0" u="sng" dirty="0">
                          <a:solidFill>
                            <a:srgbClr val="000000"/>
                          </a:solidFill>
                          <a:effectLst/>
                        </a:rPr>
                        <a:t>16.95</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sng" dirty="0">
                          <a:solidFill>
                            <a:srgbClr val="000000"/>
                          </a:solidFill>
                          <a:effectLst/>
                        </a:rPr>
                        <a:t>163 MW, </a:t>
                      </a:r>
                      <a:r>
                        <a:rPr lang="en-US" sz="900" b="0" u="sng" dirty="0" err="1">
                          <a:solidFill>
                            <a:srgbClr val="000000"/>
                          </a:solidFill>
                          <a:effectLst/>
                        </a:rPr>
                        <a:t>Milagres</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extLst>
                  <a:ext uri="{0D108BD9-81ED-4DB2-BD59-A6C34878D82A}">
                    <a16:rowId xmlns:a16="http://schemas.microsoft.com/office/drawing/2014/main" val="736453199"/>
                  </a:ext>
                </a:extLst>
              </a:tr>
              <a:tr h="161568">
                <a:tc>
                  <a:txBody>
                    <a:bodyPr/>
                    <a:lstStyle/>
                    <a:p>
                      <a:pPr>
                        <a:lnSpc>
                          <a:spcPct val="107000"/>
                        </a:lnSpc>
                        <a:spcAft>
                          <a:spcPts val="0"/>
                        </a:spcAft>
                      </a:pPr>
                      <a:r>
                        <a:rPr lang="en-US" sz="900" u="sng" dirty="0">
                          <a:effectLst/>
                        </a:rPr>
                        <a:t>Portugal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none" strike="noStrike">
                          <a:solidFill>
                            <a:srgbClr val="000000"/>
                          </a:solidFill>
                          <a:effectLst/>
                        </a:rPr>
                        <a:t> </a:t>
                      </a:r>
                      <a:endPar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tc>
                <a:tc>
                  <a:txBody>
                    <a:bodyPr/>
                    <a:lstStyle/>
                    <a:p>
                      <a:pPr>
                        <a:lnSpc>
                          <a:spcPct val="107000"/>
                        </a:lnSpc>
                        <a:spcAft>
                          <a:spcPts val="0"/>
                        </a:spcAft>
                      </a:pPr>
                      <a:r>
                        <a:rPr lang="en-US" sz="900" b="0" u="sng" dirty="0">
                          <a:solidFill>
                            <a:srgbClr val="000000"/>
                          </a:solidFill>
                          <a:effectLst/>
                        </a:rPr>
                        <a:t>16.48</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tc>
                  <a:txBody>
                    <a:bodyPr/>
                    <a:lstStyle/>
                    <a:p>
                      <a:pPr>
                        <a:lnSpc>
                          <a:spcPct val="107000"/>
                        </a:lnSpc>
                        <a:spcAft>
                          <a:spcPts val="0"/>
                        </a:spcAft>
                      </a:pPr>
                      <a:r>
                        <a:rPr lang="en-US" sz="900" b="0" u="none" strike="noStrike" dirty="0">
                          <a:solidFill>
                            <a:srgbClr val="000000"/>
                          </a:solidFill>
                          <a:effectLst/>
                        </a:rPr>
                        <a:t> </a:t>
                      </a:r>
                      <a:endPar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35" marR="63335" marT="0" marB="0" anchor="ctr"/>
                </a:tc>
                <a:extLst>
                  <a:ext uri="{0D108BD9-81ED-4DB2-BD59-A6C34878D82A}">
                    <a16:rowId xmlns:a16="http://schemas.microsoft.com/office/drawing/2014/main" val="1753633849"/>
                  </a:ext>
                </a:extLst>
              </a:tr>
            </a:tbl>
          </a:graphicData>
        </a:graphic>
      </p:graphicFrame>
      <p:sp>
        <p:nvSpPr>
          <p:cNvPr id="6" name="Rectangle 5"/>
          <p:cNvSpPr/>
          <p:nvPr/>
        </p:nvSpPr>
        <p:spPr>
          <a:xfrm>
            <a:off x="457200" y="4700168"/>
            <a:ext cx="4300570" cy="307777"/>
          </a:xfrm>
          <a:prstGeom prst="rect">
            <a:avLst/>
          </a:prstGeom>
        </p:spPr>
        <p:txBody>
          <a:bodyPr wrap="square">
            <a:spAutoFit/>
          </a:bodyPr>
          <a:lstStyle/>
          <a:p>
            <a:r>
              <a:rPr lang="pt-BR" sz="1400" dirty="0"/>
              <a:t>Source:  </a:t>
            </a:r>
            <a:r>
              <a:rPr lang="en-US" sz="1400" dirty="0"/>
              <a:t>Maurer and Doyle,  forthcoming. </a:t>
            </a:r>
          </a:p>
        </p:txBody>
      </p:sp>
    </p:spTree>
    <p:extLst>
      <p:ext uri="{BB962C8B-B14F-4D97-AF65-F5344CB8AC3E}">
        <p14:creationId xmlns:p14="http://schemas.microsoft.com/office/powerpoint/2010/main" val="408192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DFDC68CA-4A4A-4778-A80D-28D9D28DE7B1}"/>
              </a:ext>
            </a:extLst>
          </p:cNvPr>
          <p:cNvSpPr>
            <a:spLocks noGrp="1"/>
          </p:cNvSpPr>
          <p:nvPr>
            <p:ph idx="1"/>
          </p:nvPr>
        </p:nvSpPr>
        <p:spPr>
          <a:xfrm>
            <a:off x="228600" y="895350"/>
            <a:ext cx="8686800" cy="3949185"/>
          </a:xfrm>
        </p:spPr>
        <p:txBody>
          <a:bodyPr>
            <a:noAutofit/>
          </a:bodyPr>
          <a:lstStyle/>
          <a:p>
            <a:pPr>
              <a:spcAft>
                <a:spcPts val="600"/>
              </a:spcAft>
            </a:pPr>
            <a:r>
              <a:rPr lang="en-US" sz="1800" dirty="0">
                <a:solidFill>
                  <a:schemeClr val="tx1"/>
                </a:solidFill>
              </a:rPr>
              <a:t>Product bid was usually electricity generated (MWh), but can be new installed capacity (MW)</a:t>
            </a:r>
          </a:p>
          <a:p>
            <a:pPr>
              <a:spcAft>
                <a:spcPts val="600"/>
              </a:spcAft>
            </a:pPr>
            <a:r>
              <a:rPr lang="en-US" sz="1800" dirty="0">
                <a:solidFill>
                  <a:schemeClr val="tx1"/>
                </a:solidFill>
              </a:rPr>
              <a:t>Electricity generated may not be available when needed or usable on the grid when available (</a:t>
            </a:r>
            <a:r>
              <a:rPr lang="en-US" sz="1800" i="1" dirty="0">
                <a:solidFill>
                  <a:schemeClr val="tx1"/>
                </a:solidFill>
              </a:rPr>
              <a:t>dispatchable</a:t>
            </a:r>
            <a:r>
              <a:rPr lang="en-US" sz="1800" dirty="0">
                <a:solidFill>
                  <a:schemeClr val="tx1"/>
                </a:solidFill>
              </a:rPr>
              <a:t>)</a:t>
            </a:r>
          </a:p>
          <a:p>
            <a:pPr>
              <a:spcAft>
                <a:spcPts val="600"/>
              </a:spcAft>
            </a:pPr>
            <a:r>
              <a:rPr lang="en-US" sz="1800" dirty="0">
                <a:solidFill>
                  <a:schemeClr val="tx1"/>
                </a:solidFill>
              </a:rPr>
              <a:t>Early RE auction contracts based on “pay as generated”, without incentives to smooth production </a:t>
            </a:r>
          </a:p>
          <a:p>
            <a:pPr>
              <a:spcAft>
                <a:spcPts val="600"/>
              </a:spcAft>
            </a:pPr>
            <a:r>
              <a:rPr lang="en-US" sz="1800" dirty="0">
                <a:solidFill>
                  <a:schemeClr val="tx1"/>
                </a:solidFill>
              </a:rPr>
              <a:t>System operators had to add other resources to balance the system and maintain reliability</a:t>
            </a:r>
          </a:p>
          <a:p>
            <a:pPr>
              <a:spcAft>
                <a:spcPts val="300"/>
              </a:spcAft>
            </a:pPr>
            <a:r>
              <a:rPr lang="en-US" sz="1800" dirty="0">
                <a:solidFill>
                  <a:schemeClr val="tx1"/>
                </a:solidFill>
              </a:rPr>
              <a:t>Should grid operators or energy developers be responsible for smoothing out supply and demand volatility?</a:t>
            </a:r>
          </a:p>
          <a:p>
            <a:pPr lvl="1">
              <a:spcAft>
                <a:spcPts val="300"/>
              </a:spcAft>
            </a:pPr>
            <a:r>
              <a:rPr lang="en-US" sz="1800" dirty="0">
                <a:solidFill>
                  <a:schemeClr val="tx1"/>
                </a:solidFill>
              </a:rPr>
              <a:t>Costs incurred in either case and will need to be recovered</a:t>
            </a:r>
          </a:p>
          <a:p>
            <a:pPr lvl="1">
              <a:spcAft>
                <a:spcPts val="600"/>
              </a:spcAft>
            </a:pPr>
            <a:r>
              <a:rPr lang="en-US" sz="1800" dirty="0">
                <a:solidFill>
                  <a:schemeClr val="tx1"/>
                </a:solidFill>
              </a:rPr>
              <a:t>Which is more efficient?</a:t>
            </a:r>
          </a:p>
          <a:p>
            <a:pPr lvl="1">
              <a:spcAft>
                <a:spcPts val="600"/>
              </a:spcAft>
            </a:pPr>
            <a:r>
              <a:rPr lang="en-US" sz="1800" dirty="0">
                <a:solidFill>
                  <a:schemeClr val="tx1"/>
                </a:solidFill>
              </a:rPr>
              <a:t>How will battery energy storage systems affect this decision?</a:t>
            </a:r>
          </a:p>
          <a:p>
            <a:pPr lvl="1">
              <a:spcAft>
                <a:spcPts val="600"/>
              </a:spcAft>
            </a:pPr>
            <a:endParaRPr lang="en-US" sz="1800" dirty="0"/>
          </a:p>
        </p:txBody>
      </p:sp>
      <p:sp>
        <p:nvSpPr>
          <p:cNvPr id="3" name="Espaço Reservado para Número de Slide 2">
            <a:extLst>
              <a:ext uri="{FF2B5EF4-FFF2-40B4-BE49-F238E27FC236}">
                <a16:creationId xmlns:a16="http://schemas.microsoft.com/office/drawing/2014/main" id="{461B571A-3EDB-4A97-B13B-6B91E723C26B}"/>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4" name="Título 3">
            <a:extLst>
              <a:ext uri="{FF2B5EF4-FFF2-40B4-BE49-F238E27FC236}">
                <a16:creationId xmlns:a16="http://schemas.microsoft.com/office/drawing/2014/main" id="{486115DC-74D7-42B4-B2A0-ED646533BCCA}"/>
              </a:ext>
            </a:extLst>
          </p:cNvPr>
          <p:cNvSpPr>
            <a:spLocks noGrp="1"/>
          </p:cNvSpPr>
          <p:nvPr>
            <p:ph type="title"/>
          </p:nvPr>
        </p:nvSpPr>
        <p:spPr>
          <a:xfrm>
            <a:off x="457200" y="133351"/>
            <a:ext cx="8153704" cy="838199"/>
          </a:xfrm>
        </p:spPr>
        <p:txBody>
          <a:bodyPr/>
          <a:lstStyle/>
          <a:p>
            <a:r>
              <a:rPr lang="en-US" dirty="0"/>
              <a:t>Low Power Prices from RE Auctions Need to Be Considered With Caution</a:t>
            </a:r>
          </a:p>
        </p:txBody>
      </p:sp>
    </p:spTree>
    <p:extLst>
      <p:ext uri="{BB962C8B-B14F-4D97-AF65-F5344CB8AC3E}">
        <p14:creationId xmlns:p14="http://schemas.microsoft.com/office/powerpoint/2010/main" val="1454826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noAutofit/>
          </a:bodyPr>
          <a:lstStyle/>
          <a:p>
            <a:fld id="{42782948-4DBE-204D-AB9E-B65E067054AE}" type="slidenum">
              <a:rPr lang="en-US" smtClean="0"/>
              <a:pPr/>
              <a:t>40</a:t>
            </a:fld>
            <a:endParaRPr lang="en-US"/>
          </a:p>
        </p:txBody>
      </p:sp>
      <p:sp>
        <p:nvSpPr>
          <p:cNvPr id="6" name="Title 5"/>
          <p:cNvSpPr>
            <a:spLocks noGrp="1"/>
          </p:cNvSpPr>
          <p:nvPr>
            <p:ph type="title"/>
          </p:nvPr>
        </p:nvSpPr>
        <p:spPr>
          <a:xfrm>
            <a:off x="397328" y="490706"/>
            <a:ext cx="8289471" cy="523220"/>
          </a:xfrm>
        </p:spPr>
        <p:txBody>
          <a:bodyPr>
            <a:noAutofit/>
          </a:bodyPr>
          <a:lstStyle/>
          <a:p>
            <a:r>
              <a:rPr lang="pt-BR" dirty="0"/>
              <a:t>Australian Coal Plants Nearing End of Useful Life</a:t>
            </a:r>
            <a:endParaRPr lang="en-US" dirty="0"/>
          </a:p>
        </p:txBody>
      </p:sp>
      <p:sp>
        <p:nvSpPr>
          <p:cNvPr id="3" name="Rectangle 2"/>
          <p:cNvSpPr/>
          <p:nvPr/>
        </p:nvSpPr>
        <p:spPr>
          <a:xfrm>
            <a:off x="1219200" y="4703800"/>
            <a:ext cx="2255297" cy="307777"/>
          </a:xfrm>
          <a:prstGeom prst="rect">
            <a:avLst/>
          </a:prstGeom>
        </p:spPr>
        <p:txBody>
          <a:bodyPr wrap="none">
            <a:spAutoFit/>
          </a:bodyPr>
          <a:lstStyle/>
          <a:p>
            <a:r>
              <a:rPr lang="pt-BR" sz="1400" dirty="0"/>
              <a:t>Source:  </a:t>
            </a:r>
            <a:r>
              <a:rPr lang="en-US" sz="1400" dirty="0"/>
              <a:t>Wood </a:t>
            </a:r>
            <a:r>
              <a:rPr lang="en-US" sz="1400" i="1" dirty="0"/>
              <a:t>et al</a:t>
            </a:r>
            <a:r>
              <a:rPr lang="en-US" sz="1400" dirty="0"/>
              <a:t>.  (2019) </a:t>
            </a:r>
          </a:p>
        </p:txBody>
      </p:sp>
      <p:pic>
        <p:nvPicPr>
          <p:cNvPr id="10" name="Imagem 1" descr="Bar graph showing decrease in capacity of australian coal plants, anticipated from 2021 to 2051, in 2051 they will be empty">
            <a:extLst>
              <a:ext uri="{FF2B5EF4-FFF2-40B4-BE49-F238E27FC236}">
                <a16:creationId xmlns:a16="http://schemas.microsoft.com/office/drawing/2014/main" id="{BC2CA276-4A60-4DCB-96C6-FD3CF49D18A2}"/>
              </a:ext>
            </a:extLst>
          </p:cNvPr>
          <p:cNvPicPr>
            <a:picLocks noGrp="1" noChangeAspect="1"/>
          </p:cNvPicPr>
          <p:nvPr>
            <p:ph idx="1"/>
          </p:nvPr>
        </p:nvPicPr>
        <p:blipFill rotWithShape="1">
          <a:blip r:embed="rId2"/>
          <a:srcRect l="3610" r="5650"/>
          <a:stretch/>
        </p:blipFill>
        <p:spPr>
          <a:xfrm>
            <a:off x="1268184" y="1081155"/>
            <a:ext cx="6553200" cy="3615224"/>
          </a:xfrm>
          <a:prstGeom prst="rect">
            <a:avLst/>
          </a:prstGeom>
        </p:spPr>
      </p:pic>
    </p:spTree>
    <p:extLst>
      <p:ext uri="{BB962C8B-B14F-4D97-AF65-F5344CB8AC3E}">
        <p14:creationId xmlns:p14="http://schemas.microsoft.com/office/powerpoint/2010/main" val="552502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a:extLst>
              <a:ext uri="{FF2B5EF4-FFF2-40B4-BE49-F238E27FC236}">
                <a16:creationId xmlns:a16="http://schemas.microsoft.com/office/drawing/2014/main" id="{53058D08-CF2A-4E2B-B01B-FCB59457BEFC}"/>
              </a:ext>
            </a:extLst>
          </p:cNvPr>
          <p:cNvGraphicFramePr>
            <a:graphicFrameLocks noGrp="1"/>
          </p:cNvGraphicFramePr>
          <p:nvPr>
            <p:ph idx="1"/>
            <p:extLst>
              <p:ext uri="{D42A27DB-BD31-4B8C-83A1-F6EECF244321}">
                <p14:modId xmlns:p14="http://schemas.microsoft.com/office/powerpoint/2010/main" val="3313829196"/>
              </p:ext>
            </p:extLst>
          </p:nvPr>
        </p:nvGraphicFramePr>
        <p:xfrm>
          <a:off x="76201" y="590552"/>
          <a:ext cx="8915399" cy="4441563"/>
        </p:xfrm>
        <a:graphic>
          <a:graphicData uri="http://schemas.openxmlformats.org/drawingml/2006/table">
            <a:tbl>
              <a:tblPr firstRow="1">
                <a:tableStyleId>{5C22544A-7EE6-4342-B048-85BDC9FD1C3A}</a:tableStyleId>
              </a:tblPr>
              <a:tblGrid>
                <a:gridCol w="845427">
                  <a:extLst>
                    <a:ext uri="{9D8B030D-6E8A-4147-A177-3AD203B41FA5}">
                      <a16:colId xmlns:a16="http://schemas.microsoft.com/office/drawing/2014/main" val="811668599"/>
                    </a:ext>
                  </a:extLst>
                </a:gridCol>
                <a:gridCol w="836724">
                  <a:extLst>
                    <a:ext uri="{9D8B030D-6E8A-4147-A177-3AD203B41FA5}">
                      <a16:colId xmlns:a16="http://schemas.microsoft.com/office/drawing/2014/main" val="2621327044"/>
                    </a:ext>
                  </a:extLst>
                </a:gridCol>
                <a:gridCol w="2186796">
                  <a:extLst>
                    <a:ext uri="{9D8B030D-6E8A-4147-A177-3AD203B41FA5}">
                      <a16:colId xmlns:a16="http://schemas.microsoft.com/office/drawing/2014/main" val="1979790553"/>
                    </a:ext>
                  </a:extLst>
                </a:gridCol>
                <a:gridCol w="973037">
                  <a:extLst>
                    <a:ext uri="{9D8B030D-6E8A-4147-A177-3AD203B41FA5}">
                      <a16:colId xmlns:a16="http://schemas.microsoft.com/office/drawing/2014/main" val="1086506920"/>
                    </a:ext>
                  </a:extLst>
                </a:gridCol>
                <a:gridCol w="845426">
                  <a:extLst>
                    <a:ext uri="{9D8B030D-6E8A-4147-A177-3AD203B41FA5}">
                      <a16:colId xmlns:a16="http://schemas.microsoft.com/office/drawing/2014/main" val="817370078"/>
                    </a:ext>
                  </a:extLst>
                </a:gridCol>
                <a:gridCol w="1152852">
                  <a:extLst>
                    <a:ext uri="{9D8B030D-6E8A-4147-A177-3AD203B41FA5}">
                      <a16:colId xmlns:a16="http://schemas.microsoft.com/office/drawing/2014/main" val="2800752604"/>
                    </a:ext>
                  </a:extLst>
                </a:gridCol>
                <a:gridCol w="2075137">
                  <a:extLst>
                    <a:ext uri="{9D8B030D-6E8A-4147-A177-3AD203B41FA5}">
                      <a16:colId xmlns:a16="http://schemas.microsoft.com/office/drawing/2014/main" val="2414585031"/>
                    </a:ext>
                  </a:extLst>
                </a:gridCol>
              </a:tblGrid>
              <a:tr h="323701">
                <a:tc>
                  <a:txBody>
                    <a:bodyPr/>
                    <a:lstStyle/>
                    <a:p>
                      <a:pPr algn="ctr" fontAlgn="b"/>
                      <a:r>
                        <a:rPr lang="en-US" sz="1000" b="1" u="none" strike="noStrike" dirty="0">
                          <a:effectLst/>
                        </a:rPr>
                        <a:t>Locations  </a:t>
                      </a:r>
                      <a:endParaRPr lang="en-US" sz="10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00" b="1" u="none" strike="noStrike" dirty="0">
                          <a:effectLst/>
                        </a:rPr>
                        <a:t>Nature of Contract</a:t>
                      </a:r>
                      <a:endParaRPr lang="en-US" sz="10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00" b="1" u="none" strike="noStrike" dirty="0">
                          <a:effectLst/>
                        </a:rPr>
                        <a:t>Description</a:t>
                      </a:r>
                      <a:endParaRPr lang="en-US" sz="10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00" b="1" u="none" strike="noStrike" dirty="0">
                          <a:effectLst/>
                        </a:rPr>
                        <a:t>Technology Neutral</a:t>
                      </a:r>
                      <a:endParaRPr lang="en-US" sz="10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00" b="1" u="none" strike="noStrike" dirty="0">
                          <a:effectLst/>
                        </a:rPr>
                        <a:t>Storage Participation</a:t>
                      </a:r>
                      <a:endParaRPr lang="en-US" sz="10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00" b="1" u="none" strike="noStrike" dirty="0">
                          <a:effectLst/>
                        </a:rPr>
                        <a:t>Level Playing Field for Storage</a:t>
                      </a:r>
                      <a:endParaRPr lang="en-US" sz="10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00" b="1" u="none" strike="noStrike" dirty="0">
                          <a:effectLst/>
                        </a:rPr>
                        <a:t>Type of Award and Payment</a:t>
                      </a:r>
                      <a:endParaRPr lang="en-US" sz="1000" b="1"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4948067"/>
                  </a:ext>
                </a:extLst>
              </a:tr>
              <a:tr h="516505">
                <a:tc rowSpan="3">
                  <a:txBody>
                    <a:bodyPr/>
                    <a:lstStyle/>
                    <a:p>
                      <a:pPr algn="l" fontAlgn="ctr"/>
                      <a:r>
                        <a:rPr lang="sv-SE" sz="1600" u="none" strike="noStrike" dirty="0">
                          <a:effectLst/>
                        </a:rPr>
                        <a:t>Brazil (from 2008-2018), Argentina, Chile (until 2016)</a:t>
                      </a:r>
                      <a:endParaRPr lang="sv-SE" sz="1600" b="0" i="0" u="none" strike="noStrike" dirty="0">
                        <a:solidFill>
                          <a:srgbClr val="000000"/>
                        </a:solidFill>
                        <a:effectLst/>
                        <a:latin typeface="Gill Sans MT" panose="020B0502020104020203" pitchFamily="34" charset="0"/>
                      </a:endParaRPr>
                    </a:p>
                  </a:txBody>
                  <a:tcPr marL="2241" marR="2241" marT="2241" marB="0" anchor="ctr"/>
                </a:tc>
                <a:tc rowSpan="3">
                  <a:txBody>
                    <a:bodyPr/>
                    <a:lstStyle/>
                    <a:p>
                      <a:pPr algn="l" fontAlgn="ctr"/>
                      <a:r>
                        <a:rPr lang="en-US" sz="1600" u="none" strike="noStrike" dirty="0">
                          <a:effectLst/>
                        </a:rPr>
                        <a:t>Electricity only (non-firm)</a:t>
                      </a:r>
                      <a:endParaRPr lang="en-US" sz="16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600" u="none" strike="noStrike" dirty="0">
                          <a:effectLst/>
                        </a:rPr>
                        <a:t>Settlement over long-time interval (&gt; 1 month)</a:t>
                      </a:r>
                      <a:endParaRPr lang="en-US" sz="1600" b="0" i="0" u="none" strike="noStrike" dirty="0">
                        <a:solidFill>
                          <a:srgbClr val="000000"/>
                        </a:solidFill>
                        <a:effectLst/>
                        <a:latin typeface="Gill Sans MT" panose="020B0502020104020203" pitchFamily="34" charset="0"/>
                      </a:endParaRPr>
                    </a:p>
                  </a:txBody>
                  <a:tcPr marL="2241" marR="2241" marT="2241" marB="0" anchor="ctr"/>
                </a:tc>
                <a:tc rowSpan="3">
                  <a:txBody>
                    <a:bodyPr/>
                    <a:lstStyle/>
                    <a:p>
                      <a:pPr algn="l" fontAlgn="ctr"/>
                      <a:r>
                        <a:rPr lang="en-US" sz="1600" u="none" strike="noStrike" dirty="0">
                          <a:effectLst/>
                        </a:rPr>
                        <a:t>No, only RE  </a:t>
                      </a:r>
                      <a:endParaRPr lang="en-US" sz="1600" b="0" i="0" u="none" strike="noStrike" dirty="0">
                        <a:solidFill>
                          <a:srgbClr val="000000"/>
                        </a:solidFill>
                        <a:effectLst/>
                        <a:latin typeface="Calibri" panose="020F0502020204030204" pitchFamily="34" charset="0"/>
                      </a:endParaRPr>
                    </a:p>
                  </a:txBody>
                  <a:tcPr marL="2241" marR="2241" marT="2241" marB="0" anchor="ctr"/>
                </a:tc>
                <a:tc rowSpan="3">
                  <a:txBody>
                    <a:bodyPr/>
                    <a:lstStyle/>
                    <a:p>
                      <a:pPr algn="l" fontAlgn="ctr"/>
                      <a:r>
                        <a:rPr lang="en-US" sz="1600" u="none" strike="noStrike" dirty="0">
                          <a:effectLst/>
                        </a:rPr>
                        <a:t>No </a:t>
                      </a:r>
                      <a:endParaRPr lang="en-US" sz="1600" b="0" i="0" u="none" strike="noStrike" dirty="0">
                        <a:solidFill>
                          <a:srgbClr val="000000"/>
                        </a:solidFill>
                        <a:effectLst/>
                        <a:latin typeface="Calibri" panose="020F0502020204030204" pitchFamily="34" charset="0"/>
                      </a:endParaRPr>
                    </a:p>
                  </a:txBody>
                  <a:tcPr marL="2241" marR="2241" marT="2241" marB="0" anchor="ctr"/>
                </a:tc>
                <a:tc rowSpan="3">
                  <a:txBody>
                    <a:bodyPr/>
                    <a:lstStyle/>
                    <a:p>
                      <a:pPr algn="l" fontAlgn="ctr"/>
                      <a:r>
                        <a:rPr lang="en-US" sz="1600" u="none" strike="noStrike" dirty="0">
                          <a:effectLst/>
                        </a:rPr>
                        <a:t>No </a:t>
                      </a:r>
                      <a:endParaRPr lang="en-US" sz="1600" b="0" i="0" u="none" strike="noStrike" dirty="0">
                        <a:solidFill>
                          <a:srgbClr val="000000"/>
                        </a:solidFill>
                        <a:effectLst/>
                        <a:latin typeface="Calibri" panose="020F0502020204030204" pitchFamily="34" charset="0"/>
                      </a:endParaRPr>
                    </a:p>
                  </a:txBody>
                  <a:tcPr marL="2241" marR="2241" marT="2241" marB="0" anchor="ctr"/>
                </a:tc>
                <a:tc rowSpan="3">
                  <a:txBody>
                    <a:bodyPr/>
                    <a:lstStyle/>
                    <a:p>
                      <a:pPr algn="l" fontAlgn="ctr"/>
                      <a:r>
                        <a:rPr lang="en-US" sz="1600" u="none" strike="noStrike" dirty="0">
                          <a:effectLst/>
                        </a:rPr>
                        <a:t>Two-stage reverse auction.  Based on lowest bid for power ($/MWh)</a:t>
                      </a:r>
                      <a:endParaRPr lang="en-US" sz="1600" b="0"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2048128333"/>
                  </a:ext>
                </a:extLst>
              </a:tr>
              <a:tr h="516505">
                <a:tc vMerge="1">
                  <a:txBody>
                    <a:bodyPr/>
                    <a:lstStyle/>
                    <a:p>
                      <a:endParaRPr lang="en-US"/>
                    </a:p>
                  </a:txBody>
                  <a:tcPr/>
                </a:tc>
                <a:tc vMerge="1">
                  <a:txBody>
                    <a:bodyPr/>
                    <a:lstStyle/>
                    <a:p>
                      <a:endParaRPr lang="en-US"/>
                    </a:p>
                  </a:txBody>
                  <a:tcPr/>
                </a:tc>
                <a:tc>
                  <a:txBody>
                    <a:bodyPr/>
                    <a:lstStyle/>
                    <a:p>
                      <a:pPr algn="l" fontAlgn="ctr"/>
                      <a:r>
                        <a:rPr lang="en-US" sz="1600" u="none" strike="noStrike" dirty="0">
                          <a:effectLst/>
                        </a:rPr>
                        <a:t>Energy profiling based on actual generation</a:t>
                      </a:r>
                      <a:endParaRPr lang="en-US" sz="1600" b="0" i="0" u="none" strike="noStrike" dirty="0">
                        <a:solidFill>
                          <a:srgbClr val="000000"/>
                        </a:solidFill>
                        <a:effectLst/>
                        <a:latin typeface="Gill Sans MT" panose="020B0502020104020203" pitchFamily="34" charset="0"/>
                      </a:endParaRPr>
                    </a:p>
                  </a:txBody>
                  <a:tcPr marL="2241" marR="2241" marT="224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2241" marR="2241" marT="224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2241" marR="2241" marT="224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2241" marR="2241" marT="2241" marB="0" anchor="ctr"/>
                </a:tc>
                <a:tc vMerge="1">
                  <a:txBody>
                    <a:bodyPr/>
                    <a:lstStyle/>
                    <a:p>
                      <a:pPr algn="l" fontAlgn="b"/>
                      <a:endParaRPr lang="en-US" sz="700" b="0" i="0" u="none" strike="noStrike" dirty="0">
                        <a:solidFill>
                          <a:srgbClr val="000000"/>
                        </a:solidFill>
                        <a:effectLst/>
                        <a:latin typeface="Calibri" panose="020F0502020204030204" pitchFamily="34" charset="0"/>
                      </a:endParaRPr>
                    </a:p>
                  </a:txBody>
                  <a:tcPr marL="2241" marR="2241" marT="2241" marB="0" anchor="b"/>
                </a:tc>
                <a:extLst>
                  <a:ext uri="{0D108BD9-81ED-4DB2-BD59-A6C34878D82A}">
                    <a16:rowId xmlns:a16="http://schemas.microsoft.com/office/drawing/2014/main" val="1513756122"/>
                  </a:ext>
                </a:extLst>
              </a:tr>
              <a:tr h="1025921">
                <a:tc vMerge="1">
                  <a:txBody>
                    <a:bodyPr/>
                    <a:lstStyle/>
                    <a:p>
                      <a:endParaRPr lang="en-US"/>
                    </a:p>
                  </a:txBody>
                  <a:tcPr/>
                </a:tc>
                <a:tc vMerge="1">
                  <a:txBody>
                    <a:bodyPr/>
                    <a:lstStyle/>
                    <a:p>
                      <a:endParaRPr lang="en-US"/>
                    </a:p>
                  </a:txBody>
                  <a:tcPr/>
                </a:tc>
                <a:tc>
                  <a:txBody>
                    <a:bodyPr/>
                    <a:lstStyle/>
                    <a:p>
                      <a:pPr algn="l" fontAlgn="ctr"/>
                      <a:r>
                        <a:rPr lang="en-US" sz="1600" u="none" strike="noStrike" dirty="0">
                          <a:effectLst/>
                        </a:rPr>
                        <a:t>RE given priority for grid dispatch</a:t>
                      </a:r>
                      <a:endParaRPr lang="en-US" sz="1600" b="0" i="0" u="none" strike="noStrike" dirty="0">
                        <a:solidFill>
                          <a:srgbClr val="000000"/>
                        </a:solidFill>
                        <a:effectLst/>
                        <a:latin typeface="Gill Sans MT" panose="020B0502020104020203" pitchFamily="34" charset="0"/>
                      </a:endParaRPr>
                    </a:p>
                  </a:txBody>
                  <a:tcPr marL="2241" marR="2241" marT="224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2241" marR="2241" marT="224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2241" marR="2241" marT="224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2241" marR="2241" marT="2241" marB="0" anchor="ctr"/>
                </a:tc>
                <a:tc vMerge="1">
                  <a:txBody>
                    <a:bodyPr/>
                    <a:lstStyle/>
                    <a:p>
                      <a:pPr algn="l" fontAlgn="b"/>
                      <a:endParaRPr lang="en-US" sz="700" b="0" i="0" u="none" strike="noStrike" dirty="0">
                        <a:solidFill>
                          <a:srgbClr val="000000"/>
                        </a:solidFill>
                        <a:effectLst/>
                        <a:latin typeface="Calibri" panose="020F0502020204030204" pitchFamily="34" charset="0"/>
                      </a:endParaRPr>
                    </a:p>
                  </a:txBody>
                  <a:tcPr marL="2241" marR="2241" marT="2241" marB="0" anchor="b"/>
                </a:tc>
                <a:extLst>
                  <a:ext uri="{0D108BD9-81ED-4DB2-BD59-A6C34878D82A}">
                    <a16:rowId xmlns:a16="http://schemas.microsoft.com/office/drawing/2014/main" val="380726161"/>
                  </a:ext>
                </a:extLst>
              </a:tr>
              <a:tr h="516505">
                <a:tc rowSpan="2">
                  <a:txBody>
                    <a:bodyPr/>
                    <a:lstStyle/>
                    <a:p>
                      <a:pPr algn="l" fontAlgn="ctr"/>
                      <a:r>
                        <a:rPr lang="en-US" sz="1600" u="none" strike="noStrike" dirty="0">
                          <a:effectLst/>
                        </a:rPr>
                        <a:t>Brazil (2019)</a:t>
                      </a:r>
                      <a:endParaRPr lang="en-US" sz="1600" b="0" i="0" u="none" strike="noStrike" dirty="0">
                        <a:solidFill>
                          <a:srgbClr val="000000"/>
                        </a:solidFill>
                        <a:effectLst/>
                        <a:latin typeface="Gill Sans MT" panose="020B0502020104020203" pitchFamily="34" charset="0"/>
                      </a:endParaRPr>
                    </a:p>
                  </a:txBody>
                  <a:tcPr marL="2241" marR="2241" marT="2241" marB="0" anchor="ctr"/>
                </a:tc>
                <a:tc rowSpan="2">
                  <a:txBody>
                    <a:bodyPr/>
                    <a:lstStyle/>
                    <a:p>
                      <a:pPr algn="l" fontAlgn="ctr"/>
                      <a:r>
                        <a:rPr lang="en-US" sz="1600" u="none" strike="noStrike" dirty="0" err="1">
                          <a:effectLst/>
                        </a:rPr>
                        <a:t>Electricityonly</a:t>
                      </a:r>
                      <a:r>
                        <a:rPr lang="en-US" sz="1600" u="none" strike="noStrike" dirty="0">
                          <a:effectLst/>
                        </a:rPr>
                        <a:t> (non-firm)</a:t>
                      </a:r>
                      <a:endParaRPr lang="en-US" sz="16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600" u="none" strike="noStrike" dirty="0">
                          <a:effectLst/>
                        </a:rPr>
                        <a:t>Settlement over long-time interval (&gt; 1 month)</a:t>
                      </a:r>
                      <a:endParaRPr lang="en-US" sz="1600" b="0" i="0" u="none" strike="noStrike" dirty="0">
                        <a:solidFill>
                          <a:srgbClr val="000000"/>
                        </a:solidFill>
                        <a:effectLst/>
                        <a:latin typeface="Gill Sans MT" panose="020B0502020104020203" pitchFamily="34" charset="0"/>
                      </a:endParaRPr>
                    </a:p>
                  </a:txBody>
                  <a:tcPr marL="2241" marR="2241" marT="2241" marB="0" anchor="ctr"/>
                </a:tc>
                <a:tc rowSpan="2">
                  <a:txBody>
                    <a:bodyPr/>
                    <a:lstStyle/>
                    <a:p>
                      <a:pPr algn="l" fontAlgn="ctr"/>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p>
                      <a:pPr algn="l"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2241" marR="2241" marT="2241" marB="0" anchor="ctr"/>
                </a:tc>
                <a:tc rowSpan="2">
                  <a:txBody>
                    <a:bodyPr/>
                    <a:lstStyle/>
                    <a:p>
                      <a:pPr algn="l" fontAlgn="ctr"/>
                      <a:r>
                        <a:rPr lang="en-US" sz="1600" u="none" strike="noStrike" dirty="0">
                          <a:effectLst/>
                        </a:rPr>
                        <a:t>No</a:t>
                      </a:r>
                      <a:endParaRPr lang="en-US" sz="1600" b="0" i="0" u="none" strike="noStrike" dirty="0">
                        <a:solidFill>
                          <a:srgbClr val="000000"/>
                        </a:solidFill>
                        <a:effectLst/>
                        <a:latin typeface="Calibri" panose="020F0502020204030204" pitchFamily="34" charset="0"/>
                      </a:endParaRPr>
                    </a:p>
                    <a:p>
                      <a:pPr algn="l"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2241" marR="2241" marT="2241" marB="0" anchor="ctr"/>
                </a:tc>
                <a:tc rowSpan="2">
                  <a:txBody>
                    <a:bodyPr/>
                    <a:lstStyle/>
                    <a:p>
                      <a:pPr algn="l" fontAlgn="ctr"/>
                      <a:r>
                        <a:rPr lang="en-US" sz="1600" u="none" strike="noStrike" dirty="0">
                          <a:effectLst/>
                        </a:rPr>
                        <a:t>Incentives for hybrid solutions exist, hybrid solutions not allowed to bid</a:t>
                      </a:r>
                      <a:endParaRPr lang="en-US" sz="1600" b="0" i="0" u="none" strike="noStrike" dirty="0">
                        <a:solidFill>
                          <a:srgbClr val="000000"/>
                        </a:solidFill>
                        <a:effectLst/>
                        <a:latin typeface="Calibri" panose="020F0502020204030204" pitchFamily="34" charset="0"/>
                      </a:endParaRPr>
                    </a:p>
                    <a:p>
                      <a:pPr algn="l"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2241" marR="2241" marT="2241" marB="0" anchor="ctr"/>
                </a:tc>
                <a:tc rowSpan="2">
                  <a:txBody>
                    <a:bodyPr/>
                    <a:lstStyle/>
                    <a:p>
                      <a:pPr algn="l" fontAlgn="ctr"/>
                      <a:r>
                        <a:rPr lang="en-US" sz="1600" u="none" strike="noStrike" dirty="0">
                          <a:effectLst/>
                        </a:rPr>
                        <a:t>Reverse auction. Based on lowest bid for power ($/MWh)</a:t>
                      </a:r>
                      <a:endParaRPr lang="en-US" sz="1600" b="0" i="0" u="none" strike="noStrike" dirty="0">
                        <a:solidFill>
                          <a:srgbClr val="000000"/>
                        </a:solidFill>
                        <a:effectLst/>
                        <a:latin typeface="Calibri" panose="020F0502020204030204" pitchFamily="34" charset="0"/>
                      </a:endParaRPr>
                    </a:p>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3599635946"/>
                  </a:ext>
                </a:extLst>
              </a:tr>
              <a:tr h="1542426">
                <a:tc vMerge="1">
                  <a:txBody>
                    <a:bodyPr/>
                    <a:lstStyle/>
                    <a:p>
                      <a:endParaRPr lang="en-US"/>
                    </a:p>
                  </a:txBody>
                  <a:tcPr/>
                </a:tc>
                <a:tc vMerge="1">
                  <a:txBody>
                    <a:bodyPr/>
                    <a:lstStyle/>
                    <a:p>
                      <a:endParaRPr lang="en-US"/>
                    </a:p>
                  </a:txBody>
                  <a:tcPr/>
                </a:tc>
                <a:tc>
                  <a:txBody>
                    <a:bodyPr/>
                    <a:lstStyle/>
                    <a:p>
                      <a:pPr algn="l" fontAlgn="ctr"/>
                      <a:r>
                        <a:rPr lang="en-US" sz="1600" u="none" strike="noStrike" dirty="0">
                          <a:effectLst/>
                        </a:rPr>
                        <a:t>Electricity profiling based on load curve, creating mismatches between actual production and contractual obligations</a:t>
                      </a:r>
                      <a:endParaRPr lang="en-US" sz="1600" b="0" i="0" u="none" strike="noStrike" dirty="0">
                        <a:solidFill>
                          <a:srgbClr val="000000"/>
                        </a:solidFill>
                        <a:effectLst/>
                        <a:latin typeface="Gill Sans MT" panose="020B0502020104020203" pitchFamily="34" charset="0"/>
                      </a:endParaRPr>
                    </a:p>
                  </a:txBody>
                  <a:tcPr marL="2241" marR="2241" marT="224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2241" marR="2241" marT="224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2241" marR="2241" marT="224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2241" marR="2241" marT="2241" marB="0" anchor="ctr"/>
                </a:tc>
                <a:tc vMerge="1">
                  <a:txBody>
                    <a:bodyPr/>
                    <a:lstStyle/>
                    <a:p>
                      <a:pPr algn="l" fontAlgn="b"/>
                      <a:endParaRPr lang="en-US" sz="700" b="0" i="0" u="none" strike="noStrike" dirty="0">
                        <a:solidFill>
                          <a:srgbClr val="000000"/>
                        </a:solidFill>
                        <a:effectLst/>
                        <a:latin typeface="Calibri" panose="020F0502020204030204" pitchFamily="34" charset="0"/>
                      </a:endParaRPr>
                    </a:p>
                  </a:txBody>
                  <a:tcPr marL="2241" marR="2241" marT="2241" marB="0" anchor="b"/>
                </a:tc>
                <a:extLst>
                  <a:ext uri="{0D108BD9-81ED-4DB2-BD59-A6C34878D82A}">
                    <a16:rowId xmlns:a16="http://schemas.microsoft.com/office/drawing/2014/main" val="1759092761"/>
                  </a:ext>
                </a:extLst>
              </a:tr>
            </a:tbl>
          </a:graphicData>
        </a:graphic>
      </p:graphicFrame>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a:xfrm>
            <a:off x="6858000" y="5225382"/>
            <a:ext cx="2133600" cy="89567"/>
          </a:xfrm>
        </p:spPr>
        <p:txBody>
          <a:bodyPr/>
          <a:lstStyle/>
          <a:p>
            <a:fld id="{42782948-4DBE-204D-AB9E-B65E067054AE}" type="slidenum">
              <a:rPr lang="en-US" smtClean="0"/>
              <a:pPr/>
              <a:t>41</a:t>
            </a:fld>
            <a:endParaRPr lang="en-US"/>
          </a:p>
        </p:txBody>
      </p:sp>
      <p:sp>
        <p:nvSpPr>
          <p:cNvPr id="4" name="Título 3">
            <a:extLst>
              <a:ext uri="{FF2B5EF4-FFF2-40B4-BE49-F238E27FC236}">
                <a16:creationId xmlns:a16="http://schemas.microsoft.com/office/drawing/2014/main" id="{429F731D-63ED-4DE7-A984-7AC4E3AEA704}"/>
              </a:ext>
            </a:extLst>
          </p:cNvPr>
          <p:cNvSpPr>
            <a:spLocks noGrp="1"/>
          </p:cNvSpPr>
          <p:nvPr>
            <p:ph type="title"/>
          </p:nvPr>
        </p:nvSpPr>
        <p:spPr>
          <a:xfrm>
            <a:off x="152400" y="133350"/>
            <a:ext cx="8519352" cy="457201"/>
          </a:xfrm>
        </p:spPr>
        <p:txBody>
          <a:bodyPr/>
          <a:lstStyle/>
          <a:p>
            <a:r>
              <a:rPr lang="en-US" sz="2400" dirty="0"/>
              <a:t>Examples of RE Auctions With and Without BESS Participation (I)</a:t>
            </a:r>
          </a:p>
        </p:txBody>
      </p:sp>
    </p:spTree>
    <p:extLst>
      <p:ext uri="{BB962C8B-B14F-4D97-AF65-F5344CB8AC3E}">
        <p14:creationId xmlns:p14="http://schemas.microsoft.com/office/powerpoint/2010/main" val="2721401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a:extLst>
              <a:ext uri="{FF2B5EF4-FFF2-40B4-BE49-F238E27FC236}">
                <a16:creationId xmlns:a16="http://schemas.microsoft.com/office/drawing/2014/main" id="{53058D08-CF2A-4E2B-B01B-FCB59457BEFC}"/>
              </a:ext>
            </a:extLst>
          </p:cNvPr>
          <p:cNvGraphicFramePr>
            <a:graphicFrameLocks noGrp="1"/>
          </p:cNvGraphicFramePr>
          <p:nvPr>
            <p:ph idx="1"/>
            <p:extLst>
              <p:ext uri="{D42A27DB-BD31-4B8C-83A1-F6EECF244321}">
                <p14:modId xmlns:p14="http://schemas.microsoft.com/office/powerpoint/2010/main" val="3467525205"/>
              </p:ext>
            </p:extLst>
          </p:nvPr>
        </p:nvGraphicFramePr>
        <p:xfrm>
          <a:off x="99251" y="590551"/>
          <a:ext cx="8839201" cy="4398083"/>
        </p:xfrm>
        <a:graphic>
          <a:graphicData uri="http://schemas.openxmlformats.org/drawingml/2006/table">
            <a:tbl>
              <a:tblPr firstRow="1">
                <a:tableStyleId>{5C22544A-7EE6-4342-B048-85BDC9FD1C3A}</a:tableStyleId>
              </a:tblPr>
              <a:tblGrid>
                <a:gridCol w="662749">
                  <a:extLst>
                    <a:ext uri="{9D8B030D-6E8A-4147-A177-3AD203B41FA5}">
                      <a16:colId xmlns:a16="http://schemas.microsoft.com/office/drawing/2014/main" val="811668599"/>
                    </a:ext>
                  </a:extLst>
                </a:gridCol>
                <a:gridCol w="857708">
                  <a:extLst>
                    <a:ext uri="{9D8B030D-6E8A-4147-A177-3AD203B41FA5}">
                      <a16:colId xmlns:a16="http://schemas.microsoft.com/office/drawing/2014/main" val="2621327044"/>
                    </a:ext>
                  </a:extLst>
                </a:gridCol>
                <a:gridCol w="1809292">
                  <a:extLst>
                    <a:ext uri="{9D8B030D-6E8A-4147-A177-3AD203B41FA5}">
                      <a16:colId xmlns:a16="http://schemas.microsoft.com/office/drawing/2014/main" val="1979790553"/>
                    </a:ext>
                  </a:extLst>
                </a:gridCol>
                <a:gridCol w="838200">
                  <a:extLst>
                    <a:ext uri="{9D8B030D-6E8A-4147-A177-3AD203B41FA5}">
                      <a16:colId xmlns:a16="http://schemas.microsoft.com/office/drawing/2014/main" val="1086506920"/>
                    </a:ext>
                  </a:extLst>
                </a:gridCol>
                <a:gridCol w="857708">
                  <a:extLst>
                    <a:ext uri="{9D8B030D-6E8A-4147-A177-3AD203B41FA5}">
                      <a16:colId xmlns:a16="http://schemas.microsoft.com/office/drawing/2014/main" val="817370078"/>
                    </a:ext>
                  </a:extLst>
                </a:gridCol>
                <a:gridCol w="1656892">
                  <a:extLst>
                    <a:ext uri="{9D8B030D-6E8A-4147-A177-3AD203B41FA5}">
                      <a16:colId xmlns:a16="http://schemas.microsoft.com/office/drawing/2014/main" val="2800752604"/>
                    </a:ext>
                  </a:extLst>
                </a:gridCol>
                <a:gridCol w="2156652">
                  <a:extLst>
                    <a:ext uri="{9D8B030D-6E8A-4147-A177-3AD203B41FA5}">
                      <a16:colId xmlns:a16="http://schemas.microsoft.com/office/drawing/2014/main" val="2414585031"/>
                    </a:ext>
                  </a:extLst>
                </a:gridCol>
              </a:tblGrid>
              <a:tr h="346279">
                <a:tc>
                  <a:txBody>
                    <a:bodyPr/>
                    <a:lstStyle/>
                    <a:p>
                      <a:pPr algn="ctr" fontAlgn="b"/>
                      <a:r>
                        <a:rPr lang="en-US" sz="1050" b="1" u="none" strike="noStrike" dirty="0">
                          <a:effectLst/>
                        </a:rPr>
                        <a:t>Locations  </a:t>
                      </a:r>
                      <a:endParaRPr lang="en-US" sz="105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50" b="1" u="none" strike="noStrike" dirty="0">
                          <a:effectLst/>
                        </a:rPr>
                        <a:t>Nature of Contract</a:t>
                      </a:r>
                      <a:endParaRPr lang="en-US" sz="105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50" b="1" u="none" strike="noStrike" dirty="0">
                          <a:effectLst/>
                        </a:rPr>
                        <a:t>Description</a:t>
                      </a:r>
                      <a:endParaRPr lang="en-US" sz="105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50" b="1" u="none" strike="noStrike" dirty="0">
                          <a:effectLst/>
                        </a:rPr>
                        <a:t>Technology Neutral</a:t>
                      </a:r>
                      <a:endParaRPr lang="en-US" sz="105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50" b="1" u="none" strike="noStrike" dirty="0">
                          <a:effectLst/>
                        </a:rPr>
                        <a:t>Storage Participation</a:t>
                      </a:r>
                      <a:endParaRPr lang="en-US" sz="105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50" b="1" u="none" strike="noStrike" dirty="0">
                          <a:effectLst/>
                        </a:rPr>
                        <a:t>Level Playing Field for Storage</a:t>
                      </a:r>
                      <a:endParaRPr lang="en-US" sz="105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050" b="1" u="none" strike="noStrike" dirty="0">
                          <a:effectLst/>
                        </a:rPr>
                        <a:t>Type of Award and Payment</a:t>
                      </a:r>
                      <a:endParaRPr lang="en-US" sz="1050" b="1"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4948067"/>
                  </a:ext>
                </a:extLst>
              </a:tr>
              <a:tr h="1279644">
                <a:tc>
                  <a:txBody>
                    <a:bodyPr/>
                    <a:lstStyle/>
                    <a:p>
                      <a:pPr algn="l" fontAlgn="ctr"/>
                      <a:r>
                        <a:rPr lang="en-US" sz="1300" u="none" strike="noStrike" dirty="0">
                          <a:effectLst/>
                        </a:rPr>
                        <a:t>Mexico</a:t>
                      </a:r>
                      <a:endParaRPr lang="en-US" sz="13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300" u="none" strike="noStrike" dirty="0">
                          <a:effectLst/>
                        </a:rPr>
                        <a:t>Electricity only (non-firm)</a:t>
                      </a:r>
                      <a:endParaRPr lang="en-US" sz="13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300" u="none" strike="noStrike" dirty="0">
                          <a:effectLst/>
                        </a:rPr>
                        <a:t>Contracts for difference. Price granularity in time and space (</a:t>
                      </a:r>
                      <a:r>
                        <a:rPr lang="en-US" sz="1300" i="1" u="none" strike="noStrike" dirty="0">
                          <a:effectLst/>
                        </a:rPr>
                        <a:t>locational marginal pricing</a:t>
                      </a:r>
                      <a:r>
                        <a:rPr lang="en-US" sz="1300" u="none" strike="noStrike" dirty="0">
                          <a:effectLst/>
                        </a:rPr>
                        <a:t>)</a:t>
                      </a:r>
                      <a:endParaRPr lang="en-US" sz="13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300" u="none" strike="noStrike" dirty="0">
                          <a:effectLst/>
                        </a:rPr>
                        <a:t>Yes</a:t>
                      </a:r>
                      <a:endParaRPr lang="en-US" sz="13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300" u="none" strike="noStrike" dirty="0">
                          <a:effectLst/>
                        </a:rPr>
                        <a:t>Yes, in areas with transmission constraints</a:t>
                      </a:r>
                      <a:endParaRPr lang="en-US" sz="13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300" u="none" strike="noStrike" dirty="0">
                          <a:effectLst/>
                        </a:rPr>
                        <a:t>Yes, possibility of locating storage where locational prices are higher</a:t>
                      </a:r>
                      <a:endParaRPr lang="en-US" sz="13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300" u="none" strike="noStrike" dirty="0">
                          <a:effectLst/>
                        </a:rPr>
                        <a:t>Reverse auction.  Based on lowest bid for power (first auction provided extra points for priority locations).  Revenue for generator included “green certificates”</a:t>
                      </a:r>
                      <a:endParaRPr lang="en-US" sz="1300" b="0"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1953325191"/>
                  </a:ext>
                </a:extLst>
              </a:tr>
              <a:tr h="1492516">
                <a:tc>
                  <a:txBody>
                    <a:bodyPr/>
                    <a:lstStyle/>
                    <a:p>
                      <a:pPr algn="l" fontAlgn="ctr"/>
                      <a:r>
                        <a:rPr lang="en-US" sz="1300" u="none" strike="noStrike" dirty="0">
                          <a:effectLst/>
                        </a:rPr>
                        <a:t>Colombia (since 2006)</a:t>
                      </a:r>
                      <a:endParaRPr lang="en-US" sz="13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300" u="none" strike="noStrike" dirty="0">
                          <a:effectLst/>
                        </a:rPr>
                        <a:t>Electricity  only (during critical periods)</a:t>
                      </a:r>
                      <a:endParaRPr lang="en-US" sz="13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300" u="none" strike="noStrike" dirty="0">
                          <a:effectLst/>
                        </a:rPr>
                        <a:t>Reliability payment auction with call for power during government-declared critical period (demand peak or supply shortfall from drought)</a:t>
                      </a:r>
                      <a:endParaRPr lang="en-US" sz="1300" b="0" i="0" u="none" strike="noStrike" dirty="0">
                        <a:solidFill>
                          <a:srgbClr val="000000"/>
                        </a:solidFill>
                        <a:effectLst/>
                        <a:latin typeface="Gill Sans MT" panose="020B0502020104020203" pitchFamily="34" charset="0"/>
                      </a:endParaRPr>
                    </a:p>
                    <a:p>
                      <a:pPr algn="l" fontAlgn="ctr"/>
                      <a:r>
                        <a:rPr lang="en-US" sz="1300" u="none" strike="noStrike" dirty="0">
                          <a:effectLst/>
                        </a:rPr>
                        <a:t> </a:t>
                      </a:r>
                      <a:endParaRPr lang="en-US" sz="13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300" u="none" strike="noStrike" dirty="0">
                          <a:effectLst/>
                        </a:rPr>
                        <a:t>Yes</a:t>
                      </a:r>
                      <a:endParaRPr lang="en-US" sz="1300" b="0" i="0" u="none" strike="noStrike" dirty="0">
                        <a:solidFill>
                          <a:srgbClr val="000000"/>
                        </a:solidFill>
                        <a:effectLst/>
                        <a:latin typeface="Calibri" panose="020F0502020204030204" pitchFamily="34" charset="0"/>
                      </a:endParaRPr>
                    </a:p>
                    <a:p>
                      <a:pPr algn="l" fontAlgn="ctr"/>
                      <a:r>
                        <a:rPr lang="en-US" sz="1300" u="none" strike="noStrike" dirty="0">
                          <a:effectLst/>
                        </a:rPr>
                        <a:t> </a:t>
                      </a:r>
                      <a:endParaRPr lang="en-US" sz="13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300" u="none" strike="noStrike" dirty="0">
                          <a:effectLst/>
                        </a:rPr>
                        <a:t>No</a:t>
                      </a:r>
                      <a:endParaRPr lang="en-US" sz="1300" b="0" i="0" u="none" strike="noStrike" dirty="0">
                        <a:solidFill>
                          <a:srgbClr val="000000"/>
                        </a:solidFill>
                        <a:effectLst/>
                        <a:latin typeface="Calibri" panose="020F0502020204030204" pitchFamily="34" charset="0"/>
                      </a:endParaRPr>
                    </a:p>
                    <a:p>
                      <a:pPr algn="l" fontAlgn="ctr"/>
                      <a:r>
                        <a:rPr lang="en-US" sz="1300" u="none" strike="noStrike" dirty="0">
                          <a:effectLst/>
                        </a:rPr>
                        <a:t> </a:t>
                      </a:r>
                      <a:endParaRPr lang="en-US" sz="13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300" u="none" strike="noStrike" dirty="0">
                          <a:effectLst/>
                        </a:rPr>
                        <a:t>Yes, but system was chronically short of electricity in dry periods.  BESS not suitable for this deep storage</a:t>
                      </a:r>
                      <a:endParaRPr lang="en-US" sz="13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300" u="none" strike="noStrike" dirty="0">
                          <a:effectLst/>
                        </a:rPr>
                        <a:t>Reverse auction.   Award for lowest electricity strike price bidder for option to be dispatched</a:t>
                      </a:r>
                      <a:endParaRPr lang="en-US" sz="1300" b="0"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4029682542"/>
                  </a:ext>
                </a:extLst>
              </a:tr>
              <a:tr h="1279644">
                <a:tc>
                  <a:txBody>
                    <a:bodyPr/>
                    <a:lstStyle/>
                    <a:p>
                      <a:pPr algn="l" fontAlgn="ctr"/>
                      <a:r>
                        <a:rPr lang="en-US" sz="1300" u="none" strike="noStrike">
                          <a:effectLst/>
                        </a:rPr>
                        <a:t>Chile (since 2017)</a:t>
                      </a:r>
                      <a:endParaRPr lang="en-US" sz="13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300" u="none" strike="noStrike" dirty="0">
                          <a:effectLst/>
                        </a:rPr>
                        <a:t>Electricity  only (firm)</a:t>
                      </a:r>
                      <a:endParaRPr lang="en-US" sz="13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300" u="none" strike="noStrike" dirty="0">
                          <a:effectLst/>
                        </a:rPr>
                        <a:t>Settlement three times a day (energy blocks) and  seasonally.  Bids included contract volume obligations for each block</a:t>
                      </a:r>
                      <a:endParaRPr lang="en-US" sz="13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300" u="none" strike="noStrike" dirty="0">
                          <a:effectLst/>
                        </a:rPr>
                        <a:t>Yes</a:t>
                      </a:r>
                      <a:endParaRPr lang="en-US" sz="13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300" u="none" strike="noStrike" dirty="0">
                          <a:effectLst/>
                        </a:rPr>
                        <a:t>Yes</a:t>
                      </a:r>
                      <a:endParaRPr lang="en-US" sz="13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300" u="none" strike="noStrike" dirty="0">
                          <a:effectLst/>
                        </a:rPr>
                        <a:t>YES, but some e benefits of BESS not monetized (e.g., rapid ramp-up rate)</a:t>
                      </a:r>
                      <a:endParaRPr lang="en-US" sz="13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300" u="none" strike="noStrike" dirty="0">
                          <a:effectLst/>
                        </a:rPr>
                        <a:t>Combinatorial auction.  Based on lowest bid for power per time block ($/MWh) minimizing costs to power system (based on optimization model)</a:t>
                      </a:r>
                      <a:endParaRPr lang="en-US" sz="1300" b="0"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3282254735"/>
                  </a:ext>
                </a:extLst>
              </a:tr>
            </a:tbl>
          </a:graphicData>
        </a:graphic>
      </p:graphicFrame>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a:xfrm>
            <a:off x="6858000" y="5225382"/>
            <a:ext cx="2133600" cy="89567"/>
          </a:xfrm>
        </p:spPr>
        <p:txBody>
          <a:bodyPr/>
          <a:lstStyle/>
          <a:p>
            <a:fld id="{42782948-4DBE-204D-AB9E-B65E067054AE}" type="slidenum">
              <a:rPr lang="en-US" smtClean="0"/>
              <a:pPr/>
              <a:t>42</a:t>
            </a:fld>
            <a:endParaRPr lang="en-US"/>
          </a:p>
        </p:txBody>
      </p:sp>
      <p:sp>
        <p:nvSpPr>
          <p:cNvPr id="4" name="Título 3">
            <a:extLst>
              <a:ext uri="{FF2B5EF4-FFF2-40B4-BE49-F238E27FC236}">
                <a16:creationId xmlns:a16="http://schemas.microsoft.com/office/drawing/2014/main" id="{429F731D-63ED-4DE7-A984-7AC4E3AEA704}"/>
              </a:ext>
            </a:extLst>
          </p:cNvPr>
          <p:cNvSpPr>
            <a:spLocks noGrp="1"/>
          </p:cNvSpPr>
          <p:nvPr>
            <p:ph type="title"/>
          </p:nvPr>
        </p:nvSpPr>
        <p:spPr>
          <a:xfrm>
            <a:off x="365952" y="285751"/>
            <a:ext cx="8305800" cy="304800"/>
          </a:xfrm>
        </p:spPr>
        <p:txBody>
          <a:bodyPr/>
          <a:lstStyle/>
          <a:p>
            <a:r>
              <a:rPr lang="en-US" sz="2400" dirty="0"/>
              <a:t>Examples of RE Auctions With and Without BESS Participation (2)</a:t>
            </a:r>
          </a:p>
        </p:txBody>
      </p:sp>
    </p:spTree>
    <p:extLst>
      <p:ext uri="{BB962C8B-B14F-4D97-AF65-F5344CB8AC3E}">
        <p14:creationId xmlns:p14="http://schemas.microsoft.com/office/powerpoint/2010/main" val="3007705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p:txBody>
          <a:bodyPr/>
          <a:lstStyle/>
          <a:p>
            <a:fld id="{42782948-4DBE-204D-AB9E-B65E067054AE}" type="slidenum">
              <a:rPr lang="en-US" smtClean="0"/>
              <a:pPr/>
              <a:t>43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8905453"/>
              </p:ext>
            </p:extLst>
          </p:nvPr>
        </p:nvGraphicFramePr>
        <p:xfrm>
          <a:off x="115186" y="514350"/>
          <a:ext cx="8940207" cy="4561017"/>
        </p:xfrm>
        <a:graphic>
          <a:graphicData uri="http://schemas.openxmlformats.org/drawingml/2006/table">
            <a:tbl>
              <a:tblPr firstRow="1">
                <a:tableStyleId>{5C22544A-7EE6-4342-B048-85BDC9FD1C3A}</a:tableStyleId>
              </a:tblPr>
              <a:tblGrid>
                <a:gridCol w="758402">
                  <a:extLst>
                    <a:ext uri="{9D8B030D-6E8A-4147-A177-3AD203B41FA5}">
                      <a16:colId xmlns:a16="http://schemas.microsoft.com/office/drawing/2014/main" val="20000"/>
                    </a:ext>
                  </a:extLst>
                </a:gridCol>
                <a:gridCol w="847778">
                  <a:extLst>
                    <a:ext uri="{9D8B030D-6E8A-4147-A177-3AD203B41FA5}">
                      <a16:colId xmlns:a16="http://schemas.microsoft.com/office/drawing/2014/main" val="20001"/>
                    </a:ext>
                  </a:extLst>
                </a:gridCol>
                <a:gridCol w="1618486">
                  <a:extLst>
                    <a:ext uri="{9D8B030D-6E8A-4147-A177-3AD203B41FA5}">
                      <a16:colId xmlns:a16="http://schemas.microsoft.com/office/drawing/2014/main" val="20002"/>
                    </a:ext>
                  </a:extLst>
                </a:gridCol>
                <a:gridCol w="847778">
                  <a:extLst>
                    <a:ext uri="{9D8B030D-6E8A-4147-A177-3AD203B41FA5}">
                      <a16:colId xmlns:a16="http://schemas.microsoft.com/office/drawing/2014/main" val="20003"/>
                    </a:ext>
                  </a:extLst>
                </a:gridCol>
                <a:gridCol w="1707862">
                  <a:extLst>
                    <a:ext uri="{9D8B030D-6E8A-4147-A177-3AD203B41FA5}">
                      <a16:colId xmlns:a16="http://schemas.microsoft.com/office/drawing/2014/main" val="20004"/>
                    </a:ext>
                  </a:extLst>
                </a:gridCol>
                <a:gridCol w="1541415">
                  <a:extLst>
                    <a:ext uri="{9D8B030D-6E8A-4147-A177-3AD203B41FA5}">
                      <a16:colId xmlns:a16="http://schemas.microsoft.com/office/drawing/2014/main" val="20005"/>
                    </a:ext>
                  </a:extLst>
                </a:gridCol>
                <a:gridCol w="1618486">
                  <a:extLst>
                    <a:ext uri="{9D8B030D-6E8A-4147-A177-3AD203B41FA5}">
                      <a16:colId xmlns:a16="http://schemas.microsoft.com/office/drawing/2014/main" val="20006"/>
                    </a:ext>
                  </a:extLst>
                </a:gridCol>
              </a:tblGrid>
              <a:tr h="752209">
                <a:tc>
                  <a:txBody>
                    <a:bodyPr/>
                    <a:lstStyle/>
                    <a:p>
                      <a:pPr algn="ctr" fontAlgn="b"/>
                      <a:r>
                        <a:rPr lang="en-US" sz="1100" b="1" u="none" strike="noStrike" dirty="0">
                          <a:effectLst/>
                        </a:rPr>
                        <a:t>Locations</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Nature of Contract</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Short Description</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Technology Neutral</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Storage Participated</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Level Playing Field for Storage</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Type of Award and Payment</a:t>
                      </a:r>
                      <a:endParaRPr lang="en-US" sz="1100" b="1"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10000"/>
                  </a:ext>
                </a:extLst>
              </a:tr>
              <a:tr h="1344147">
                <a:tc>
                  <a:txBody>
                    <a:bodyPr/>
                    <a:lstStyle/>
                    <a:p>
                      <a:pPr algn="l" fontAlgn="ctr"/>
                      <a:r>
                        <a:rPr lang="en-US" sz="1400" u="none" strike="noStrike" dirty="0">
                          <a:effectLst/>
                        </a:rPr>
                        <a:t>Thailand (2017)</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Capacity and associated (firm) electricity</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Contractual obligation to meet load curve requirements for peak and off-peak</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Yes</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Yes, one bidder (PV+BESS)</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Incentive for storage to provide firm</a:t>
                      </a:r>
                      <a:r>
                        <a:rPr lang="en-US" sz="1400" u="none" strike="noStrike" baseline="0" dirty="0">
                          <a:effectLst/>
                        </a:rPr>
                        <a:t> </a:t>
                      </a:r>
                      <a:r>
                        <a:rPr lang="en-US" sz="1400" u="none" strike="noStrike" dirty="0">
                          <a:effectLst/>
                        </a:rPr>
                        <a:t>electricity in peak hours</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Nine simultaneous auctions per zone.  Based on largest discount from </a:t>
                      </a:r>
                      <a:r>
                        <a:rPr lang="en-US" sz="1400" u="none" strike="noStrike" dirty="0" err="1">
                          <a:effectLst/>
                        </a:rPr>
                        <a:t>FiT</a:t>
                      </a:r>
                      <a:r>
                        <a:rPr lang="en-US" sz="1400" u="none" strike="noStrike" dirty="0">
                          <a:effectLst/>
                        </a:rPr>
                        <a:t> per zone ($/MWh), adjusted for inflation.</a:t>
                      </a:r>
                      <a:endParaRPr lang="en-US" sz="1400" b="0"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10001"/>
                  </a:ext>
                </a:extLst>
              </a:tr>
              <a:tr h="1120514">
                <a:tc>
                  <a:txBody>
                    <a:bodyPr/>
                    <a:lstStyle/>
                    <a:p>
                      <a:pPr algn="l" fontAlgn="ctr"/>
                      <a:r>
                        <a:rPr lang="en-US" sz="1400" u="none" strike="noStrike" dirty="0">
                          <a:effectLst/>
                        </a:rPr>
                        <a:t> Brazil (Roraima State) (2019)</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Capacity and associated (firm) electricity</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Contractual obligation to meet load curve requirements 24x7</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Yes</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Yes, one bidder (biofuel + PV + BESS)</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Incentive for BESS for integration of biofuel generation and PV</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Reverse auction.  Based on lowest bid for capacity ($/MW)</a:t>
                      </a:r>
                      <a:endParaRPr lang="en-US" sz="1400" b="0"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10002"/>
                  </a:ext>
                </a:extLst>
              </a:tr>
              <a:tr h="1344147">
                <a:tc>
                  <a:txBody>
                    <a:bodyPr/>
                    <a:lstStyle/>
                    <a:p>
                      <a:pPr algn="l" fontAlgn="ctr"/>
                      <a:r>
                        <a:rPr lang="en-US" sz="1400" u="none" strike="noStrike" dirty="0">
                          <a:effectLst/>
                        </a:rPr>
                        <a:t>India (2018)</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Electricity only (non-firm)</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Renewables no longer had priority dispatch with transmission constraints</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p>
                      <a:pPr algn="l" fontAlgn="ctr"/>
                      <a:r>
                        <a:rPr lang="en-US" sz="1400" u="none" strike="noStrike" dirty="0">
                          <a:effectLst/>
                        </a:rPr>
                        <a:t>No, only renewables</a:t>
                      </a:r>
                      <a:endParaRPr lang="en-US" sz="1400" b="0" i="0" u="none" strike="noStrike" dirty="0">
                        <a:solidFill>
                          <a:srgbClr val="000000"/>
                        </a:solidFill>
                        <a:effectLst/>
                        <a:latin typeface="Calibri" panose="020F0502020204030204" pitchFamily="34" charset="0"/>
                      </a:endParaRPr>
                    </a:p>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Yes, any form of storage, but prior preference for pumped-storage</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p>
                      <a:pPr algn="l" fontAlgn="ctr"/>
                      <a:r>
                        <a:rPr lang="en-US" sz="1400" u="none" strike="noStrike" dirty="0">
                          <a:effectLst/>
                        </a:rPr>
                        <a:t>Incentives for intra-day storage to shift supply when grid constraints relieved</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p>
                      <a:pPr algn="l" fontAlgn="ctr"/>
                      <a:r>
                        <a:rPr lang="en-US" sz="1400" u="none" strike="noStrike" dirty="0">
                          <a:effectLst/>
                        </a:rPr>
                        <a:t>Reverse auction. Based on lowest bid</a:t>
                      </a:r>
                      <a:r>
                        <a:rPr lang="en-US" sz="1400" u="none" strike="noStrike" baseline="0" dirty="0">
                          <a:effectLst/>
                        </a:rPr>
                        <a:t> for </a:t>
                      </a:r>
                      <a:r>
                        <a:rPr lang="en-US" sz="1400" u="none" strike="noStrike" dirty="0">
                          <a:effectLst/>
                        </a:rPr>
                        <a:t>peak power.  Payment for off-peak power based on </a:t>
                      </a:r>
                      <a:r>
                        <a:rPr lang="en-US" sz="1400" u="none" strike="noStrike" dirty="0" err="1">
                          <a:effectLst/>
                        </a:rPr>
                        <a:t>FiT</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10003"/>
                  </a:ext>
                </a:extLst>
              </a:tr>
            </a:tbl>
          </a:graphicData>
        </a:graphic>
      </p:graphicFrame>
      <p:sp>
        <p:nvSpPr>
          <p:cNvPr id="8" name="Título 3">
            <a:extLst>
              <a:ext uri="{FF2B5EF4-FFF2-40B4-BE49-F238E27FC236}">
                <a16:creationId xmlns:a16="http://schemas.microsoft.com/office/drawing/2014/main" id="{429F731D-63ED-4DE7-A984-7AC4E3AEA704}"/>
              </a:ext>
            </a:extLst>
          </p:cNvPr>
          <p:cNvSpPr>
            <a:spLocks noGrp="1"/>
          </p:cNvSpPr>
          <p:nvPr>
            <p:ph type="title"/>
          </p:nvPr>
        </p:nvSpPr>
        <p:spPr>
          <a:xfrm>
            <a:off x="338738" y="133351"/>
            <a:ext cx="8305800" cy="381000"/>
          </a:xfrm>
        </p:spPr>
        <p:txBody>
          <a:bodyPr/>
          <a:lstStyle/>
          <a:p>
            <a:r>
              <a:rPr lang="en-US" sz="2000" dirty="0"/>
              <a:t>Examples of RE Auctions With and Without BESS Participation (3)</a:t>
            </a:r>
          </a:p>
        </p:txBody>
      </p:sp>
    </p:spTree>
    <p:extLst>
      <p:ext uri="{BB962C8B-B14F-4D97-AF65-F5344CB8AC3E}">
        <p14:creationId xmlns:p14="http://schemas.microsoft.com/office/powerpoint/2010/main" val="2547367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a:extLst>
              <a:ext uri="{FF2B5EF4-FFF2-40B4-BE49-F238E27FC236}">
                <a16:creationId xmlns:a16="http://schemas.microsoft.com/office/drawing/2014/main" id="{19F7E583-7D94-4E4D-B624-0E25E48CC13A}"/>
              </a:ext>
            </a:extLst>
          </p:cNvPr>
          <p:cNvSpPr>
            <a:spLocks noGrp="1"/>
          </p:cNvSpPr>
          <p:nvPr>
            <p:ph type="sldNum" sz="quarter" idx="4"/>
          </p:nvPr>
        </p:nvSpPr>
        <p:spPr/>
        <p:txBody>
          <a:bodyPr/>
          <a:lstStyle/>
          <a:p>
            <a:fld id="{42782948-4DBE-204D-AB9E-B65E067054AE}" type="slidenum">
              <a:rPr lang="en-US" smtClean="0"/>
              <a:pPr/>
              <a:t>44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1001248"/>
              </p:ext>
            </p:extLst>
          </p:nvPr>
        </p:nvGraphicFramePr>
        <p:xfrm>
          <a:off x="152401" y="595259"/>
          <a:ext cx="8839198" cy="4205399"/>
        </p:xfrm>
        <a:graphic>
          <a:graphicData uri="http://schemas.openxmlformats.org/drawingml/2006/table">
            <a:tbl>
              <a:tblPr firstRow="1">
                <a:tableStyleId>{5C22544A-7EE6-4342-B048-85BDC9FD1C3A}</a:tableStyleId>
              </a:tblPr>
              <a:tblGrid>
                <a:gridCol w="990599">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021821">
                  <a:extLst>
                    <a:ext uri="{9D8B030D-6E8A-4147-A177-3AD203B41FA5}">
                      <a16:colId xmlns:a16="http://schemas.microsoft.com/office/drawing/2014/main" val="20002"/>
                    </a:ext>
                  </a:extLst>
                </a:gridCol>
                <a:gridCol w="1647223">
                  <a:extLst>
                    <a:ext uri="{9D8B030D-6E8A-4147-A177-3AD203B41FA5}">
                      <a16:colId xmlns:a16="http://schemas.microsoft.com/office/drawing/2014/main" val="20003"/>
                    </a:ext>
                  </a:extLst>
                </a:gridCol>
                <a:gridCol w="1048233">
                  <a:extLst>
                    <a:ext uri="{9D8B030D-6E8A-4147-A177-3AD203B41FA5}">
                      <a16:colId xmlns:a16="http://schemas.microsoft.com/office/drawing/2014/main" val="20004"/>
                    </a:ext>
                  </a:extLst>
                </a:gridCol>
                <a:gridCol w="1796971">
                  <a:extLst>
                    <a:ext uri="{9D8B030D-6E8A-4147-A177-3AD203B41FA5}">
                      <a16:colId xmlns:a16="http://schemas.microsoft.com/office/drawing/2014/main" val="20005"/>
                    </a:ext>
                  </a:extLst>
                </a:gridCol>
                <a:gridCol w="1572351">
                  <a:extLst>
                    <a:ext uri="{9D8B030D-6E8A-4147-A177-3AD203B41FA5}">
                      <a16:colId xmlns:a16="http://schemas.microsoft.com/office/drawing/2014/main" val="20006"/>
                    </a:ext>
                  </a:extLst>
                </a:gridCol>
              </a:tblGrid>
              <a:tr h="339188">
                <a:tc>
                  <a:txBody>
                    <a:bodyPr/>
                    <a:lstStyle/>
                    <a:p>
                      <a:pPr algn="ctr" fontAlgn="b"/>
                      <a:r>
                        <a:rPr lang="en-US" sz="1100" b="1" u="none" strike="noStrike" dirty="0">
                          <a:effectLst/>
                        </a:rPr>
                        <a:t>Locations</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Nature of Contract</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Short Description</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Technology Neutral?</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Storage Participated?</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Level Playing Field for Storage?</a:t>
                      </a:r>
                      <a:endParaRPr lang="en-US" sz="1100" b="1" i="0" u="none" strike="noStrike" dirty="0">
                        <a:solidFill>
                          <a:srgbClr val="000000"/>
                        </a:solidFill>
                        <a:effectLst/>
                        <a:latin typeface="Calibri" panose="020F0502020204030204" pitchFamily="34" charset="0"/>
                      </a:endParaRPr>
                    </a:p>
                  </a:txBody>
                  <a:tcPr marL="2241" marR="2241" marT="2241" marB="0" anchor="ctr"/>
                </a:tc>
                <a:tc>
                  <a:txBody>
                    <a:bodyPr/>
                    <a:lstStyle/>
                    <a:p>
                      <a:pPr algn="ctr" fontAlgn="b"/>
                      <a:r>
                        <a:rPr lang="en-US" sz="1100" b="1" u="none" strike="noStrike" dirty="0">
                          <a:effectLst/>
                        </a:rPr>
                        <a:t>Type of Award and Payment</a:t>
                      </a:r>
                      <a:endParaRPr lang="en-US" sz="1100" b="1"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10000"/>
                  </a:ext>
                </a:extLst>
              </a:tr>
              <a:tr h="859909">
                <a:tc>
                  <a:txBody>
                    <a:bodyPr/>
                    <a:lstStyle/>
                    <a:p>
                      <a:pPr algn="l" fontAlgn="ctr"/>
                      <a:r>
                        <a:rPr lang="en-US" sz="1400" u="none" strike="noStrike" dirty="0">
                          <a:effectLst/>
                        </a:rPr>
                        <a:t>Public Service of Colorado (Xcel) (2018)</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Energy and capacity (peak)</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Joint renewable and storage auctions</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a:effectLst/>
                        </a:rPr>
                        <a:t>NO, only renewables allowed to participate in the non-dispatchable category</a:t>
                      </a:r>
                      <a:endParaRPr lang="en-US" sz="1400" b="0" i="0" u="none" strike="noStrike">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YES, but only in non-</a:t>
                      </a:r>
                      <a:r>
                        <a:rPr lang="en-US" sz="1400" u="none" strike="noStrike" dirty="0" err="1">
                          <a:effectLst/>
                        </a:rPr>
                        <a:t>dispatchable</a:t>
                      </a:r>
                      <a:r>
                        <a:rPr lang="en-US" sz="1400" u="none" strike="noStrike" dirty="0">
                          <a:effectLst/>
                        </a:rPr>
                        <a:t> category</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Partially, storage + RE not allowed for dispatchable resources</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Reverse auction. Based on lowest bid for power</a:t>
                      </a:r>
                      <a:endParaRPr lang="en-US" sz="1400" b="0"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10004"/>
                  </a:ext>
                </a:extLst>
              </a:tr>
              <a:tr h="1503151">
                <a:tc>
                  <a:txBody>
                    <a:bodyPr/>
                    <a:lstStyle/>
                    <a:p>
                      <a:pPr algn="l" fontAlgn="ctr"/>
                      <a:r>
                        <a:rPr lang="en-US" sz="1400" u="none" strike="noStrike" dirty="0">
                          <a:effectLst/>
                        </a:rPr>
                        <a:t>Australia (several states)</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Firm energy and capacity</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Concern</a:t>
                      </a:r>
                      <a:r>
                        <a:rPr lang="en-US" sz="1400" u="none" strike="noStrike" baseline="0" dirty="0">
                          <a:effectLst/>
                        </a:rPr>
                        <a:t> over intermittency of </a:t>
                      </a:r>
                      <a:r>
                        <a:rPr lang="en-US" sz="1400" u="none" strike="noStrike" dirty="0">
                          <a:effectLst/>
                        </a:rPr>
                        <a:t>RE supply</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Yes, but storage mainly participated in RE auctions (pumped storage and BESS)</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Yes, in some cases</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Trend for co-located hybrid renewables and storage. Contracts for difference offer</a:t>
                      </a:r>
                      <a:r>
                        <a:rPr lang="en-US" sz="1400" u="none" strike="noStrike" baseline="0" dirty="0">
                          <a:effectLst/>
                        </a:rPr>
                        <a:t> </a:t>
                      </a:r>
                      <a:r>
                        <a:rPr lang="en-US" sz="1400" u="none" strike="noStrike" dirty="0">
                          <a:effectLst/>
                        </a:rPr>
                        <a:t>incentives for BESS </a:t>
                      </a:r>
                      <a:r>
                        <a:rPr lang="en-US" sz="1400" u="none" strike="noStrike" baseline="0" dirty="0">
                          <a:effectLst/>
                        </a:rPr>
                        <a:t>and </a:t>
                      </a:r>
                      <a:r>
                        <a:rPr lang="en-US" sz="1400" u="none" strike="noStrike" dirty="0">
                          <a:effectLst/>
                        </a:rPr>
                        <a:t>pumped hydro</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Reverse auction. Based on lowest bid for power (US/MWh). Can also participate in ancillary services market.</a:t>
                      </a:r>
                      <a:endParaRPr lang="en-US" sz="1400" b="0"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10005"/>
                  </a:ext>
                </a:extLst>
              </a:tr>
              <a:tr h="1503151">
                <a:tc>
                  <a:txBody>
                    <a:bodyPr/>
                    <a:lstStyle/>
                    <a:p>
                      <a:pPr algn="l" fontAlgn="ctr"/>
                      <a:r>
                        <a:rPr lang="en-US" sz="1400" u="none" strike="noStrike" dirty="0">
                          <a:effectLst/>
                        </a:rPr>
                        <a:t>USA (Most RTOs and ISOs)</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Capacity and other ancillary services</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Ancillary services for reliable system operation (supply and demand)</a:t>
                      </a:r>
                      <a:endParaRPr lang="en-US" sz="1400" b="0" i="0" u="none" strike="noStrike" dirty="0">
                        <a:solidFill>
                          <a:srgbClr val="000000"/>
                        </a:solidFill>
                        <a:effectLst/>
                        <a:latin typeface="Gill Sans MT" panose="020B0502020104020203" pitchFamily="34" charset="0"/>
                      </a:endParaRPr>
                    </a:p>
                  </a:txBody>
                  <a:tcPr marL="2241" marR="2241" marT="2241" marB="0" anchor="ctr"/>
                </a:tc>
                <a:tc>
                  <a:txBody>
                    <a:bodyPr/>
                    <a:lstStyle/>
                    <a:p>
                      <a:pPr algn="l" fontAlgn="ctr"/>
                      <a:r>
                        <a:rPr lang="en-US" sz="1400" u="none" strike="noStrike" dirty="0">
                          <a:effectLst/>
                        </a:rPr>
                        <a:t>No, since technology-specific (including BESS).  Exception:  New England Power Pool allowed storage with other technologies</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Yes, in most cases</a:t>
                      </a:r>
                      <a:endParaRPr lang="en-US" sz="1400" b="0" i="0" u="none" strike="noStrike" dirty="0">
                        <a:solidFill>
                          <a:srgbClr val="000000"/>
                        </a:solidFill>
                        <a:effectLst/>
                        <a:latin typeface="Calibri" panose="020F0502020204030204" pitchFamily="34" charset="0"/>
                      </a:endParaRPr>
                    </a:p>
                  </a:txBody>
                  <a:tcPr marL="2241" marR="2241" marT="2241" marB="0" anchor="ctr"/>
                </a:tc>
                <a:tc>
                  <a:txBody>
                    <a:bodyPr/>
                    <a:lstStyle/>
                    <a:p>
                      <a:pPr algn="l" fontAlgn="ctr"/>
                      <a:r>
                        <a:rPr lang="en-US" sz="1400" u="none" strike="noStrike" dirty="0">
                          <a:effectLst/>
                        </a:rPr>
                        <a:t>FERC Order 841/2018 </a:t>
                      </a:r>
                      <a:r>
                        <a:rPr lang="en-US" sz="1400" u="none" strike="noStrike" kern="1200" dirty="0">
                          <a:solidFill>
                            <a:schemeClr val="dk1"/>
                          </a:solidFill>
                          <a:effectLst/>
                          <a:latin typeface="+mn-lt"/>
                          <a:ea typeface="+mn-ea"/>
                          <a:cs typeface="+mn-cs"/>
                        </a:rPr>
                        <a:t>directed all grid operators to propose models for the participation of storage as a wholesale generation asset</a:t>
                      </a:r>
                    </a:p>
                  </a:txBody>
                  <a:tcPr marL="2241" marR="2241" marT="2241" marB="0" anchor="ctr"/>
                </a:tc>
                <a:tc>
                  <a:txBody>
                    <a:bodyPr/>
                    <a:lstStyle/>
                    <a:p>
                      <a:pPr algn="l" fontAlgn="ctr"/>
                      <a:r>
                        <a:rPr lang="en-US" sz="1400" u="none" strike="noStrike" dirty="0">
                          <a:effectLst/>
                        </a:rPr>
                        <a:t>Typically, capacity (US/MW). Revenues may include ICAP and other ancillary services provided</a:t>
                      </a:r>
                      <a:endParaRPr lang="en-US" sz="1400" b="0" i="0" u="none" strike="noStrike" dirty="0">
                        <a:solidFill>
                          <a:srgbClr val="000000"/>
                        </a:solidFill>
                        <a:effectLst/>
                        <a:latin typeface="Calibri" panose="020F0502020204030204" pitchFamily="34" charset="0"/>
                      </a:endParaRPr>
                    </a:p>
                  </a:txBody>
                  <a:tcPr marL="2241" marR="2241" marT="2241" marB="0" anchor="ctr"/>
                </a:tc>
                <a:extLst>
                  <a:ext uri="{0D108BD9-81ED-4DB2-BD59-A6C34878D82A}">
                    <a16:rowId xmlns:a16="http://schemas.microsoft.com/office/drawing/2014/main" val="10006"/>
                  </a:ext>
                </a:extLst>
              </a:tr>
            </a:tbl>
          </a:graphicData>
        </a:graphic>
      </p:graphicFrame>
      <p:sp>
        <p:nvSpPr>
          <p:cNvPr id="8" name="Título 3">
            <a:extLst>
              <a:ext uri="{FF2B5EF4-FFF2-40B4-BE49-F238E27FC236}">
                <a16:creationId xmlns:a16="http://schemas.microsoft.com/office/drawing/2014/main" id="{429F731D-63ED-4DE7-A984-7AC4E3AEA704}"/>
              </a:ext>
            </a:extLst>
          </p:cNvPr>
          <p:cNvSpPr>
            <a:spLocks noGrp="1"/>
          </p:cNvSpPr>
          <p:nvPr>
            <p:ph type="title"/>
          </p:nvPr>
        </p:nvSpPr>
        <p:spPr>
          <a:xfrm>
            <a:off x="338738" y="342841"/>
            <a:ext cx="8305800" cy="252418"/>
          </a:xfrm>
        </p:spPr>
        <p:txBody>
          <a:bodyPr/>
          <a:lstStyle/>
          <a:p>
            <a:r>
              <a:rPr lang="en-US" sz="2000" dirty="0"/>
              <a:t>Examples of RE Auctions With and Without BESS Participation (4)</a:t>
            </a:r>
          </a:p>
        </p:txBody>
      </p:sp>
      <p:sp>
        <p:nvSpPr>
          <p:cNvPr id="5" name="Rectangle 4"/>
          <p:cNvSpPr/>
          <p:nvPr/>
        </p:nvSpPr>
        <p:spPr>
          <a:xfrm>
            <a:off x="72038" y="4714315"/>
            <a:ext cx="3966562" cy="276999"/>
          </a:xfrm>
          <a:prstGeom prst="rect">
            <a:avLst/>
          </a:prstGeom>
        </p:spPr>
        <p:txBody>
          <a:bodyPr wrap="square">
            <a:spAutoFit/>
          </a:bodyPr>
          <a:lstStyle/>
          <a:p>
            <a:r>
              <a:rPr lang="pt-BR" sz="1200" dirty="0"/>
              <a:t>Source:  </a:t>
            </a:r>
            <a:r>
              <a:rPr lang="en-US" sz="1200" dirty="0"/>
              <a:t>Maurer and Doyle,  forthcoming. </a:t>
            </a:r>
          </a:p>
        </p:txBody>
      </p:sp>
    </p:spTree>
    <p:extLst>
      <p:ext uri="{BB962C8B-B14F-4D97-AF65-F5344CB8AC3E}">
        <p14:creationId xmlns:p14="http://schemas.microsoft.com/office/powerpoint/2010/main" val="334836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0F70CD0-7127-4130-A110-99AD6D3816C3}"/>
              </a:ext>
            </a:extLst>
          </p:cNvPr>
          <p:cNvSpPr>
            <a:spLocks noGrp="1"/>
          </p:cNvSpPr>
          <p:nvPr>
            <p:ph idx="1"/>
          </p:nvPr>
        </p:nvSpPr>
        <p:spPr>
          <a:xfrm>
            <a:off x="490870" y="1256541"/>
            <a:ext cx="8119730" cy="3352800"/>
          </a:xfrm>
        </p:spPr>
        <p:txBody>
          <a:bodyPr>
            <a:noAutofit/>
          </a:bodyPr>
          <a:lstStyle/>
          <a:p>
            <a:pPr>
              <a:spcAft>
                <a:spcPts val="600"/>
              </a:spcAft>
            </a:pPr>
            <a:r>
              <a:rPr lang="en-US" sz="1800" dirty="0">
                <a:solidFill>
                  <a:schemeClr val="tx1"/>
                </a:solidFill>
              </a:rPr>
              <a:t>Large systems with natural storage (hydropower) can manage production variability relatively easily and cheaply (in the absence of Transmission constraints) </a:t>
            </a:r>
          </a:p>
          <a:p>
            <a:pPr>
              <a:spcAft>
                <a:spcPts val="300"/>
              </a:spcAft>
            </a:pPr>
            <a:r>
              <a:rPr lang="en-US" sz="1800" dirty="0">
                <a:solidFill>
                  <a:schemeClr val="tx1"/>
                </a:solidFill>
              </a:rPr>
              <a:t>Utilities and system operators face growing difficulties managing intermittency as RE share increases:</a:t>
            </a:r>
          </a:p>
          <a:p>
            <a:pPr lvl="1">
              <a:spcAft>
                <a:spcPts val="300"/>
              </a:spcAft>
            </a:pPr>
            <a:r>
              <a:rPr lang="en-US" sz="1800" dirty="0">
                <a:solidFill>
                  <a:schemeClr val="tx1"/>
                </a:solidFill>
              </a:rPr>
              <a:t>Isolated systems with large share of RE capacity (Hawaii)</a:t>
            </a:r>
          </a:p>
          <a:p>
            <a:pPr lvl="1">
              <a:spcAft>
                <a:spcPts val="300"/>
              </a:spcAft>
            </a:pPr>
            <a:r>
              <a:rPr lang="en-US" sz="1800" dirty="0">
                <a:solidFill>
                  <a:schemeClr val="tx1"/>
                </a:solidFill>
              </a:rPr>
              <a:t>Old generation fleets, with limited flexibility for fast ramp up and down</a:t>
            </a:r>
          </a:p>
          <a:p>
            <a:pPr lvl="1">
              <a:spcAft>
                <a:spcPts val="600"/>
              </a:spcAft>
            </a:pPr>
            <a:r>
              <a:rPr lang="en-US" sz="1800" dirty="0">
                <a:solidFill>
                  <a:schemeClr val="tx1"/>
                </a:solidFill>
              </a:rPr>
              <a:t>Wind turbines and solar inverters not designed to produce ancillary services for managing intermittency and voltage fluctuations</a:t>
            </a:r>
          </a:p>
          <a:p>
            <a:pPr>
              <a:spcAft>
                <a:spcPts val="600"/>
              </a:spcAft>
            </a:pPr>
            <a:r>
              <a:rPr lang="en-US" sz="1800" dirty="0">
                <a:solidFill>
                  <a:schemeClr val="tx1"/>
                </a:solidFill>
              </a:rPr>
              <a:t>RE costs expected to continue decreasing, so more is likely to come on line</a:t>
            </a:r>
          </a:p>
          <a:p>
            <a:pPr>
              <a:spcAft>
                <a:spcPts val="600"/>
              </a:spcAft>
            </a:pPr>
            <a:endParaRPr lang="pt-BR" sz="1800" dirty="0"/>
          </a:p>
        </p:txBody>
      </p:sp>
      <p:sp>
        <p:nvSpPr>
          <p:cNvPr id="3" name="Espaço Reservado para Número de Slide 2">
            <a:extLst>
              <a:ext uri="{FF2B5EF4-FFF2-40B4-BE49-F238E27FC236}">
                <a16:creationId xmlns:a16="http://schemas.microsoft.com/office/drawing/2014/main" id="{22F404F6-15BF-4169-BFCC-5A27978EB16C}"/>
              </a:ext>
            </a:extLst>
          </p:cNvPr>
          <p:cNvSpPr>
            <a:spLocks noGrp="1"/>
          </p:cNvSpPr>
          <p:nvPr>
            <p:ph type="sldNum" sz="quarter" idx="4"/>
          </p:nvPr>
        </p:nvSpPr>
        <p:spPr/>
        <p:txBody>
          <a:bodyPr/>
          <a:lstStyle/>
          <a:p>
            <a:fld id="{42782948-4DBE-204D-AB9E-B65E067054AE}" type="slidenum">
              <a:rPr lang="en-US" smtClean="0"/>
              <a:pPr/>
              <a:t>5</a:t>
            </a:fld>
            <a:endParaRPr lang="en-US"/>
          </a:p>
        </p:txBody>
      </p:sp>
      <p:sp>
        <p:nvSpPr>
          <p:cNvPr id="4" name="Título 3">
            <a:extLst>
              <a:ext uri="{FF2B5EF4-FFF2-40B4-BE49-F238E27FC236}">
                <a16:creationId xmlns:a16="http://schemas.microsoft.com/office/drawing/2014/main" id="{40E3470B-BF11-4ED0-911D-7C45F6B314F8}"/>
              </a:ext>
            </a:extLst>
          </p:cNvPr>
          <p:cNvSpPr>
            <a:spLocks noGrp="1"/>
          </p:cNvSpPr>
          <p:nvPr>
            <p:ph type="title"/>
          </p:nvPr>
        </p:nvSpPr>
        <p:spPr>
          <a:xfrm>
            <a:off x="457200" y="67241"/>
            <a:ext cx="8458200" cy="954107"/>
          </a:xfrm>
        </p:spPr>
        <p:txBody>
          <a:bodyPr/>
          <a:lstStyle/>
          <a:p>
            <a:r>
              <a:rPr lang="pt-BR" dirty="0"/>
              <a:t>Declining Cost of BESS Can Contribute to RE Expansion</a:t>
            </a:r>
            <a:endParaRPr lang="en-US" dirty="0"/>
          </a:p>
        </p:txBody>
      </p:sp>
    </p:spTree>
    <p:extLst>
      <p:ext uri="{BB962C8B-B14F-4D97-AF65-F5344CB8AC3E}">
        <p14:creationId xmlns:p14="http://schemas.microsoft.com/office/powerpoint/2010/main" val="332690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noAutofit/>
          </a:bodyPr>
          <a:lstStyle/>
          <a:p>
            <a:fld id="{42782948-4DBE-204D-AB9E-B65E067054AE}" type="slidenum">
              <a:rPr lang="en-US" smtClean="0"/>
              <a:pPr/>
              <a:t>6</a:t>
            </a:fld>
            <a:endParaRPr lang="en-US"/>
          </a:p>
        </p:txBody>
      </p:sp>
      <p:sp>
        <p:nvSpPr>
          <p:cNvPr id="6" name="Title 5"/>
          <p:cNvSpPr>
            <a:spLocks noGrp="1"/>
          </p:cNvSpPr>
          <p:nvPr>
            <p:ph type="title"/>
          </p:nvPr>
        </p:nvSpPr>
        <p:spPr>
          <a:xfrm>
            <a:off x="843197" y="307248"/>
            <a:ext cx="7086600" cy="691268"/>
          </a:xfrm>
        </p:spPr>
        <p:txBody>
          <a:bodyPr>
            <a:noAutofit/>
          </a:bodyPr>
          <a:lstStyle/>
          <a:p>
            <a:r>
              <a:rPr lang="en-US" dirty="0"/>
              <a:t>Pumped Storage Cheapest Now, BESS May Be Competitive by 2024</a:t>
            </a:r>
          </a:p>
        </p:txBody>
      </p:sp>
      <p:sp>
        <p:nvSpPr>
          <p:cNvPr id="8" name="TextBox 7"/>
          <p:cNvSpPr txBox="1"/>
          <p:nvPr/>
        </p:nvSpPr>
        <p:spPr>
          <a:xfrm>
            <a:off x="1114270" y="4704120"/>
            <a:ext cx="2661306" cy="307777"/>
          </a:xfrm>
          <a:prstGeom prst="rect">
            <a:avLst/>
          </a:prstGeom>
          <a:noFill/>
        </p:spPr>
        <p:txBody>
          <a:bodyPr wrap="none" rtlCol="0">
            <a:spAutoFit/>
          </a:bodyPr>
          <a:lstStyle/>
          <a:p>
            <a:r>
              <a:rPr lang="en-US" sz="1400" dirty="0"/>
              <a:t>Source:  Eller and </a:t>
            </a:r>
            <a:r>
              <a:rPr lang="en-US" sz="1400" dirty="0" err="1"/>
              <a:t>Gantlett</a:t>
            </a:r>
            <a:r>
              <a:rPr lang="en-US" sz="1400" dirty="0"/>
              <a:t> (2017)</a:t>
            </a:r>
          </a:p>
        </p:txBody>
      </p:sp>
      <p:pic>
        <p:nvPicPr>
          <p:cNvPr id="4" name="Content Placeholder 3" descr="Line graph supporting argument that BESS can compete with pumped storage by 2024"/>
          <p:cNvPicPr>
            <a:picLocks noGrp="1" noChangeAspect="1"/>
          </p:cNvPicPr>
          <p:nvPr>
            <p:ph idx="1"/>
          </p:nvPr>
        </p:nvPicPr>
        <p:blipFill rotWithShape="1">
          <a:blip r:embed="rId2"/>
          <a:srcRect l="68787" t="55182" r="10376" b="9484"/>
          <a:stretch/>
        </p:blipFill>
        <p:spPr>
          <a:xfrm>
            <a:off x="1211702" y="1018341"/>
            <a:ext cx="6339596" cy="3734282"/>
          </a:xfrm>
          <a:prstGeom prst="rect">
            <a:avLst/>
          </a:prstGeom>
        </p:spPr>
      </p:pic>
      <p:sp>
        <p:nvSpPr>
          <p:cNvPr id="2" name="Rectangle 1">
            <a:extLst>
              <a:ext uri="{FF2B5EF4-FFF2-40B4-BE49-F238E27FC236}">
                <a16:creationId xmlns:a16="http://schemas.microsoft.com/office/drawing/2014/main" id="{0769A116-A16D-4C85-A540-7C25DF1ADCFC}"/>
              </a:ext>
            </a:extLst>
          </p:cNvPr>
          <p:cNvSpPr/>
          <p:nvPr/>
        </p:nvSpPr>
        <p:spPr>
          <a:xfrm>
            <a:off x="6477000" y="4552950"/>
            <a:ext cx="990600" cy="1511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6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noAutofit/>
          </a:bodyPr>
          <a:lstStyle/>
          <a:p>
            <a:fld id="{42782948-4DBE-204D-AB9E-B65E067054AE}" type="slidenum">
              <a:rPr lang="en-US" smtClean="0"/>
              <a:pPr/>
              <a:t>7</a:t>
            </a:fld>
            <a:endParaRPr lang="en-US"/>
          </a:p>
        </p:txBody>
      </p:sp>
      <p:sp>
        <p:nvSpPr>
          <p:cNvPr id="6" name="Title 5"/>
          <p:cNvSpPr>
            <a:spLocks noGrp="1"/>
          </p:cNvSpPr>
          <p:nvPr>
            <p:ph type="title"/>
          </p:nvPr>
        </p:nvSpPr>
        <p:spPr>
          <a:xfrm>
            <a:off x="607999" y="88741"/>
            <a:ext cx="7772400" cy="660299"/>
          </a:xfrm>
        </p:spPr>
        <p:txBody>
          <a:bodyPr>
            <a:noAutofit/>
          </a:bodyPr>
          <a:lstStyle/>
          <a:p>
            <a:r>
              <a:rPr lang="en-US" dirty="0"/>
              <a:t>BESS Suitable for Wide Range of Applications</a:t>
            </a:r>
          </a:p>
        </p:txBody>
      </p:sp>
      <p:sp>
        <p:nvSpPr>
          <p:cNvPr id="3" name="Espaço Reservado para Conteúdo 2">
            <a:extLst>
              <a:ext uri="{FF2B5EF4-FFF2-40B4-BE49-F238E27FC236}">
                <a16:creationId xmlns:a16="http://schemas.microsoft.com/office/drawing/2014/main" id="{0DD522BE-1519-4038-A803-C37BC2B257E1}"/>
              </a:ext>
            </a:extLst>
          </p:cNvPr>
          <p:cNvSpPr>
            <a:spLocks noGrp="1"/>
          </p:cNvSpPr>
          <p:nvPr>
            <p:ph idx="1"/>
          </p:nvPr>
        </p:nvSpPr>
        <p:spPr/>
        <p:txBody>
          <a:bodyPr/>
          <a:lstStyle/>
          <a:p>
            <a:endParaRPr lang="en-US"/>
          </a:p>
        </p:txBody>
      </p:sp>
      <p:pic>
        <p:nvPicPr>
          <p:cNvPr id="4" name="Imagem 3" descr="Table showing different applications for BESS, capacity requirement, classification, discharge cycles per year, and applicable technologies ">
            <a:extLst>
              <a:ext uri="{FF2B5EF4-FFF2-40B4-BE49-F238E27FC236}">
                <a16:creationId xmlns:a16="http://schemas.microsoft.com/office/drawing/2014/main" id="{819CCCC8-AF70-4A5A-97E9-84FDD3CFD8D4}"/>
              </a:ext>
            </a:extLst>
          </p:cNvPr>
          <p:cNvPicPr>
            <a:picLocks noChangeAspect="1"/>
          </p:cNvPicPr>
          <p:nvPr/>
        </p:nvPicPr>
        <p:blipFill>
          <a:blip r:embed="rId2"/>
          <a:stretch>
            <a:fillRect/>
          </a:stretch>
        </p:blipFill>
        <p:spPr>
          <a:xfrm>
            <a:off x="185328" y="819501"/>
            <a:ext cx="8772001" cy="3847134"/>
          </a:xfrm>
          <a:prstGeom prst="rect">
            <a:avLst/>
          </a:prstGeom>
        </p:spPr>
      </p:pic>
      <p:sp>
        <p:nvSpPr>
          <p:cNvPr id="7" name="TextBox 6"/>
          <p:cNvSpPr txBox="1"/>
          <p:nvPr/>
        </p:nvSpPr>
        <p:spPr>
          <a:xfrm>
            <a:off x="228600" y="4682875"/>
            <a:ext cx="2661306" cy="307777"/>
          </a:xfrm>
          <a:prstGeom prst="rect">
            <a:avLst/>
          </a:prstGeom>
          <a:noFill/>
        </p:spPr>
        <p:txBody>
          <a:bodyPr wrap="none" rtlCol="0">
            <a:spAutoFit/>
          </a:bodyPr>
          <a:lstStyle/>
          <a:p>
            <a:r>
              <a:rPr lang="en-US" sz="1400" dirty="0"/>
              <a:t>Source:  Eller and </a:t>
            </a:r>
            <a:r>
              <a:rPr lang="en-US" sz="1400" dirty="0" err="1"/>
              <a:t>Gantlett</a:t>
            </a:r>
            <a:r>
              <a:rPr lang="en-US" sz="1400" dirty="0"/>
              <a:t> (2017)</a:t>
            </a:r>
          </a:p>
        </p:txBody>
      </p:sp>
      <p:sp>
        <p:nvSpPr>
          <p:cNvPr id="8" name="Rectangle 7">
            <a:extLst>
              <a:ext uri="{FF2B5EF4-FFF2-40B4-BE49-F238E27FC236}">
                <a16:creationId xmlns:a16="http://schemas.microsoft.com/office/drawing/2014/main" id="{0BF2709B-FFC9-41BE-9E4A-115B56C158D2}"/>
              </a:ext>
            </a:extLst>
          </p:cNvPr>
          <p:cNvSpPr/>
          <p:nvPr/>
        </p:nvSpPr>
        <p:spPr>
          <a:xfrm>
            <a:off x="7391400" y="4421138"/>
            <a:ext cx="1320194" cy="1511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650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7" descr="Line graph of global benchmarks for PV, wind and batteries ">
            <a:extLst>
              <a:ext uri="{FF2B5EF4-FFF2-40B4-BE49-F238E27FC236}">
                <a16:creationId xmlns:a16="http://schemas.microsoft.com/office/drawing/2014/main" id="{F4AFBAB7-7F87-40D1-ADCE-680CD568F359}"/>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1068740"/>
            <a:ext cx="6934200" cy="3691822"/>
          </a:xfrm>
          <a:prstGeom prst="rect">
            <a:avLst/>
          </a:prstGeom>
          <a:noFill/>
          <a:ln>
            <a:noFill/>
          </a:ln>
        </p:spPr>
      </p:pic>
      <p:sp>
        <p:nvSpPr>
          <p:cNvPr id="5" name="Slide Number Placeholder 4"/>
          <p:cNvSpPr>
            <a:spLocks noGrp="1"/>
          </p:cNvSpPr>
          <p:nvPr>
            <p:ph type="sldNum" sz="quarter" idx="4"/>
          </p:nvPr>
        </p:nvSpPr>
        <p:spPr/>
        <p:txBody>
          <a:bodyPr>
            <a:noAutofit/>
          </a:bodyPr>
          <a:lstStyle/>
          <a:p>
            <a:fld id="{42782948-4DBE-204D-AB9E-B65E067054AE}" type="slidenum">
              <a:rPr lang="en-US" smtClean="0"/>
              <a:pPr/>
              <a:t>8</a:t>
            </a:fld>
            <a:endParaRPr lang="en-US"/>
          </a:p>
        </p:txBody>
      </p:sp>
      <p:sp>
        <p:nvSpPr>
          <p:cNvPr id="6" name="Title 5"/>
          <p:cNvSpPr>
            <a:spLocks noGrp="1"/>
          </p:cNvSpPr>
          <p:nvPr>
            <p:ph type="title"/>
          </p:nvPr>
        </p:nvSpPr>
        <p:spPr>
          <a:xfrm>
            <a:off x="686104" y="545519"/>
            <a:ext cx="7772400" cy="523220"/>
          </a:xfrm>
        </p:spPr>
        <p:txBody>
          <a:bodyPr>
            <a:noAutofit/>
          </a:bodyPr>
          <a:lstStyle/>
          <a:p>
            <a:r>
              <a:rPr lang="pt-BR" dirty="0"/>
              <a:t>Li-Ion Batteries Mainly Adopted for Four-Hour Storage To Date</a:t>
            </a:r>
            <a:endParaRPr lang="en-US" dirty="0"/>
          </a:p>
        </p:txBody>
      </p:sp>
      <p:sp>
        <p:nvSpPr>
          <p:cNvPr id="2" name="TextBox 1"/>
          <p:cNvSpPr txBox="1"/>
          <p:nvPr/>
        </p:nvSpPr>
        <p:spPr>
          <a:xfrm>
            <a:off x="838200" y="4741788"/>
            <a:ext cx="3686107" cy="307777"/>
          </a:xfrm>
          <a:prstGeom prst="rect">
            <a:avLst/>
          </a:prstGeom>
          <a:noFill/>
        </p:spPr>
        <p:txBody>
          <a:bodyPr wrap="square" rtlCol="0">
            <a:spAutoFit/>
          </a:bodyPr>
          <a:lstStyle/>
          <a:p>
            <a:r>
              <a:rPr lang="en-US" sz="1400" dirty="0"/>
              <a:t>Source:   </a:t>
            </a:r>
            <a:r>
              <a:rPr lang="en-US" sz="1400" dirty="0" err="1"/>
              <a:t>BloombergNEF</a:t>
            </a:r>
            <a:r>
              <a:rPr lang="en-US" sz="1400" dirty="0"/>
              <a:t> (2019). </a:t>
            </a:r>
          </a:p>
        </p:txBody>
      </p:sp>
    </p:spTree>
    <p:extLst>
      <p:ext uri="{BB962C8B-B14F-4D97-AF65-F5344CB8AC3E}">
        <p14:creationId xmlns:p14="http://schemas.microsoft.com/office/powerpoint/2010/main" val="68771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0F70CD0-7127-4130-A110-99AD6D3816C3}"/>
              </a:ext>
            </a:extLst>
          </p:cNvPr>
          <p:cNvSpPr>
            <a:spLocks noGrp="1"/>
          </p:cNvSpPr>
          <p:nvPr>
            <p:ph idx="1"/>
          </p:nvPr>
        </p:nvSpPr>
        <p:spPr>
          <a:xfrm>
            <a:off x="646098" y="1352550"/>
            <a:ext cx="7888301" cy="3490415"/>
          </a:xfrm>
        </p:spPr>
        <p:txBody>
          <a:bodyPr>
            <a:noAutofit/>
          </a:bodyPr>
          <a:lstStyle/>
          <a:p>
            <a:r>
              <a:rPr lang="en-US" sz="1800" dirty="0">
                <a:solidFill>
                  <a:schemeClr val="tx1"/>
                </a:solidFill>
              </a:rPr>
              <a:t>Locations with announced goals to replace thermal generation with RE+BESS driven by economics, policy, and environmental goals</a:t>
            </a:r>
          </a:p>
          <a:p>
            <a:pPr lvl="1">
              <a:spcAft>
                <a:spcPts val="600"/>
              </a:spcAft>
            </a:pPr>
            <a:r>
              <a:rPr lang="en-US" sz="1800" dirty="0">
                <a:solidFill>
                  <a:schemeClr val="tx1"/>
                </a:solidFill>
              </a:rPr>
              <a:t>Australia – Abundant RE resources and an aging fleet of coal plants</a:t>
            </a:r>
          </a:p>
          <a:p>
            <a:pPr lvl="1">
              <a:spcAft>
                <a:spcPts val="600"/>
              </a:spcAft>
            </a:pPr>
            <a:r>
              <a:rPr lang="en-US" sz="1800" dirty="0">
                <a:solidFill>
                  <a:schemeClr val="tx1"/>
                </a:solidFill>
              </a:rPr>
              <a:t>Hawaii – Dependent on thermal generation,  has a RPS of 100% by 2045</a:t>
            </a:r>
          </a:p>
          <a:p>
            <a:pPr lvl="1">
              <a:spcAft>
                <a:spcPts val="300"/>
              </a:spcAft>
            </a:pPr>
            <a:r>
              <a:rPr lang="en-US" sz="1800" dirty="0">
                <a:solidFill>
                  <a:schemeClr val="tx1"/>
                </a:solidFill>
              </a:rPr>
              <a:t>California – Retired San Onofre nuclear plant, relative competitiveness of RE + storage versus natural gas peaker plants</a:t>
            </a:r>
          </a:p>
          <a:p>
            <a:pPr lvl="1">
              <a:spcAft>
                <a:spcPts val="600"/>
              </a:spcAft>
            </a:pPr>
            <a:endParaRPr lang="pt-BR" sz="1800" dirty="0"/>
          </a:p>
          <a:p>
            <a:pPr lvl="1">
              <a:spcAft>
                <a:spcPts val="600"/>
              </a:spcAft>
            </a:pPr>
            <a:endParaRPr lang="pt-BR" sz="1800" dirty="0"/>
          </a:p>
          <a:p>
            <a:pPr>
              <a:spcAft>
                <a:spcPts val="600"/>
              </a:spcAft>
            </a:pPr>
            <a:endParaRPr lang="pt-BR" sz="1800" dirty="0"/>
          </a:p>
        </p:txBody>
      </p:sp>
      <p:sp>
        <p:nvSpPr>
          <p:cNvPr id="3" name="Espaço Reservado para Número de Slide 2">
            <a:extLst>
              <a:ext uri="{FF2B5EF4-FFF2-40B4-BE49-F238E27FC236}">
                <a16:creationId xmlns:a16="http://schemas.microsoft.com/office/drawing/2014/main" id="{22F404F6-15BF-4169-BFCC-5A27978EB16C}"/>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4" name="Título 3">
            <a:extLst>
              <a:ext uri="{FF2B5EF4-FFF2-40B4-BE49-F238E27FC236}">
                <a16:creationId xmlns:a16="http://schemas.microsoft.com/office/drawing/2014/main" id="{40E3470B-BF11-4ED0-911D-7C45F6B314F8}"/>
              </a:ext>
            </a:extLst>
          </p:cNvPr>
          <p:cNvSpPr>
            <a:spLocks noGrp="1"/>
          </p:cNvSpPr>
          <p:nvPr>
            <p:ph type="title"/>
          </p:nvPr>
        </p:nvSpPr>
        <p:spPr>
          <a:xfrm>
            <a:off x="609600" y="246043"/>
            <a:ext cx="8534400" cy="954107"/>
          </a:xfrm>
        </p:spPr>
        <p:txBody>
          <a:bodyPr/>
          <a:lstStyle/>
          <a:p>
            <a:r>
              <a:rPr lang="en-US" dirty="0"/>
              <a:t>RE Paired With BESS Can Replace Traditional Thermal Generation in Future</a:t>
            </a:r>
          </a:p>
        </p:txBody>
      </p:sp>
    </p:spTree>
    <p:extLst>
      <p:ext uri="{BB962C8B-B14F-4D97-AF65-F5344CB8AC3E}">
        <p14:creationId xmlns:p14="http://schemas.microsoft.com/office/powerpoint/2010/main" val="1367090555"/>
      </p:ext>
    </p:extLst>
  </p:cSld>
  <p:clrMapOvr>
    <a:masterClrMapping/>
  </p:clrMapOvr>
</p:sld>
</file>

<file path=ppt/theme/theme1.xml><?xml version="1.0" encoding="utf-8"?>
<a:theme xmlns:a="http://schemas.openxmlformats.org/drawingml/2006/main" name="CEADIR PPT Template-Oct 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CEADIR PPT Template 16.9</Template>
  <TotalTime>4517</TotalTime>
  <Words>4374</Words>
  <Application>Microsoft Office PowerPoint</Application>
  <PresentationFormat>On-screen Show (16:9)</PresentationFormat>
  <Paragraphs>602</Paragraphs>
  <Slides>44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Gill Sans MT</vt:lpstr>
      <vt:lpstr>CEADIR PPT Template-Oct 2016</vt:lpstr>
      <vt:lpstr>Incorporating Battery Energy Storage (BESS) in Renewable Energy (RE) Auctions</vt:lpstr>
      <vt:lpstr>Topics for this Presentation</vt:lpstr>
      <vt:lpstr>Rationale for Battery Energy Storage </vt:lpstr>
      <vt:lpstr>Low Power Prices from RE Auctions Need to Be Considered With Caution</vt:lpstr>
      <vt:lpstr>Declining Cost of BESS Can Contribute to RE Expansion</vt:lpstr>
      <vt:lpstr>Pumped Storage Cheapest Now, BESS May Be Competitive by 2024</vt:lpstr>
      <vt:lpstr>BESS Suitable for Wide Range of Applications</vt:lpstr>
      <vt:lpstr>Li-Ion Batteries Mainly Adopted for Four-Hour Storage To Date</vt:lpstr>
      <vt:lpstr>RE Paired With BESS Can Replace Traditional Thermal Generation in Future</vt:lpstr>
      <vt:lpstr>PV With Storage Key to Hawaii’s Goal of 100 Percent RE By 2045</vt:lpstr>
      <vt:lpstr>  California Moving to RE + Storage Due To Economics, Environmental, and Community  Concerns</vt:lpstr>
      <vt:lpstr>Australia Could Replace Coal Generation With RE, Pumped Storage, and BESS</vt:lpstr>
      <vt:lpstr>RE With BESS Competitively Procured in Several Australian States</vt:lpstr>
      <vt:lpstr>Examples of Renewable Energy Auctions That Included BESS  </vt:lpstr>
      <vt:lpstr>Auctions for RE Paired With BESS  (I)</vt:lpstr>
      <vt:lpstr>Auctions for RE Paired With BESS (II)</vt:lpstr>
      <vt:lpstr>Many Types of RE Auctions, Technology-Neutral or Not </vt:lpstr>
      <vt:lpstr>Product Auctioned </vt:lpstr>
      <vt:lpstr>RE Auction Design </vt:lpstr>
      <vt:lpstr>Award Criteria</vt:lpstr>
      <vt:lpstr>Competition</vt:lpstr>
      <vt:lpstr>Six Business Models for Auctions With BESS</vt:lpstr>
      <vt:lpstr>Recommendations for Incorporating BESS in TNRE Auctions  </vt:lpstr>
      <vt:lpstr>Status and Enabling Environment for RE and BESS Auctions (I)</vt:lpstr>
      <vt:lpstr>Status and Enabling Environment for RE and BESS Auctions (II)</vt:lpstr>
      <vt:lpstr> Incorporating BESS in Auction Design (1)</vt:lpstr>
      <vt:lpstr>  Incorporating BESS in Auction Design (2)</vt:lpstr>
      <vt:lpstr>References (1)</vt:lpstr>
      <vt:lpstr>References (2)</vt:lpstr>
      <vt:lpstr>References (3)</vt:lpstr>
      <vt:lpstr>About CEADIR</vt:lpstr>
      <vt:lpstr> </vt:lpstr>
      <vt:lpstr>RE Auction Volumes Increased as Prices Decreased</vt:lpstr>
      <vt:lpstr>Almost 100 GW of RE Auctioned from 2017-2018</vt:lpstr>
      <vt:lpstr>Battery Solutions for Utilities and Electricity Customers</vt:lpstr>
      <vt:lpstr>What Are Competitive Procurements and Reverse Auctions?</vt:lpstr>
      <vt:lpstr>USAID Approach to Auctions for Renewable Electric Power</vt:lpstr>
      <vt:lpstr>Examples of USAID Support for Renewable Electric Power Auctions </vt:lpstr>
      <vt:lpstr>Auctions in Eight Countries With PV Prices Below  $25/MWh</vt:lpstr>
      <vt:lpstr>Australian Coal Plants Nearing End of Useful Life</vt:lpstr>
      <vt:lpstr>Examples of RE Auctions With and Without BESS Participation (I)</vt:lpstr>
      <vt:lpstr>Examples of RE Auctions With and Without BESS Participation (2)</vt:lpstr>
      <vt:lpstr>Examples of RE Auctions With and Without BESS Participation (3)</vt:lpstr>
      <vt:lpstr>Examples of RE Auctions With and Without BESS Participation (4)</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Alexa Smith-Rommel</dc:creator>
  <cp:lastModifiedBy>Bradley, Bridget</cp:lastModifiedBy>
  <cp:revision>263</cp:revision>
  <dcterms:created xsi:type="dcterms:W3CDTF">2018-05-29T16:19:40Z</dcterms:created>
  <dcterms:modified xsi:type="dcterms:W3CDTF">2020-07-02T17:56:43Z</dcterms:modified>
</cp:coreProperties>
</file>