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12" r:id="rId5"/>
    <p:sldId id="1015" r:id="rId6"/>
    <p:sldId id="415" r:id="rId7"/>
    <p:sldId id="419" r:id="rId8"/>
    <p:sldId id="1016" r:id="rId9"/>
    <p:sldId id="417" r:id="rId10"/>
    <p:sldId id="420" r:id="rId11"/>
    <p:sldId id="421" r:id="rId12"/>
    <p:sldId id="422" r:id="rId13"/>
    <p:sldId id="423" r:id="rId14"/>
    <p:sldId id="418" r:id="rId15"/>
    <p:sldId id="424" r:id="rId16"/>
    <p:sldId id="425" r:id="rId17"/>
    <p:sldId id="426" r:id="rId18"/>
    <p:sldId id="427" r:id="rId19"/>
    <p:sldId id="429" r:id="rId20"/>
    <p:sldId id="428" r:id="rId21"/>
    <p:sldId id="430" r:id="rId22"/>
    <p:sldId id="431" r:id="rId23"/>
    <p:sldId id="359" r:id="rId24"/>
  </p:sldIdLst>
  <p:sldSz cx="9144000" cy="5184775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9"/>
    <a:srgbClr val="6C6463"/>
    <a:srgbClr val="9F94D4"/>
    <a:srgbClr val="F3FCFF"/>
    <a:srgbClr val="F7FFFF"/>
    <a:srgbClr val="E5F8FF"/>
    <a:srgbClr val="00A3DD"/>
    <a:srgbClr val="CCFFFF"/>
    <a:srgbClr val="A7C6E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83333" autoAdjust="0"/>
  </p:normalViewPr>
  <p:slideViewPr>
    <p:cSldViewPr snapToGrid="0" snapToObjects="1">
      <p:cViewPr varScale="1">
        <p:scale>
          <a:sx n="73" d="100"/>
          <a:sy n="73" d="100"/>
        </p:scale>
        <p:origin x="1276" y="52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569937"/>
            <a:ext cx="1371600" cy="410902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05" y="4344987"/>
            <a:ext cx="1371600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81E93C1-70E2-44FB-BEAE-301DC7B389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803734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8139BC9-D8D8-430F-9E11-0EAC7B250C2E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latin typeface="Gill Sans MT" panose="020B0502020104020203" pitchFamily="34" charset="0"/>
              <a:ea typeface="+mj-ea"/>
              <a:sym typeface="Gill Sans MT" panose="020B05020201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93ED478-B32B-4C6D-B975-6C0CD2B8C2A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3294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20,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Advanced Auction Design Elements</a:t>
            </a:r>
          </a:p>
        </p:txBody>
      </p:sp>
    </p:spTree>
    <p:extLst>
      <p:ext uri="{BB962C8B-B14F-4D97-AF65-F5344CB8AC3E}">
        <p14:creationId xmlns:p14="http://schemas.microsoft.com/office/powerpoint/2010/main" val="385893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57BED-E1B9-46AC-9C48-8133F401E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2ECD4-0F72-4E4C-B678-B40C16AF0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3AA417D-CA25-4D38-B0E7-B9CBB2A28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68278"/>
              </p:ext>
            </p:extLst>
          </p:nvPr>
        </p:nvGraphicFramePr>
        <p:xfrm>
          <a:off x="756828" y="2256114"/>
          <a:ext cx="7929971" cy="2635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545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6966426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534053">
                <a:tc>
                  <a:txBody>
                    <a:bodyPr/>
                    <a:lstStyle/>
                    <a:p>
                      <a:r>
                        <a:rPr lang="en-IN" sz="1500" b="0" noProof="0" dirty="0">
                          <a:solidFill>
                            <a:schemeClr val="bg1"/>
                          </a:solidFill>
                        </a:rPr>
                        <a:t>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noProof="0">
                          <a:solidFill>
                            <a:srgbClr val="635C5B"/>
                          </a:solidFill>
                        </a:rPr>
                        <a:t>Integrating smaller intermittent RE to provide balancing energy products to the balancing market. </a:t>
                      </a:r>
                      <a:endParaRPr lang="en-IN" sz="1500" b="0" noProof="0">
                        <a:solidFill>
                          <a:srgbClr val="635C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250893"/>
                  </a:ext>
                </a:extLst>
              </a:tr>
              <a:tr h="1201620">
                <a:tc>
                  <a:txBody>
                    <a:bodyPr/>
                    <a:lstStyle/>
                    <a:p>
                      <a:r>
                        <a:rPr lang="en-IN" sz="1500" b="0" noProof="0" dirty="0">
                          <a:solidFill>
                            <a:schemeClr val="bg1"/>
                          </a:solidFill>
                        </a:rPr>
                        <a:t>Design 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500" b="0" noProof="0">
                          <a:solidFill>
                            <a:srgbClr val="635C5B"/>
                          </a:solidFill>
                        </a:rPr>
                        <a:t>Digitally aggregating multiple decentralized RE of different producers into a single centralized control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500" b="0" noProof="0">
                          <a:solidFill>
                            <a:srgbClr val="635C5B"/>
                          </a:solidFill>
                        </a:rPr>
                        <a:t>Different generation technologies (PV, wind, hydro, biogas etc.) are bundled to offset intermittency risks. </a:t>
                      </a:r>
                      <a:r>
                        <a:rPr lang="en-US" sz="1500" b="0" kern="1200" noProof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This </a:t>
                      </a:r>
                      <a:r>
                        <a:rPr lang="en-US" sz="1500" b="0" kern="120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allows them to be forecasted, optimized and traded as one single power plant. </a:t>
                      </a:r>
                      <a:endParaRPr lang="en-IN" sz="1500" b="0" kern="1200" noProof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  <a:tr h="852852">
                <a:tc>
                  <a:txBody>
                    <a:bodyPr/>
                    <a:lstStyle/>
                    <a:p>
                      <a:r>
                        <a:rPr lang="en-IN" sz="1500" b="0" noProof="0" dirty="0">
                          <a:solidFill>
                            <a:schemeClr val="bg1"/>
                          </a:solidFill>
                        </a:rPr>
                        <a:t>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500" b="0" noProof="0" dirty="0">
                          <a:solidFill>
                            <a:srgbClr val="635C5B"/>
                          </a:solidFill>
                        </a:rPr>
                        <a:t>2016: </a:t>
                      </a: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Provision of 67 MW as primary reserve, 67 MW as secondary reserve, and 1160 MW as tertiary reserve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This reduces provision of these products by thermal generation</a:t>
                      </a:r>
                      <a:endParaRPr lang="en-IN" sz="1500" b="0" noProof="0" dirty="0">
                        <a:solidFill>
                          <a:srgbClr val="635C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4258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FDA98FE-110A-40FA-AD75-B4B2C00C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36"/>
          <a:stretch/>
        </p:blipFill>
        <p:spPr>
          <a:xfrm>
            <a:off x="7686077" y="1067598"/>
            <a:ext cx="848323" cy="52571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A0A30CF-9F05-4CED-B8E4-FB6DE34D0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39037"/>
            <a:ext cx="6781800" cy="978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Country experience:  </a:t>
            </a:r>
            <a:br>
              <a:rPr lang="en-US" dirty="0"/>
            </a:br>
            <a:r>
              <a:rPr lang="en-US" dirty="0"/>
              <a:t>Virtual power plant (VPP)  “</a:t>
            </a:r>
            <a:r>
              <a:rPr lang="en-US" dirty="0" err="1"/>
              <a:t>NextKraftwerke</a:t>
            </a:r>
            <a:r>
              <a:rPr lang="en-US" dirty="0"/>
              <a:t>” in Germany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This policy enables the German virtual power plant to provide reliable, dispatchable power for balancing just with RE.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6CEA24-048F-4073-9619-753D86B2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2:  Aggregators (virtual hybrids) (2/3)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B2B8D-3115-4C98-A10C-38BC8C68C80D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336396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431B8-DC82-44E9-9DEE-9EF32BC4B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1BDE-2625-4287-BF16-194987892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1FB296-8F92-46AB-95BF-9D0A36E4B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4929"/>
              </p:ext>
            </p:extLst>
          </p:nvPr>
        </p:nvGraphicFramePr>
        <p:xfrm>
          <a:off x="685800" y="1471197"/>
          <a:ext cx="7772400" cy="297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275198">
                <a:tc>
                  <a:txBody>
                    <a:bodyPr/>
                    <a:lstStyle/>
                    <a:p>
                      <a:pPr algn="ctr"/>
                      <a:r>
                        <a:rPr lang="en-IN" sz="1500" b="0" i="0" kern="1200" noProof="0" dirty="0">
                          <a:solidFill>
                            <a:schemeClr val="bg1"/>
                          </a:solidFill>
                          <a:latin typeface="Gill Sans MT"/>
                          <a:ea typeface="+mn-ea"/>
                          <a:cs typeface="+mn-cs"/>
                        </a:rPr>
                        <a:t>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0" i="0" kern="1200" noProof="0" dirty="0">
                          <a:solidFill>
                            <a:schemeClr val="bg1"/>
                          </a:solidFill>
                          <a:latin typeface="Gill Sans MT"/>
                          <a:ea typeface="+mn-ea"/>
                          <a:cs typeface="+mn-cs"/>
                        </a:rPr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250893"/>
                  </a:ext>
                </a:extLst>
              </a:tr>
              <a:tr h="26589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Possibility to </a:t>
                      </a: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sign shorter contracts with DISCOMs/institutional buyers</a:t>
                      </a: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, resulting in prices better adapting to changing demand needs and RE market prices.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noProof="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kern="1200" noProof="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Enabling compliance with </a:t>
                      </a:r>
                      <a:r>
                        <a:rPr lang="en-US" sz="1500" b="1" kern="1200" noProof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time-specific generation requirements or balancing.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1" noProof="0" dirty="0">
                          <a:solidFill>
                            <a:schemeClr val="accent3"/>
                          </a:solidFill>
                        </a:rPr>
                        <a:t>Business case (e.g. to provide balancing services) is weak:  </a:t>
                      </a: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So far, no dedicated ancillary market for private players in India.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 b="0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If virtual hybrids </a:t>
                      </a:r>
                      <a:r>
                        <a:rPr lang="en-US" sz="1500" b="1" noProof="0" dirty="0">
                          <a:solidFill>
                            <a:schemeClr val="accent3"/>
                          </a:solidFill>
                        </a:rPr>
                        <a:t>portfolio is composed of mainly shorter contracts</a:t>
                      </a: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, cost-covering bids from virtual hybrids will likely not be successful.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500" b="0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Compared to physical hybrids, virtual hybrids </a:t>
                      </a:r>
                      <a:r>
                        <a:rPr lang="en-US" sz="1500" b="1" noProof="0" dirty="0">
                          <a:solidFill>
                            <a:schemeClr val="accent3"/>
                          </a:solidFill>
                        </a:rPr>
                        <a:t>do not lead to lower grid connection costs </a:t>
                      </a: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per each RE asset.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8DB9829-0F0A-4104-BD05-6F473CC4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2:  Aggregators (virtual hybrids) (3/3)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AB406-FDC5-49D6-BBF8-6C097FA14345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420467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AE881-F09B-423D-8EBF-C1408996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5A387-1D48-42B4-B070-2D971A526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2" name="Picture 41" descr="This figure depicts a substation system installation that combines wind and solar for electricity generation to offset technology-specific intermittencies and reduce grid connection costs.">
            <a:extLst>
              <a:ext uri="{FF2B5EF4-FFF2-40B4-BE49-F238E27FC236}">
                <a16:creationId xmlns:a16="http://schemas.microsoft.com/office/drawing/2014/main" id="{F40DE2BD-B99E-4FBD-8F46-007FE7F7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2364954"/>
            <a:ext cx="5962650" cy="231704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D7135A-B53C-40DF-ADB3-B1695C6F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841779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rgbClr val="635C5B"/>
                </a:solidFill>
                <a:cs typeface="+mn-cs"/>
              </a:rPr>
              <a:t>Competitive procurement of RE electricity from installations combining technologies such as wind, solar, storage or dispatchable technologies with the aim of combining complementary generation profiles to </a:t>
            </a:r>
            <a:r>
              <a:rPr lang="en-US" sz="1400" b="1" dirty="0">
                <a:solidFill>
                  <a:schemeClr val="accent3"/>
                </a:solidFill>
                <a:cs typeface="+mn-cs"/>
              </a:rPr>
              <a:t>offset technology-specific intermittencies and to reduce grid connection costs</a:t>
            </a:r>
            <a:r>
              <a:rPr lang="en-US" sz="1400" dirty="0">
                <a:solidFill>
                  <a:srgbClr val="635C5B"/>
                </a:solidFill>
                <a:cs typeface="+mn-cs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F37417-B5B2-4003-9C95-26E4172C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3: Procurement of (physical) hybrids (1/3)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64FB98-60F2-4993-8721-F4E7E012E38A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59255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FC0AB-C124-4473-9DFC-26D554E2C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08EDD-2B5D-4A8B-906B-90C123C9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30AE6E7-DC40-4C1D-965B-6568F50D6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96874"/>
              </p:ext>
            </p:extLst>
          </p:nvPr>
        </p:nvGraphicFramePr>
        <p:xfrm>
          <a:off x="686102" y="2126449"/>
          <a:ext cx="7934022" cy="2679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0237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6803785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535240">
                <a:tc>
                  <a:txBody>
                    <a:bodyPr/>
                    <a:lstStyle/>
                    <a:p>
                      <a:r>
                        <a:rPr lang="en-IN" sz="1500" b="0" noProof="0" dirty="0">
                          <a:solidFill>
                            <a:schemeClr val="bg1"/>
                          </a:solidFill>
                        </a:rPr>
                        <a:t>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500" b="0" noProof="0">
                          <a:solidFill>
                            <a:srgbClr val="635C5B"/>
                          </a:solidFill>
                        </a:rPr>
                        <a:t>Ensure a continuous supply of electricity even during peak hours, reduce intermittency of RE generation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250893"/>
                  </a:ext>
                </a:extLst>
              </a:tr>
              <a:tr h="948585">
                <a:tc>
                  <a:txBody>
                    <a:bodyPr/>
                    <a:lstStyle/>
                    <a:p>
                      <a:r>
                        <a:rPr lang="en-IN" sz="1500" b="0" noProof="0" dirty="0">
                          <a:solidFill>
                            <a:schemeClr val="bg1"/>
                          </a:solidFill>
                        </a:rPr>
                        <a:t>Design 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Peak: 100% contracted capacity, ± 2% tolerance range (Mon.-Fri., 9:00am-11pm)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Off-peak: 65% of contracted capacity, ± 2% tolerance range (at all other times)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500" b="0" noProof="0" dirty="0">
                          <a:solidFill>
                            <a:srgbClr val="635C5B"/>
                          </a:solidFill>
                        </a:rPr>
                        <a:t>Penalty: 20% of fixed tariff (FIT</a:t>
                      </a:r>
                      <a:r>
                        <a:rPr lang="en-IN" sz="1500" b="0" baseline="-25000" noProof="0" dirty="0">
                          <a:solidFill>
                            <a:srgbClr val="635C5B"/>
                          </a:solidFill>
                        </a:rPr>
                        <a:t>f</a:t>
                      </a:r>
                      <a:r>
                        <a:rPr lang="en-IN" sz="1500" b="0" baseline="0" noProof="0" dirty="0">
                          <a:solidFill>
                            <a:srgbClr val="635C5B"/>
                          </a:solidFill>
                        </a:rPr>
                        <a:t>)</a:t>
                      </a:r>
                      <a:r>
                        <a:rPr lang="en-IN" sz="1500" b="0" noProof="0" dirty="0">
                          <a:solidFill>
                            <a:srgbClr val="635C5B"/>
                          </a:solidFill>
                        </a:rPr>
                        <a:t> component (FIT </a:t>
                      </a:r>
                      <a:r>
                        <a:rPr lang="de-DE" sz="1500" b="0" noProof="0" dirty="0">
                          <a:solidFill>
                            <a:srgbClr val="635C5B"/>
                          </a:solidFill>
                        </a:rPr>
                        <a:t>= FIT</a:t>
                      </a:r>
                      <a:r>
                        <a:rPr lang="de-DE" sz="1500" b="0" baseline="-25000" noProof="0" dirty="0">
                          <a:solidFill>
                            <a:srgbClr val="635C5B"/>
                          </a:solidFill>
                        </a:rPr>
                        <a:t>f</a:t>
                      </a:r>
                      <a:r>
                        <a:rPr lang="de-DE" sz="1500" b="0" noProof="0" dirty="0">
                          <a:solidFill>
                            <a:srgbClr val="635C5B"/>
                          </a:solidFill>
                        </a:rPr>
                        <a:t> + FIT</a:t>
                      </a:r>
                      <a:r>
                        <a:rPr lang="de-DE" sz="1500" b="0" baseline="-25000" noProof="0" dirty="0">
                          <a:solidFill>
                            <a:srgbClr val="635C5B"/>
                          </a:solidFill>
                        </a:rPr>
                        <a:t>v</a:t>
                      </a:r>
                      <a:r>
                        <a:rPr lang="de-DE" sz="1500" b="0" baseline="0" noProof="0" dirty="0">
                          <a:solidFill>
                            <a:srgbClr val="635C5B"/>
                          </a:solidFill>
                        </a:rPr>
                        <a:t>)</a:t>
                      </a:r>
                      <a:endParaRPr lang="en-IN" sz="1500" b="0" baseline="0" noProof="0" dirty="0">
                        <a:solidFill>
                          <a:srgbClr val="635C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  <a:tr h="1181888">
                <a:tc>
                  <a:txBody>
                    <a:bodyPr/>
                    <a:lstStyle/>
                    <a:p>
                      <a:r>
                        <a:rPr lang="en-IN" sz="1500" b="0" noProof="0" dirty="0">
                          <a:solidFill>
                            <a:schemeClr val="bg1"/>
                          </a:solidFill>
                        </a:rPr>
                        <a:t>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500" b="0" noProof="0" dirty="0">
                          <a:solidFill>
                            <a:srgbClr val="635C5B"/>
                          </a:solidFill>
                        </a:rPr>
                        <a:t>Volume offered: 755 MW (of technically qualified bids) against 300 MW demanded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500" b="0" noProof="0" dirty="0">
                          <a:solidFill>
                            <a:srgbClr val="635C5B"/>
                          </a:solidFill>
                        </a:rPr>
                        <a:t>Average bid price: 7.39 cents/kWh against a ceiling price of 11.09 cents/kWh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500" b="0" noProof="0" dirty="0">
                          <a:solidFill>
                            <a:srgbClr val="635C5B"/>
                          </a:solidFill>
                        </a:rPr>
                        <a:t>Technology: predominantly biomass with 258.7 MW, biomass-solar with 29.31 MW, solar + storage with 12 MW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4258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C0FF419-F253-492F-BFD8-B9DC291FB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123" y="1140776"/>
            <a:ext cx="845966" cy="49204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A3BD2A6-42D0-44B9-A9C0-6EEA4DEFB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25" y="1180946"/>
            <a:ext cx="7408333" cy="903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Country experience: </a:t>
            </a:r>
            <a:br>
              <a:rPr lang="en-US" sz="1400" b="1" dirty="0"/>
            </a:br>
            <a:r>
              <a:rPr lang="en-US" sz="1400" dirty="0"/>
              <a:t>Hybrid procurement for firm energy in Thailand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Policy enabled Thailand to purchase dispatchable RE w/ guaranteed evening generation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83EEE8-8F59-4163-A4A9-49FC326C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</a:t>
            </a:r>
            <a:r>
              <a:rPr lang="en-US" dirty="0">
                <a:solidFill>
                  <a:srgbClr val="0070C0"/>
                </a:solidFill>
              </a:rPr>
              <a:t>trend 3: Procurement of (physical) hybrids (2/3)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5ECB6-C030-4CE2-8195-56376207D5C6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36574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BF4EA-B74B-4A3A-A37F-D2CF45E78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4E75C-05E6-447D-93C2-857057530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422F3B-CB4D-4007-8A67-1C98B2D70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88912"/>
              </p:ext>
            </p:extLst>
          </p:nvPr>
        </p:nvGraphicFramePr>
        <p:xfrm>
          <a:off x="686104" y="1199502"/>
          <a:ext cx="7814660" cy="3668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127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3750533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376276">
                <a:tc>
                  <a:txBody>
                    <a:bodyPr/>
                    <a:lstStyle/>
                    <a:p>
                      <a:pPr algn="ctr"/>
                      <a:r>
                        <a:rPr lang="en-IN" sz="1500" b="0" i="0" kern="1200" noProof="0" dirty="0">
                          <a:solidFill>
                            <a:schemeClr val="bg1"/>
                          </a:solidFill>
                          <a:latin typeface="Gill Sans MT"/>
                          <a:ea typeface="+mn-ea"/>
                          <a:cs typeface="+mn-cs"/>
                        </a:rPr>
                        <a:t>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0" i="0" kern="1200" noProof="0" dirty="0">
                          <a:solidFill>
                            <a:schemeClr val="bg1"/>
                          </a:solidFill>
                          <a:latin typeface="Gill Sans MT"/>
                          <a:ea typeface="+mn-ea"/>
                          <a:cs typeface="+mn-cs"/>
                        </a:rPr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250893"/>
                  </a:ext>
                </a:extLst>
              </a:tr>
              <a:tr h="605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kern="1200" noProof="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More </a:t>
                      </a:r>
                      <a:r>
                        <a:rPr lang="en-US" sz="1500" b="1" kern="1200" noProof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efficient use of land and grid infrastructure </a:t>
                      </a:r>
                      <a:r>
                        <a:rPr lang="en-US" sz="1500" b="0" kern="1200" noProof="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and higher CUF compared to single-technology plant.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noProof="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kern="1200" noProof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Savings on grid connection and transmission cost</a:t>
                      </a:r>
                      <a:r>
                        <a:rPr lang="en-US" sz="1500" b="0" kern="1200" noProof="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, since time-of-day generation patterns of wind and solar can be complimentary (Note: connection charges to Indian ISTS are high and waivers for RE expire in 2019).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noProof="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kern="1200" noProof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More balanced power mix for sale, </a:t>
                      </a:r>
                      <a:r>
                        <a:rPr lang="en-US" sz="1500" b="0" kern="1200" noProof="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given the lower peak-to-average power for the same hour throughout the year than for single-technology wind- or solar plants.</a:t>
                      </a:r>
                      <a:endParaRPr lang="de-DE" sz="1500" b="0" kern="1200" noProof="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noProof="0" dirty="0">
                          <a:solidFill>
                            <a:schemeClr val="accent3"/>
                          </a:solidFill>
                        </a:rPr>
                        <a:t>Correct parametrization of design elements</a:t>
                      </a: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 for competitive procurement is more complex than in single-technology procurement (e.g. due to varying project development durations for solar &amp; wind).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noProof="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Higher prices for hybrid procurement compared to single-technologies </a:t>
                      </a: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as grid cost savings in hybrids are not yet reflected in bids submitted by bidders.</a:t>
                      </a:r>
                      <a:endParaRPr lang="en-US" sz="1500" b="0" kern="1200" noProof="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28FD142-5C7F-4DB4-BD7E-8D109D53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3: </a:t>
            </a:r>
            <a:r>
              <a:rPr lang="en-US" dirty="0">
                <a:solidFill>
                  <a:srgbClr val="0070C0"/>
                </a:solidFill>
              </a:rPr>
              <a:t>Procurement of (physical) hybrids (3/3)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CC494-9117-409F-8441-A24E07D8C87B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902605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CA4FA-E63D-4DA0-8895-5F1B65BC1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E6CAD-D7B2-432B-B6F5-FAC453F1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" name="Picture 13" descr="This figure depicts the ways in which locational signals aim to steer projects to various sites.">
            <a:extLst>
              <a:ext uri="{FF2B5EF4-FFF2-40B4-BE49-F238E27FC236}">
                <a16:creationId xmlns:a16="http://schemas.microsoft.com/office/drawing/2014/main" id="{6B154396-15C3-4BC7-992F-B6772DF8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90229"/>
            <a:ext cx="6771841" cy="271065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21693E-98F0-4AE8-AA72-047169CF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671298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rgbClr val="635C5B"/>
                </a:solidFill>
                <a:cs typeface="+mn-cs"/>
              </a:rPr>
              <a:t>Locational signals aim to steer the location of projects to specific areas/grid connection points to </a:t>
            </a:r>
            <a:r>
              <a:rPr lang="en-US" sz="1400" b="1" dirty="0">
                <a:solidFill>
                  <a:schemeClr val="accent3"/>
                </a:solidFill>
                <a:cs typeface="+mn-cs"/>
              </a:rPr>
              <a:t>avoid the concentration of projects in resource-rich but costly-to-connect areas.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4F52D-263F-4716-98C9-CA6BB420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4: Locational signals (1/5)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2234B-4B44-43C5-8869-DEFACCB2F297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83357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CA4FA-E63D-4DA0-8895-5F1B65BC1C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E6CAD-D7B2-432B-B6F5-FAC453F13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4F52D-263F-4716-98C9-CA6BB420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4: Locational signals (2/5)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440DAA-1796-4804-A109-9251B3FC3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624803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rgbClr val="635C5B"/>
                </a:solidFill>
                <a:cs typeface="+mn-cs"/>
              </a:rPr>
              <a:t>Locational signals aim to steer the location of projects to specific areas/grid connection points to </a:t>
            </a:r>
            <a:r>
              <a:rPr lang="en-US" sz="1400" b="1" dirty="0">
                <a:solidFill>
                  <a:schemeClr val="accent3"/>
                </a:solidFill>
                <a:cs typeface="+mn-cs"/>
              </a:rPr>
              <a:t>avoid the concentration of projects in resource-rich but costly-to-connect areas.</a:t>
            </a:r>
          </a:p>
        </p:txBody>
      </p:sp>
      <p:pic>
        <p:nvPicPr>
          <p:cNvPr id="6" name="Picture 5" descr="This figure depicts the ways in which locational signals aim to steer projects to various sites.">
            <a:extLst>
              <a:ext uri="{FF2B5EF4-FFF2-40B4-BE49-F238E27FC236}">
                <a16:creationId xmlns:a16="http://schemas.microsoft.com/office/drawing/2014/main" id="{FD7412A5-0B60-472C-9813-E23F088C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45" y="2084263"/>
            <a:ext cx="6637815" cy="2937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A93ECE-EEF6-479C-9B40-5C6F9610E0F1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300005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88AB0-6016-401C-A018-7945EAE559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6EE66-FD98-4BC5-9FEA-16E19B7B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3" name="Picture 22" descr="This figure depicts the incorporation of locational steering in procurement design from no locational signals through hard locational signals.">
            <a:extLst>
              <a:ext uri="{FF2B5EF4-FFF2-40B4-BE49-F238E27FC236}">
                <a16:creationId xmlns:a16="http://schemas.microsoft.com/office/drawing/2014/main" id="{DAE60299-7AF1-4C22-B534-0073488F6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81" y="1693651"/>
            <a:ext cx="7754623" cy="315098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E922C-BEBC-4128-832A-6DE4F750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4616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Incorporating locational steering in procurement design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61B15F-B798-4D4A-A6DD-9CB9BDBA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4: Locational signals (3/5)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E5E51-3DC2-4514-A94B-55FDB6B173F9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217519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69FCD-7B22-4D41-BA86-F7CB86540F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E1DEE-1DF1-4510-A37D-CB382B9C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D91EB0E-0D3D-4539-851A-0BB09F5B1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63374"/>
              </p:ext>
            </p:extLst>
          </p:nvPr>
        </p:nvGraphicFramePr>
        <p:xfrm>
          <a:off x="686104" y="2043805"/>
          <a:ext cx="7953103" cy="294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4121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6838982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522435">
                <a:tc>
                  <a:txBody>
                    <a:bodyPr/>
                    <a:lstStyle/>
                    <a:p>
                      <a:r>
                        <a:rPr lang="en-IN" sz="1500" b="0" noProof="0" dirty="0">
                          <a:solidFill>
                            <a:schemeClr val="bg1"/>
                          </a:solidFill>
                        </a:rPr>
                        <a:t>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IN" sz="1500" b="0" noProof="0">
                          <a:solidFill>
                            <a:srgbClr val="635C5B"/>
                          </a:solidFill>
                        </a:rPr>
                        <a:t>Limiting new transmission costs from auctioned installations and ensure that the system can absorb additional generation capacity.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250893"/>
                  </a:ext>
                </a:extLst>
              </a:tr>
              <a:tr h="1030359">
                <a:tc>
                  <a:txBody>
                    <a:bodyPr/>
                    <a:lstStyle/>
                    <a:p>
                      <a:r>
                        <a:rPr lang="en-IN" sz="1500" b="0" noProof="0" dirty="0">
                          <a:solidFill>
                            <a:schemeClr val="bg1"/>
                          </a:solidFill>
                        </a:rPr>
                        <a:t>Design 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500" b="0" noProof="0">
                          <a:solidFill>
                            <a:srgbClr val="635C5B"/>
                          </a:solidFill>
                        </a:rPr>
                        <a:t>Set </a:t>
                      </a:r>
                      <a:r>
                        <a:rPr lang="de-DE" sz="1500" b="0" noProof="0" err="1">
                          <a:solidFill>
                            <a:srgbClr val="635C5B"/>
                          </a:solidFill>
                        </a:rPr>
                        <a:t>capacity</a:t>
                      </a:r>
                      <a:r>
                        <a:rPr lang="de-DE" sz="1500" b="0" noProof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1500" b="0" noProof="0" err="1">
                          <a:solidFill>
                            <a:srgbClr val="635C5B"/>
                          </a:solidFill>
                        </a:rPr>
                        <a:t>limits</a:t>
                      </a:r>
                      <a:r>
                        <a:rPr lang="de-DE" sz="1500" b="0" noProof="0">
                          <a:solidFill>
                            <a:srgbClr val="635C5B"/>
                          </a:solidFill>
                        </a:rPr>
                        <a:t> at </a:t>
                      </a:r>
                      <a:r>
                        <a:rPr lang="de-DE" sz="1500" b="0" noProof="0" err="1">
                          <a:solidFill>
                            <a:srgbClr val="635C5B"/>
                          </a:solidFill>
                        </a:rPr>
                        <a:t>mutiple</a:t>
                      </a:r>
                      <a:r>
                        <a:rPr lang="de-DE" sz="1500" b="0" noProof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1500" b="0" noProof="0" err="1">
                          <a:solidFill>
                            <a:srgbClr val="635C5B"/>
                          </a:solidFill>
                        </a:rPr>
                        <a:t>nodes</a:t>
                      </a:r>
                      <a:r>
                        <a:rPr lang="de-DE" sz="1500" b="0" noProof="0">
                          <a:solidFill>
                            <a:srgbClr val="635C5B"/>
                          </a:solidFill>
                        </a:rPr>
                        <a:t> in </a:t>
                      </a:r>
                      <a:r>
                        <a:rPr lang="de-DE" sz="1500" b="0" noProof="0" err="1">
                          <a:solidFill>
                            <a:srgbClr val="635C5B"/>
                          </a:solidFill>
                        </a:rPr>
                        <a:t>the</a:t>
                      </a:r>
                      <a:r>
                        <a:rPr lang="de-DE" sz="1500" b="0" noProof="0">
                          <a:solidFill>
                            <a:srgbClr val="635C5B"/>
                          </a:solidFill>
                        </a:rPr>
                        <a:t> </a:t>
                      </a:r>
                      <a:r>
                        <a:rPr lang="de-DE" sz="1500" b="0" noProof="0" err="1">
                          <a:solidFill>
                            <a:srgbClr val="635C5B"/>
                          </a:solidFill>
                        </a:rPr>
                        <a:t>grid</a:t>
                      </a:r>
                      <a:r>
                        <a:rPr lang="de-DE" sz="1500" b="0" noProof="0">
                          <a:solidFill>
                            <a:srgbClr val="635C5B"/>
                          </a:solidFill>
                        </a:rPr>
                        <a:t>.</a:t>
                      </a:r>
                      <a:r>
                        <a:rPr lang="en-US" sz="1500" b="0" noProof="0">
                          <a:solidFill>
                            <a:srgbClr val="635C5B"/>
                          </a:solidFill>
                        </a:rPr>
                        <a:t> Maximum capacity and number of possible grid connection points are communicated to bidders before the auction.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500" b="0" noProof="0">
                          <a:solidFill>
                            <a:srgbClr val="635C5B"/>
                          </a:solidFill>
                        </a:rPr>
                        <a:t>I</a:t>
                      </a:r>
                      <a:r>
                        <a:rPr lang="en-US" sz="1500" b="0" noProof="0">
                          <a:solidFill>
                            <a:srgbClr val="635C5B"/>
                          </a:solidFill>
                        </a:rPr>
                        <a:t>f bids for a node exceed the capacity limit, bids will be excluded in descending order of bid price until capacity limit is reached. </a:t>
                      </a:r>
                      <a:endParaRPr lang="en-IN" sz="1500" b="0" noProof="0">
                        <a:solidFill>
                          <a:srgbClr val="635C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  <a:tr h="1248040">
                <a:tc>
                  <a:txBody>
                    <a:bodyPr/>
                    <a:lstStyle/>
                    <a:p>
                      <a:r>
                        <a:rPr lang="en-IN" sz="1500" b="0" noProof="0" dirty="0">
                          <a:solidFill>
                            <a:schemeClr val="bg1"/>
                          </a:solidFill>
                        </a:rPr>
                        <a:t>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500" b="0" noProof="0" dirty="0">
                          <a:solidFill>
                            <a:srgbClr val="635C5B"/>
                          </a:solidFill>
                        </a:rPr>
                        <a:t>857.9 MW of RE projects at nodes with sufficient grid capacities contracted. But: </a:t>
                      </a: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7 rounds cancelled due to undersubscription.</a:t>
                      </a:r>
                      <a:endParaRPr lang="en-IN" sz="1500" b="0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Awarded technologies: wind (500.9 MW), solar (270 MW), hydro (82.1 MW), biogas (5 MW).  Lowest awarded bids: hydro (3.5 cents/kWh), wind (4.7 cents/kWh), and solar (4.9/kWh).</a:t>
                      </a:r>
                      <a:endParaRPr lang="en-IN" sz="1500" b="0" noProof="0" dirty="0">
                        <a:solidFill>
                          <a:srgbClr val="635C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09170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8FDE22B8-187E-4AAA-B800-38662CA73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08" y="894754"/>
            <a:ext cx="108782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D0281A2-AA16-42CC-B3DB-9E8065B1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37" y="1144587"/>
            <a:ext cx="77724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Country experience: </a:t>
            </a:r>
            <a:r>
              <a:rPr lang="en-US" sz="1400" dirty="0"/>
              <a:t>Capacity Quotas in Kazakhstan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This policy enables Kazakhstan to limit grid expansion needs to the 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minimum by using only already existing substations for its RE.</a:t>
            </a:r>
          </a:p>
          <a:p>
            <a:pPr marL="0" indent="0">
              <a:buNone/>
            </a:pPr>
            <a:endParaRPr lang="en-IN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BF982C-5AB3-4FFC-9328-D0D61D545F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4: Locational signals (4/5)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D3E2C-1321-4469-802A-4A752CB0EA1D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2540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3A026-6F86-4D1C-8DEE-592FA8959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153F1-853D-4532-B8C7-E1E866DB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BD30E2-4545-4979-B925-5BF20644F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26869"/>
              </p:ext>
            </p:extLst>
          </p:nvPr>
        </p:nvGraphicFramePr>
        <p:xfrm>
          <a:off x="754128" y="1458793"/>
          <a:ext cx="77724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4477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3897923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300547">
                <a:tc>
                  <a:txBody>
                    <a:bodyPr/>
                    <a:lstStyle/>
                    <a:p>
                      <a:pPr algn="ctr"/>
                      <a:r>
                        <a:rPr lang="en-IN" sz="1500" b="0" i="0" kern="1200" noProof="0" dirty="0">
                          <a:solidFill>
                            <a:schemeClr val="bg1"/>
                          </a:solidFill>
                          <a:latin typeface="Gill Sans MT"/>
                          <a:ea typeface="+mn-ea"/>
                          <a:cs typeface="+mn-cs"/>
                        </a:rPr>
                        <a:t>Advantages.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0" i="0" kern="1200" noProof="0" dirty="0">
                          <a:solidFill>
                            <a:schemeClr val="bg1"/>
                          </a:solidFill>
                          <a:latin typeface="Gill Sans MT"/>
                          <a:ea typeface="+mn-ea"/>
                          <a:cs typeface="+mn-cs"/>
                        </a:rPr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250893"/>
                  </a:ext>
                </a:extLst>
              </a:tr>
              <a:tr h="2034472">
                <a:tc>
                  <a:txBody>
                    <a:bodyPr/>
                    <a:lstStyle/>
                    <a:p>
                      <a:pPr lvl="0"/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Reduce total system costs </a:t>
                      </a: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by identifying an optimal trade-off between required grid extensions/ reinforcements and RE generation costs.</a:t>
                      </a:r>
                    </a:p>
                    <a:p>
                      <a:pPr lvl="0"/>
                      <a:endParaRPr lang="en-US" sz="1500" b="0" kern="120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Potential in allowing a </a:t>
                      </a: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faster deployment. </a:t>
                      </a:r>
                    </a:p>
                    <a:p>
                      <a:pPr lvl="0"/>
                      <a:endParaRPr lang="en-US" sz="1500" b="0" kern="120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Reduce the need for short-term grid extensions.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Procured prices might be higher</a:t>
                      </a:r>
                      <a:r>
                        <a:rPr lang="en-US" sz="1500" b="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when locational signals are applied.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Effectiveness of location-specific and capacity quotas strongly depends on the </a:t>
                      </a: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capacity of state planning.</a:t>
                      </a:r>
                      <a:endParaRPr lang="en-US" sz="1500" b="1" kern="1200" noProof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1500" b="0" kern="1200" noProof="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ADF932B-1BBB-4236-9444-D547BF43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4: Locational signals (5/5)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93DCE-7BBC-41C1-BE6B-ADBF0B27D969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100073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C05-927F-3348-96DF-9086CF2761D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Slide Numb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Relevance of RE system-friendly procurement</a:t>
            </a:r>
          </a:p>
          <a:p>
            <a:r>
              <a:rPr lang="en-US" dirty="0">
                <a:solidFill>
                  <a:schemeClr val="bg1"/>
                </a:solidFill>
              </a:rPr>
              <a:t>Global trends in RE system-friendly procurement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Time-based incentives and penalties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Aggregators (virtual hybrids)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Procurement of (physical) hybrid solutions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Locational signals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7362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</p:spPr>
        <p:txBody>
          <a:bodyPr/>
          <a:lstStyle/>
          <a:p>
            <a:pPr algn="ctr"/>
            <a:r>
              <a:rPr lang="en-US" dirty="0"/>
              <a:t>Thank you!	</a:t>
            </a:r>
          </a:p>
        </p:txBody>
      </p:sp>
    </p:spTree>
    <p:extLst>
      <p:ext uri="{BB962C8B-B14F-4D97-AF65-F5344CB8AC3E}">
        <p14:creationId xmlns:p14="http://schemas.microsoft.com/office/powerpoint/2010/main" val="364369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300A2-FBAC-4B9D-9171-45BF48E48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33385-F56B-4B8D-B4F9-AF0D2C569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45DBEE9-8620-4FB3-BA13-8FF6B71C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04" y="3665649"/>
            <a:ext cx="7591425" cy="106579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System-friendly RE procurement </a:t>
            </a:r>
            <a:r>
              <a:rPr lang="en-US" dirty="0">
                <a:solidFill>
                  <a:schemeClr val="accent6"/>
                </a:solidFill>
              </a:rPr>
              <a:t>considers both cost types in award decision</a:t>
            </a:r>
            <a:r>
              <a:rPr lang="en-US" dirty="0"/>
              <a:t>, i.e.</a:t>
            </a:r>
          </a:p>
          <a:p>
            <a:r>
              <a:rPr lang="en-US" dirty="0"/>
              <a:t>falling generation costs of RE, and </a:t>
            </a:r>
          </a:p>
          <a:p>
            <a:r>
              <a:rPr lang="en-US" dirty="0"/>
              <a:t>the system costs and benefits of 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8224F32-3E6E-471D-8D62-6818FC41A643}"/>
              </a:ext>
            </a:extLst>
          </p:cNvPr>
          <p:cNvSpPr txBox="1">
            <a:spLocks/>
          </p:cNvSpPr>
          <p:nvPr/>
        </p:nvSpPr>
        <p:spPr>
          <a:xfrm>
            <a:off x="158750" y="1135374"/>
            <a:ext cx="5451566" cy="37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35C5B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IN" sz="1600" b="1" dirty="0"/>
              <a:t>Generation costs ≠ system integration costs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11865D-6505-40BA-B556-E15C352A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System-friendly RE procurement minimizes both generation and system integration costs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613A9-DA4B-4744-B406-BECC61791A3F}"/>
              </a:ext>
            </a:extLst>
          </p:cNvPr>
          <p:cNvSpPr txBox="1"/>
          <p:nvPr/>
        </p:nvSpPr>
        <p:spPr>
          <a:xfrm>
            <a:off x="6857999" y="162840"/>
            <a:ext cx="2133600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Relevance of RE system-friendly procurement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E934A2F-CB53-4B64-86B7-1ECE955CC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03412"/>
              </p:ext>
            </p:extLst>
          </p:nvPr>
        </p:nvGraphicFramePr>
        <p:xfrm>
          <a:off x="761999" y="1523382"/>
          <a:ext cx="6096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481">
                  <a:extLst>
                    <a:ext uri="{9D8B030D-6E8A-4147-A177-3AD203B41FA5}">
                      <a16:colId xmlns:a16="http://schemas.microsoft.com/office/drawing/2014/main" val="1003286838"/>
                    </a:ext>
                  </a:extLst>
                </a:gridCol>
                <a:gridCol w="5303519">
                  <a:extLst>
                    <a:ext uri="{9D8B030D-6E8A-4147-A177-3AD203B41FA5}">
                      <a16:colId xmlns:a16="http://schemas.microsoft.com/office/drawing/2014/main" val="268297022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 and operational costs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8265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of capital (debt, equity)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0473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 generation costs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347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Grid expansion and upgrade costs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32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Balancing costs (including redispatch costs)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8003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Provision of reserves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0845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635C5B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integration costs of RE generation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32385" marB="3238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52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0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4663D-726A-4EEC-8EB9-2053BA71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1286E-7745-4185-951B-959935BA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80A08-27A5-4673-8E94-F945394B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54765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IN" b="1"/>
              <a:t>Matching demand curve</a:t>
            </a:r>
          </a:p>
          <a:p>
            <a:r>
              <a:rPr lang="en-IN">
                <a:solidFill>
                  <a:srgbClr val="BA0C2F"/>
                </a:solidFill>
              </a:rPr>
              <a:t>Challenge</a:t>
            </a:r>
            <a:r>
              <a:rPr lang="en-IN"/>
              <a:t>: Changing demand patterns and trend toward higher evening peaks.</a:t>
            </a:r>
          </a:p>
          <a:p>
            <a:r>
              <a:rPr lang="en-IN">
                <a:solidFill>
                  <a:srgbClr val="00B050"/>
                </a:solidFill>
              </a:rPr>
              <a:t>Opportunity</a:t>
            </a:r>
            <a:r>
              <a:rPr lang="en-IN"/>
              <a:t>: Dispatchable RE (hybrids, storage) during peak time through higher tariffs/supply blocks following load patterns.</a:t>
            </a:r>
          </a:p>
          <a:p>
            <a:pPr marL="0" lvl="0" indent="0">
              <a:buNone/>
            </a:pPr>
            <a:r>
              <a:rPr lang="en-IN" b="1"/>
              <a:t>Mitigating grid integration/transmission costs </a:t>
            </a:r>
          </a:p>
          <a:p>
            <a:r>
              <a:rPr lang="en-IN">
                <a:solidFill>
                  <a:srgbClr val="BA0C2F"/>
                </a:solidFill>
              </a:rPr>
              <a:t>Challenge</a:t>
            </a:r>
            <a:r>
              <a:rPr lang="en-IN"/>
              <a:t>: Grid constraints at the transmission level leading to congestion and curtailment or higher grid connection costs.</a:t>
            </a:r>
          </a:p>
          <a:p>
            <a:r>
              <a:rPr lang="en-IN">
                <a:solidFill>
                  <a:srgbClr val="00B050"/>
                </a:solidFill>
              </a:rPr>
              <a:t>Opportunity</a:t>
            </a:r>
            <a:r>
              <a:rPr lang="en-IN"/>
              <a:t>: Requirement for minimum capacity utilization factors (CUF), consideration of grid connection costs in bids</a:t>
            </a:r>
          </a:p>
          <a:p>
            <a:pPr marL="0" lvl="0" indent="0">
              <a:buNone/>
            </a:pPr>
            <a:r>
              <a:rPr lang="en-IN" b="1"/>
              <a:t>Reducing intermittency </a:t>
            </a:r>
          </a:p>
          <a:p>
            <a:r>
              <a:rPr lang="en-IN">
                <a:solidFill>
                  <a:schemeClr val="accent2"/>
                </a:solidFill>
              </a:rPr>
              <a:t>Challenge</a:t>
            </a:r>
            <a:r>
              <a:rPr lang="en-IN"/>
              <a:t>: Balancing of real-time generation shortages and surpluses.</a:t>
            </a:r>
          </a:p>
          <a:p>
            <a:r>
              <a:rPr lang="en-IN">
                <a:solidFill>
                  <a:srgbClr val="00B050"/>
                </a:solidFill>
              </a:rPr>
              <a:t>Opportunity</a:t>
            </a:r>
            <a:r>
              <a:rPr lang="en-IN"/>
              <a:t>: Procurement of more firm RE power, e.g. </a:t>
            </a:r>
            <a:r>
              <a:rPr lang="en-US"/>
              <a:t>virtual or physical hybrids with higher CUFs (solar-wind + </a:t>
            </a:r>
            <a:r>
              <a:rPr lang="en-IN"/>
              <a:t>storage).</a:t>
            </a:r>
            <a:endParaRPr lang="en-US"/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06B7F-489E-4416-8ADA-31FE9EC9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313590"/>
            <a:ext cx="7772400" cy="830997"/>
          </a:xfrm>
        </p:spPr>
        <p:txBody>
          <a:bodyPr/>
          <a:lstStyle/>
          <a:p>
            <a:r>
              <a:rPr lang="en-US" dirty="0"/>
              <a:t>System-friendly RE procurement is an opportunity to increase the uptake of 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884CD-562A-48FC-9BFF-CA1B68542B3E}"/>
              </a:ext>
            </a:extLst>
          </p:cNvPr>
          <p:cNvSpPr txBox="1"/>
          <p:nvPr/>
        </p:nvSpPr>
        <p:spPr>
          <a:xfrm>
            <a:off x="6513575" y="897622"/>
            <a:ext cx="229209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dirty="0">
                <a:solidFill>
                  <a:schemeClr val="bg1"/>
                </a:solidFill>
              </a:rPr>
              <a:t>Based on situation &amp; discussions in India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B6109-8856-42C1-BC68-E9A2CA12E93C}"/>
              </a:ext>
            </a:extLst>
          </p:cNvPr>
          <p:cNvSpPr txBox="1"/>
          <p:nvPr/>
        </p:nvSpPr>
        <p:spPr>
          <a:xfrm>
            <a:off x="6857999" y="162840"/>
            <a:ext cx="2133600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Relevance of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82022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92192-9FF0-4C3D-A4F5-73C753DB3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3287C-975E-43BA-AA70-9660FD7DB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10DF659C-2DA9-41A5-931D-0B65374FA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79326"/>
              </p:ext>
            </p:extLst>
          </p:nvPr>
        </p:nvGraphicFramePr>
        <p:xfrm>
          <a:off x="685800" y="1296988"/>
          <a:ext cx="7772398" cy="3296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10166">
                  <a:extLst>
                    <a:ext uri="{9D8B030D-6E8A-4147-A177-3AD203B41FA5}">
                      <a16:colId xmlns:a16="http://schemas.microsoft.com/office/drawing/2014/main" val="375448766"/>
                    </a:ext>
                  </a:extLst>
                </a:gridCol>
                <a:gridCol w="5862232">
                  <a:extLst>
                    <a:ext uri="{9D8B030D-6E8A-4147-A177-3AD203B41FA5}">
                      <a16:colId xmlns:a16="http://schemas.microsoft.com/office/drawing/2014/main" val="1443925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TREND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823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1. Time-based incentives and penalties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 options that incentivize RE generation to more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closely match the demand curve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(e.g. price adjustment factors, supply blocks). </a:t>
                      </a:r>
                    </a:p>
                  </a:txBody>
                  <a:tcPr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587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2. Aggregators </a:t>
                      </a:r>
                      <a:br>
                        <a:rPr lang="en-US" sz="1400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(virtual hybrids)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Several RE installations at different grid connection points are bundled and dispatched via virtual control systems. Virtual hybrids can thus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feed in exactly as much electricity as has been purchased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503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3. Procurement of (physical) hybrid solutions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Competitive procurement of RE electricity from installations combining technologies such as wind, solar, storage or dispatchable technologies with the aim of combining complementary generation profiles to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offset technology-specific intermittencies and to reduce grid connection costs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1537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4. Locational signals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Locational signals aim to steer the location of projects to specific areas/grid connection points to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avoid the concentration of projects in resource-rich but costly-to-connect areas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2898959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F623EFB-10A9-4FA8-8CD9-6E9E33C0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global trends in RE system-friendly procurement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E45DA4-8FCD-43A6-B4C7-645FD0BEE241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241748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CEDA3-D19D-417E-8B1B-2583282A9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63F10-A927-4DB3-AAFD-7E51C5E4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3" name="Picture 42" descr="This figure depicts how time-based incentives and penalties can be tailored in auction implementation to more closely match the demand curve">
            <a:extLst>
              <a:ext uri="{FF2B5EF4-FFF2-40B4-BE49-F238E27FC236}">
                <a16:creationId xmlns:a16="http://schemas.microsoft.com/office/drawing/2014/main" id="{56ADE975-8173-47D8-9A6D-7F99DDD9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89" y="1931963"/>
            <a:ext cx="6199622" cy="2912676"/>
          </a:xfrm>
          <a:prstGeom prst="rect">
            <a:avLst/>
          </a:prstGeom>
        </p:spPr>
      </p:pic>
      <p:sp>
        <p:nvSpPr>
          <p:cNvPr id="11" name="Content Placeholder 1" descr="This figure illustrates time-based incentives and penalties">
            <a:extLst>
              <a:ext uri="{FF2B5EF4-FFF2-40B4-BE49-F238E27FC236}">
                <a16:creationId xmlns:a16="http://schemas.microsoft.com/office/drawing/2014/main" id="{09139972-AACD-4BF4-BA5F-4996DE56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9535"/>
            <a:ext cx="7772400" cy="7100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35C5B"/>
                </a:solidFill>
              </a:rPr>
              <a:t>Design options that incentivize RE generation to more </a:t>
            </a:r>
            <a:r>
              <a:rPr lang="en-US" b="1" dirty="0">
                <a:solidFill>
                  <a:schemeClr val="accent3"/>
                </a:solidFill>
              </a:rPr>
              <a:t>closely match the demand curve </a:t>
            </a:r>
            <a:r>
              <a:rPr lang="en-US" dirty="0">
                <a:solidFill>
                  <a:srgbClr val="635C5B"/>
                </a:solidFill>
              </a:rPr>
              <a:t>(e.g. price adjustment factors, supply blocks).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68D1CE-1F18-4973-BEC0-8A98D838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1: Time-based incentives &amp; penalties (1/3)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73DEE3-363A-4F7C-A7D3-5E82112C7FF5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361812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B6F64-86D4-4380-ADAA-FD263B4DE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E965-7251-408D-AFF8-BA65542E6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0D3961-0144-490A-BA88-A4D1D8BF0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6946"/>
              </p:ext>
            </p:extLst>
          </p:nvPr>
        </p:nvGraphicFramePr>
        <p:xfrm>
          <a:off x="686104" y="2078080"/>
          <a:ext cx="8019745" cy="28248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630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7095115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460804">
                <a:tc>
                  <a:txBody>
                    <a:bodyPr/>
                    <a:lstStyle/>
                    <a:p>
                      <a:r>
                        <a:rPr lang="en-IN" sz="1400" b="0" noProof="0" dirty="0">
                          <a:solidFill>
                            <a:schemeClr val="bg1"/>
                          </a:solidFill>
                        </a:rPr>
                        <a:t>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Allowing intermittent technologies to optimize their feed-in potential and guarantee supply to distribution companies.</a:t>
                      </a:r>
                      <a:endParaRPr lang="en-IN" sz="1500" b="0" noProof="0" dirty="0">
                        <a:solidFill>
                          <a:srgbClr val="635C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250893"/>
                  </a:ext>
                </a:extLst>
              </a:tr>
              <a:tr h="840290">
                <a:tc>
                  <a:txBody>
                    <a:bodyPr/>
                    <a:lstStyle/>
                    <a:p>
                      <a:r>
                        <a:rPr lang="en-IN" sz="1400" b="0" noProof="0" dirty="0">
                          <a:solidFill>
                            <a:schemeClr val="bg1"/>
                          </a:solidFill>
                        </a:rPr>
                        <a:t>Design 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Supply blocks: Intra-day hourly (12am-8am + 11pm-12am; 8am-6pm; 6pm-11pm) + four 3-month blocks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Supply block translates generation risk to RE producer </a:t>
                      </a:r>
                      <a:r>
                        <a:rPr lang="en-US" sz="1500" b="0" noProof="0" dirty="0">
                          <a:solidFill>
                            <a:srgbClr val="635C5B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br>
                        <a:rPr lang="en-US" sz="1500" b="0" noProof="0" dirty="0">
                          <a:solidFill>
                            <a:srgbClr val="635C5B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sz="1500" b="0" noProof="0" dirty="0">
                          <a:solidFill>
                            <a:srgbClr val="635C5B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500" b="0" noProof="0" dirty="0">
                          <a:solidFill>
                            <a:srgbClr val="635C5B"/>
                          </a:solidFill>
                        </a:rPr>
                        <a:t>Production deviation are settled at spot-market prices. </a:t>
                      </a:r>
                      <a:endParaRPr lang="en-IN" sz="1500" b="0" noProof="0" dirty="0">
                        <a:solidFill>
                          <a:srgbClr val="635C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  <a:tr h="1270406">
                <a:tc>
                  <a:txBody>
                    <a:bodyPr/>
                    <a:lstStyle/>
                    <a:p>
                      <a:r>
                        <a:rPr lang="en-IN" sz="1400" b="0" noProof="0" dirty="0">
                          <a:solidFill>
                            <a:schemeClr val="bg1"/>
                          </a:solidFill>
                        </a:rPr>
                        <a:t>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000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noProof="0" dirty="0">
                          <a:solidFill>
                            <a:srgbClr val="635C5B"/>
                          </a:solidFill>
                          <a:latin typeface="Gill Sans MT" panose="020B0502020104020203" pitchFamily="34" charset="0"/>
                        </a:rPr>
                        <a:t>In the technology-neutral auctions 2017, only RE projects won (2,200 GWh of electricity awarded).</a:t>
                      </a:r>
                      <a:endParaRPr lang="en-US" sz="1500" dirty="0">
                        <a:solidFill>
                          <a:schemeClr val="accent3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4000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Auction average price was </a:t>
                      </a:r>
                      <a:r>
                        <a:rPr lang="en-US" sz="1500" b="0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3.25 cents/kWh  </a:t>
                      </a:r>
                      <a:r>
                        <a:rPr lang="en-US" sz="1500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- lowest ever recorded in country. Lowest bids: 3.29 cents/kWh, for wind and </a:t>
                      </a:r>
                      <a:r>
                        <a:rPr lang="en-US" sz="1500" b="0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2.15 cents/kWh </a:t>
                      </a:r>
                      <a:r>
                        <a:rPr lang="en-US" sz="1500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 for solar</a:t>
                      </a:r>
                    </a:p>
                    <a:p>
                      <a:pPr marL="4000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N</a:t>
                      </a:r>
                      <a:r>
                        <a:rPr lang="en-US" sz="1500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on-RE </a:t>
                      </a: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alternatives</a:t>
                      </a:r>
                      <a:r>
                        <a:rPr lang="en-US" sz="1500" dirty="0">
                          <a:solidFill>
                            <a:schemeClr val="accent3"/>
                          </a:solidFill>
                          <a:latin typeface="Gill Sans MT" panose="020B0502020104020203" pitchFamily="34" charset="0"/>
                        </a:rPr>
                        <a:t> more expensive:  Thermal price 7.54 cents/kWh </a:t>
                      </a:r>
                      <a:endParaRPr lang="en-IN" sz="1500" kern="1200" noProof="0" dirty="0">
                        <a:solidFill>
                          <a:schemeClr val="accent3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42588"/>
                  </a:ext>
                </a:extLst>
              </a:tr>
            </a:tbl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5F0AC984-123D-43B7-814F-169A211F2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13" y="1144587"/>
            <a:ext cx="848323" cy="5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A351270-3144-4E84-A89F-0DB2DFA4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01" y="1139097"/>
            <a:ext cx="6781800" cy="8111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Country experience: </a:t>
            </a:r>
            <a:r>
              <a:rPr lang="en-US" dirty="0"/>
              <a:t>Intraday and seasonal supply blocks in Chile</a:t>
            </a:r>
          </a:p>
          <a:p>
            <a:pPr marL="0" lvl="0" indent="0">
              <a:spcAft>
                <a:spcPts val="0"/>
              </a:spcAft>
              <a:buNone/>
              <a:defRPr/>
            </a:pPr>
            <a:r>
              <a:rPr lang="en-US" sz="1500" b="1" dirty="0">
                <a:solidFill>
                  <a:srgbClr val="C00000"/>
                </a:solidFill>
                <a:cs typeface="+mn-cs"/>
              </a:rPr>
              <a:t>This policy with time blocks enabled Chile to save on both its daytime and nighttime supply – and both times RE &amp; storage were cheaper than thermal power.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8A49E6-2A15-43BB-B4C1-2EB9C36C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1: Time-based incentives &amp; penalties (2/3)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DF45FE-6869-4E78-B51F-9BFE3C2B4021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392656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C16E3-A826-406C-B29E-EB5232C947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A36F3-443C-4FF3-A6F3-3CC880CA5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717BE8-34EA-4749-A438-E6F0439E6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86697"/>
              </p:ext>
            </p:extLst>
          </p:nvPr>
        </p:nvGraphicFramePr>
        <p:xfrm>
          <a:off x="757918" y="1248455"/>
          <a:ext cx="7772400" cy="361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4477">
                  <a:extLst>
                    <a:ext uri="{9D8B030D-6E8A-4147-A177-3AD203B41FA5}">
                      <a16:colId xmlns:a16="http://schemas.microsoft.com/office/drawing/2014/main" val="2254690982"/>
                    </a:ext>
                  </a:extLst>
                </a:gridCol>
                <a:gridCol w="3897923">
                  <a:extLst>
                    <a:ext uri="{9D8B030D-6E8A-4147-A177-3AD203B41FA5}">
                      <a16:colId xmlns:a16="http://schemas.microsoft.com/office/drawing/2014/main" val="3620533044"/>
                    </a:ext>
                  </a:extLst>
                </a:gridCol>
              </a:tblGrid>
              <a:tr h="300547">
                <a:tc>
                  <a:txBody>
                    <a:bodyPr/>
                    <a:lstStyle/>
                    <a:p>
                      <a:pPr algn="ctr"/>
                      <a:r>
                        <a:rPr lang="en-IN" sz="1500" b="0" i="0" kern="1200" noProof="0" dirty="0">
                          <a:solidFill>
                            <a:schemeClr val="bg1"/>
                          </a:solidFill>
                          <a:latin typeface="Gill Sans MT"/>
                          <a:ea typeface="+mn-ea"/>
                          <a:cs typeface="+mn-cs"/>
                        </a:rPr>
                        <a:t>Advantages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b="0" i="0" kern="1200" noProof="0" dirty="0">
                          <a:solidFill>
                            <a:schemeClr val="bg1"/>
                          </a:solidFill>
                          <a:latin typeface="Gill Sans MT"/>
                          <a:ea typeface="+mn-ea"/>
                          <a:cs typeface="+mn-cs"/>
                        </a:rPr>
                        <a:t>Disadvantages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250893"/>
                  </a:ext>
                </a:extLst>
              </a:tr>
              <a:tr h="20344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Time-based incentives help matching RE generation with the demand curve, thus </a:t>
                      </a: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avoiding an inefficient &amp; costly capacity addition pathway </a:t>
                      </a: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for utilities.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Price adjustment factors offer financial compensation to RE producers for </a:t>
                      </a: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optimizing a supply that meets the demand profile.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 b="0" kern="1200" noProof="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0" kern="1200" noProof="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Supply blocks limit supply timeframe to time/season-specific demand, increasing </a:t>
                      </a:r>
                      <a:r>
                        <a:rPr lang="en-US" sz="1500" b="1" kern="1200" noProof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producer long-term revenue certainty </a:t>
                      </a:r>
                      <a:r>
                        <a:rPr lang="en-US" sz="1500" b="0" kern="1200" noProof="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and encouraging intermittent RE generation to </a:t>
                      </a:r>
                      <a:r>
                        <a:rPr lang="en-US" sz="1500" b="1" kern="1200" noProof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provide reliable electricity. </a:t>
                      </a:r>
                      <a:endParaRPr lang="en-IN" sz="1500" b="1" kern="1200" noProof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 b="0" kern="120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 b="0" kern="120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Compared to the wholesale market, (fixed) time-based incentives increase </a:t>
                      </a: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the risk of overcompensating </a:t>
                      </a: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RE electricity that will be less valuable in a few years.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 b="0" kern="120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Adapting supply blocks and volume </a:t>
                      </a:r>
                      <a:r>
                        <a:rPr lang="en-US" sz="1500" b="0" kern="1200" dirty="0">
                          <a:solidFill>
                            <a:srgbClr val="635C5B"/>
                          </a:solidFill>
                          <a:latin typeface="+mn-lt"/>
                          <a:ea typeface="+mn-ea"/>
                          <a:cs typeface="+mn-cs"/>
                        </a:rPr>
                        <a:t>regularly could mitigate the risk of future mismatch between generation and demand profiles. </a:t>
                      </a:r>
                      <a:endParaRPr lang="en-US" sz="1500" b="0" kern="1200" noProof="0" dirty="0">
                        <a:solidFill>
                          <a:srgbClr val="635C5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 b="0" noProof="0" dirty="0">
                        <a:solidFill>
                          <a:schemeClr val="accent6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500" b="0" noProof="0" dirty="0">
                        <a:solidFill>
                          <a:srgbClr val="635C5B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1500" b="0" noProof="0" dirty="0">
                        <a:solidFill>
                          <a:srgbClr val="635C5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755428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760AE53-8696-4755-A79A-2629AB9C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1: Time-based incentives &amp; penalties (3/3)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F1832-A033-400F-B9A4-CF61B20224FE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367122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D882D-EED3-4EB9-9DB6-6AD7A831D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83F3A-B734-4EBD-93BE-9A1A6ED42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This figure depicts a virtual hybrid auction design.">
            <a:extLst>
              <a:ext uri="{FF2B5EF4-FFF2-40B4-BE49-F238E27FC236}">
                <a16:creationId xmlns:a16="http://schemas.microsoft.com/office/drawing/2014/main" id="{B8F98A40-EB22-44AF-875E-8E16C4F87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972154"/>
            <a:ext cx="7267575" cy="2917824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E9AA07A-1158-482B-8A43-95055BA3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675167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1400" dirty="0">
                <a:solidFill>
                  <a:srgbClr val="635C5B"/>
                </a:solidFill>
                <a:cs typeface="+mn-cs"/>
              </a:rPr>
              <a:t>Several RE installations at different grid connection points are bundled and dispatched via virtual control systems. Virtual hybrids can thus </a:t>
            </a:r>
            <a:r>
              <a:rPr lang="en-US" sz="1400" b="1" dirty="0">
                <a:solidFill>
                  <a:schemeClr val="accent3"/>
                </a:solidFill>
                <a:cs typeface="+mn-cs"/>
              </a:rPr>
              <a:t>feed in exactly as much electricity as has been purchased</a:t>
            </a:r>
            <a:r>
              <a:rPr lang="en-US" sz="1400" dirty="0">
                <a:solidFill>
                  <a:srgbClr val="635C5B"/>
                </a:solidFill>
                <a:cs typeface="+mn-cs"/>
              </a:rPr>
              <a:t>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3CE072-3485-4D66-8F9B-96C6D94E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trend 2:  Aggregators (virtual hybrids) (1/3)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D879F-CFEE-42DC-BBF7-65BD8C49C610}"/>
              </a:ext>
            </a:extLst>
          </p:cNvPr>
          <p:cNvSpPr txBox="1"/>
          <p:nvPr/>
        </p:nvSpPr>
        <p:spPr>
          <a:xfrm>
            <a:off x="6761220" y="162840"/>
            <a:ext cx="2230379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Global trends in RE system-friendly procurement</a:t>
            </a:r>
          </a:p>
        </p:txBody>
      </p:sp>
    </p:spTree>
    <p:extLst>
      <p:ext uri="{BB962C8B-B14F-4D97-AF65-F5344CB8AC3E}">
        <p14:creationId xmlns:p14="http://schemas.microsoft.com/office/powerpoint/2010/main" val="854795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nNHbeH3LoZ27bIOeaG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.9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D43418300424CA7B146638E3B7A8F" ma:contentTypeVersion="13" ma:contentTypeDescription="Create a new document." ma:contentTypeScope="" ma:versionID="2fe62fcb9174efa6973dc26662234bb1">
  <xsd:schema xmlns:xsd="http://www.w3.org/2001/XMLSchema" xmlns:xs="http://www.w3.org/2001/XMLSchema" xmlns:p="http://schemas.microsoft.com/office/2006/metadata/properties" xmlns:ns3="d4ece201-1ec3-4266-a8e0-0b4e6e67a276" xmlns:ns4="11f94206-449f-4a4d-a484-d79428c0a2f7" targetNamespace="http://schemas.microsoft.com/office/2006/metadata/properties" ma:root="true" ma:fieldsID="c7313ff21738f702f94f4f46105f6d3d" ns3:_="" ns4:_="">
    <xsd:import namespace="d4ece201-1ec3-4266-a8e0-0b4e6e67a276"/>
    <xsd:import namespace="11f94206-449f-4a4d-a484-d79428c0a2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3:SharedWithDetails" minOccurs="0"/>
                <xsd:element ref="ns3:SharingHintHash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ce201-1ec3-4266-a8e0-0b4e6e67a2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94206-449f-4a4d-a484-d79428c0a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9A874B-37C0-4B98-8ABB-7DB7ABF4B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ce201-1ec3-4266-a8e0-0b4e6e67a276"/>
    <ds:schemaRef ds:uri="11f94206-449f-4a4d-a484-d79428c0a2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3D4AFC-454A-47A9-A1B5-4BBB89F9F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14013B-1707-4611-BA07-98D0B76DDEFF}">
  <ds:schemaRefs>
    <ds:schemaRef ds:uri="11f94206-449f-4a4d-a484-d79428c0a2f7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4ece201-1ec3-4266-a8e0-0b4e6e67a27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16.9-Template_4.29.2016</Template>
  <TotalTime>1381</TotalTime>
  <Words>1833</Words>
  <Application>Microsoft Office PowerPoint</Application>
  <PresentationFormat>Custom</PresentationFormat>
  <Paragraphs>220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16.9-Template_4.29.2016</vt:lpstr>
      <vt:lpstr>think-cell Slide</vt:lpstr>
      <vt:lpstr>Advanced Auction Design Elements</vt:lpstr>
      <vt:lpstr>Agenda</vt:lpstr>
      <vt:lpstr>System-friendly RE procurement minimizes both generation and system integration costs</vt:lpstr>
      <vt:lpstr>System-friendly RE procurement is an opportunity to increase the uptake of RE</vt:lpstr>
      <vt:lpstr>4 global trends in RE system-friendly procurement</vt:lpstr>
      <vt:lpstr>Global trend 1: Time-based incentives &amp; penalties (1/3)</vt:lpstr>
      <vt:lpstr>Global trend 1: Time-based incentives &amp; penalties (2/3)</vt:lpstr>
      <vt:lpstr>Global trend 1: Time-based incentives &amp; penalties (3/3)</vt:lpstr>
      <vt:lpstr>Global trend 2:  Aggregators (virtual hybrids) (1/3)</vt:lpstr>
      <vt:lpstr>Global trend 2:  Aggregators (virtual hybrids) (2/3)</vt:lpstr>
      <vt:lpstr>Global trend 2:  Aggregators (virtual hybrids) (3/3)</vt:lpstr>
      <vt:lpstr>Global trend 3: Procurement of (physical) hybrids (1/3)</vt:lpstr>
      <vt:lpstr>Global trend 3: Procurement of (physical) hybrids (2/3)</vt:lpstr>
      <vt:lpstr>Global trend 3: Procurement of (physical) hybrids (3/3)</vt:lpstr>
      <vt:lpstr>Global trend 4: Locational signals (1/5)</vt:lpstr>
      <vt:lpstr>Global trend 4: Locational signals (2/5)</vt:lpstr>
      <vt:lpstr>Global trend 4: Locational signals (3/5)</vt:lpstr>
      <vt:lpstr>Global trend 4: Locational signals (4/5)</vt:lpstr>
      <vt:lpstr>Global trend 4: Locational signals (5/5)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Auction Design Elements</dc:title>
  <dc:subject>This training discussion various advanced auction design elements to maximize the benefit of implementing renewable energy auctions.</dc:subject>
  <dc:creator>Navigant--A Guidehouse Company</dc:creator>
  <cp:keywords>Procurement, incentives, penalties, renewable energy, auctions, aggregators, virtual hybrids, locational signals</cp:keywords>
  <cp:lastModifiedBy>Bradley, Bridget</cp:lastModifiedBy>
  <cp:revision>115</cp:revision>
  <dcterms:created xsi:type="dcterms:W3CDTF">2016-05-03T19:58:32Z</dcterms:created>
  <dcterms:modified xsi:type="dcterms:W3CDTF">2020-07-02T18:43:07Z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0x0101005AED43418300424CA7B146638E3B7A8F</vt:lpwstr>
  </property>
</Properties>
</file>