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63" r:id="rId5"/>
    <p:sldId id="1010" r:id="rId6"/>
    <p:sldId id="361" r:id="rId7"/>
    <p:sldId id="364" r:id="rId8"/>
    <p:sldId id="365" r:id="rId9"/>
    <p:sldId id="366" r:id="rId10"/>
    <p:sldId id="370" r:id="rId11"/>
    <p:sldId id="1011" r:id="rId12"/>
    <p:sldId id="440" r:id="rId13"/>
    <p:sldId id="372" r:id="rId14"/>
    <p:sldId id="374" r:id="rId15"/>
    <p:sldId id="380" r:id="rId16"/>
    <p:sldId id="1005" r:id="rId17"/>
    <p:sldId id="378" r:id="rId18"/>
    <p:sldId id="379" r:id="rId19"/>
    <p:sldId id="381" r:id="rId20"/>
    <p:sldId id="382" r:id="rId21"/>
    <p:sldId id="383" r:id="rId22"/>
    <p:sldId id="384" r:id="rId23"/>
    <p:sldId id="387" r:id="rId24"/>
  </p:sldIdLst>
  <p:sldSz cx="9144000" cy="5184775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463"/>
    <a:srgbClr val="0067B9"/>
    <a:srgbClr val="9F94D4"/>
    <a:srgbClr val="F3FCFF"/>
    <a:srgbClr val="F7FFFF"/>
    <a:srgbClr val="E5F8FF"/>
    <a:srgbClr val="00A3DD"/>
    <a:srgbClr val="CCFFFF"/>
    <a:srgbClr val="A7C6ED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1" autoAdjust="0"/>
    <p:restoredTop sz="83065" autoAdjust="0"/>
  </p:normalViewPr>
  <p:slideViewPr>
    <p:cSldViewPr snapToGrid="0" snapToObjects="1">
      <p:cViewPr varScale="1">
        <p:scale>
          <a:sx n="73" d="100"/>
          <a:sy n="73" d="100"/>
        </p:scale>
        <p:origin x="1276" y="48"/>
      </p:cViewPr>
      <p:guideLst>
        <p:guide orient="horz" pos="16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74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A48A4ED-AFD5-41D3-ABE8-2F7A43D60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3268921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think-cell Slide" r:id="rId36" imgW="347" imgH="348" progId="TCLayout.ActiveDocument.1">
                  <p:embed/>
                </p:oleObj>
              </mc:Choice>
              <mc:Fallback>
                <p:oleObj name="think-cell Slide" r:id="rId3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A96AF8A7-B5D4-4789-B9D8-453075F8328D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58" r:id="rId6"/>
    <p:sldLayoutId id="2147483710" r:id="rId7"/>
    <p:sldLayoutId id="2147483711" r:id="rId8"/>
    <p:sldLayoutId id="2147483712" r:id="rId9"/>
    <p:sldLayoutId id="2147483714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696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367C910-6A7C-4717-B163-0D8D77457B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12941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November 18, 2019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fr-FR" dirty="0"/>
              <a:t>Auction Design – 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9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087B3-73AD-4A9F-B975-7F8FD40FA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6DE4C-A3ED-4E41-AC08-39967B48F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86EED5-799A-4F27-82A1-187E5F7B8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000" y="2005007"/>
            <a:ext cx="8012723" cy="2944811"/>
          </a:xfrm>
        </p:spPr>
        <p:txBody>
          <a:bodyPr>
            <a:noAutofit/>
          </a:bodyPr>
          <a:lstStyle/>
          <a:p>
            <a:r>
              <a:rPr lang="en-US" b="1"/>
              <a:t>Main</a:t>
            </a:r>
            <a:r>
              <a:rPr lang="en-US"/>
              <a:t> goals: </a:t>
            </a:r>
          </a:p>
          <a:p>
            <a:pPr lvl="1"/>
            <a:r>
              <a:rPr lang="en-US"/>
              <a:t>Allocating available funding efficiently and </a:t>
            </a:r>
          </a:p>
          <a:p>
            <a:pPr lvl="1"/>
            <a:r>
              <a:rPr lang="en-US"/>
              <a:t>Achieving RE generation targets through timely project realization </a:t>
            </a:r>
          </a:p>
          <a:p>
            <a:r>
              <a:rPr lang="en-US" b="1"/>
              <a:t>Other</a:t>
            </a:r>
            <a:r>
              <a:rPr lang="en-US"/>
              <a:t> policy goals include e.g.: </a:t>
            </a:r>
          </a:p>
          <a:p>
            <a:pPr lvl="1"/>
            <a:r>
              <a:rPr lang="en-US"/>
              <a:t>Grid and system integration of awarded projects </a:t>
            </a:r>
          </a:p>
          <a:p>
            <a:pPr lvl="1"/>
            <a:r>
              <a:rPr lang="en-US"/>
              <a:t>Local value creation</a:t>
            </a:r>
          </a:p>
          <a:p>
            <a:r>
              <a:rPr lang="en-US"/>
              <a:t>Recognize </a:t>
            </a:r>
            <a:r>
              <a:rPr lang="en-US" b="1"/>
              <a:t>trade-offs</a:t>
            </a:r>
            <a:r>
              <a:rPr lang="en-US"/>
              <a:t> between policy objectives and agree on prioritization, e.g.: </a:t>
            </a:r>
          </a:p>
          <a:p>
            <a:pPr lvl="1"/>
            <a:r>
              <a:rPr lang="en-US"/>
              <a:t>Financial guarantees help ensure seriousness of bids and increase project realization, but could increase financing costs and lead to higher bid prices. </a:t>
            </a:r>
          </a:p>
          <a:p>
            <a:endParaRPr lang="en-US"/>
          </a:p>
        </p:txBody>
      </p:sp>
      <p:sp>
        <p:nvSpPr>
          <p:cNvPr id="14" name="Freeform: Shape 13" descr="Target definition">
            <a:extLst>
              <a:ext uri="{FF2B5EF4-FFF2-40B4-BE49-F238E27FC236}">
                <a16:creationId xmlns:a16="http://schemas.microsoft.com/office/drawing/2014/main" id="{DF4683A3-13E5-4038-A45B-B2BE7257B763}"/>
              </a:ext>
            </a:extLst>
          </p:cNvPr>
          <p:cNvSpPr/>
          <p:nvPr/>
        </p:nvSpPr>
        <p:spPr>
          <a:xfrm>
            <a:off x="651000" y="1282807"/>
            <a:ext cx="2625600" cy="679450"/>
          </a:xfrm>
          <a:custGeom>
            <a:avLst/>
            <a:gdLst>
              <a:gd name="connsiteX0" fmla="*/ 0 w 1704050"/>
              <a:gd name="connsiteY0" fmla="*/ 0 h 496296"/>
              <a:gd name="connsiteX1" fmla="*/ 1455902 w 1704050"/>
              <a:gd name="connsiteY1" fmla="*/ 0 h 496296"/>
              <a:gd name="connsiteX2" fmla="*/ 1704050 w 1704050"/>
              <a:gd name="connsiteY2" fmla="*/ 248148 h 496296"/>
              <a:gd name="connsiteX3" fmla="*/ 1455902 w 1704050"/>
              <a:gd name="connsiteY3" fmla="*/ 496296 h 496296"/>
              <a:gd name="connsiteX4" fmla="*/ 0 w 1704050"/>
              <a:gd name="connsiteY4" fmla="*/ 496296 h 496296"/>
              <a:gd name="connsiteX5" fmla="*/ 248148 w 1704050"/>
              <a:gd name="connsiteY5" fmla="*/ 248148 h 496296"/>
              <a:gd name="connsiteX6" fmla="*/ 0 w 1704050"/>
              <a:gd name="connsiteY6" fmla="*/ 0 h 4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050" h="496296">
                <a:moveTo>
                  <a:pt x="0" y="0"/>
                </a:moveTo>
                <a:lnTo>
                  <a:pt x="1455902" y="0"/>
                </a:lnTo>
                <a:lnTo>
                  <a:pt x="1704050" y="248148"/>
                </a:lnTo>
                <a:lnTo>
                  <a:pt x="1455902" y="496296"/>
                </a:lnTo>
                <a:lnTo>
                  <a:pt x="0" y="496296"/>
                </a:lnTo>
                <a:lnTo>
                  <a:pt x="248148" y="24814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320157" tIns="24003" rIns="272151" bIns="24003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Target definition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D01F1E-0F1E-4B90-ACC4-2E423AA7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RE targets and policy objectives need to be discussed and clarified early in the process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77F88E-3112-4ADE-8918-ABF78389B1BD}"/>
              </a:ext>
            </a:extLst>
          </p:cNvPr>
          <p:cNvSpPr txBox="1"/>
          <p:nvPr/>
        </p:nvSpPr>
        <p:spPr>
          <a:xfrm>
            <a:off x="6958281" y="162840"/>
            <a:ext cx="203331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Policy goals and market &amp; regulatory analysis</a:t>
            </a:r>
          </a:p>
        </p:txBody>
      </p:sp>
    </p:spTree>
    <p:extLst>
      <p:ext uri="{BB962C8B-B14F-4D97-AF65-F5344CB8AC3E}">
        <p14:creationId xmlns:p14="http://schemas.microsoft.com/office/powerpoint/2010/main" val="63364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7FC1EB-3716-4E8E-9B0E-6FDFE0647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F51E7-9C4C-4062-9BF9-A0AF3AD0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EEEC88-897D-4459-9E70-F971B9091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00477"/>
            <a:ext cx="7772400" cy="27336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Market size </a:t>
            </a:r>
            <a:r>
              <a:rPr lang="en-US" dirty="0"/>
              <a:t>helps determine the expected level of competition in the competitive procurement and should inform the tendered volume.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Project development and operation phases </a:t>
            </a:r>
            <a:r>
              <a:rPr lang="en-US" dirty="0">
                <a:latin typeface="Gill Sans MT" panose="020B0502020104020203" pitchFamily="34" charset="0"/>
                <a:ea typeface="MS Mincho" panose="02020609040205080304" pitchFamily="49" charset="-128"/>
                <a:cs typeface="GillSansMTStd-Book"/>
              </a:rPr>
              <a:t>inform e.g. types of permits required before the auction.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  <a:ea typeface="MS Mincho" panose="02020609040205080304" pitchFamily="49" charset="-128"/>
              </a:rPr>
              <a:t>Ensure </a:t>
            </a:r>
            <a:r>
              <a:rPr lang="en-US" b="1" dirty="0">
                <a:latin typeface="Gill Sans MT" panose="020B0502020104020203" pitchFamily="34" charset="0"/>
                <a:ea typeface="MS Mincho" panose="02020609040205080304" pitchFamily="49" charset="-128"/>
              </a:rPr>
              <a:t>institutional capabilities </a:t>
            </a:r>
            <a:r>
              <a:rPr lang="en-US" dirty="0">
                <a:latin typeface="Gill Sans MT" panose="020B0502020104020203" pitchFamily="34" charset="0"/>
                <a:ea typeface="MS Mincho" panose="02020609040205080304" pitchFamily="49" charset="-128"/>
              </a:rPr>
              <a:t>meet auction requirements.</a:t>
            </a:r>
          </a:p>
          <a:p>
            <a:pPr lvl="1"/>
            <a:r>
              <a:rPr lang="en-US" dirty="0">
                <a:latin typeface="Gill Sans MT" panose="020B0502020104020203" pitchFamily="34" charset="0"/>
                <a:ea typeface="MS Mincho" panose="02020609040205080304" pitchFamily="49" charset="-128"/>
              </a:rPr>
              <a:t>Engage with key public stakeholders early on in the process, and select a point-of-contact.</a:t>
            </a:r>
          </a:p>
          <a:p>
            <a:pPr lvl="1"/>
            <a:r>
              <a:rPr lang="en-US" dirty="0">
                <a:latin typeface="Gill Sans MT" panose="020B0502020104020203" pitchFamily="34" charset="0"/>
                <a:ea typeface="MS Mincho" panose="02020609040205080304" pitchFamily="49" charset="-128"/>
              </a:rPr>
              <a:t>Consider the procuring agency’s capacity to transact, retain external expert advisors, especially at early stages</a:t>
            </a:r>
            <a:endParaRPr lang="en-US" dirty="0"/>
          </a:p>
        </p:txBody>
      </p:sp>
      <p:sp>
        <p:nvSpPr>
          <p:cNvPr id="10" name="Freeform: Shape 9" descr="Market &amp; regulatory analysis&#10;">
            <a:extLst>
              <a:ext uri="{FF2B5EF4-FFF2-40B4-BE49-F238E27FC236}">
                <a16:creationId xmlns:a16="http://schemas.microsoft.com/office/drawing/2014/main" id="{37FBDF3A-8AA5-49E2-9AE3-C4865589BD90}"/>
              </a:ext>
            </a:extLst>
          </p:cNvPr>
          <p:cNvSpPr/>
          <p:nvPr/>
        </p:nvSpPr>
        <p:spPr>
          <a:xfrm>
            <a:off x="651000" y="1282807"/>
            <a:ext cx="2625600" cy="679450"/>
          </a:xfrm>
          <a:custGeom>
            <a:avLst/>
            <a:gdLst>
              <a:gd name="connsiteX0" fmla="*/ 0 w 1704050"/>
              <a:gd name="connsiteY0" fmla="*/ 0 h 496296"/>
              <a:gd name="connsiteX1" fmla="*/ 1455902 w 1704050"/>
              <a:gd name="connsiteY1" fmla="*/ 0 h 496296"/>
              <a:gd name="connsiteX2" fmla="*/ 1704050 w 1704050"/>
              <a:gd name="connsiteY2" fmla="*/ 248148 h 496296"/>
              <a:gd name="connsiteX3" fmla="*/ 1455902 w 1704050"/>
              <a:gd name="connsiteY3" fmla="*/ 496296 h 496296"/>
              <a:gd name="connsiteX4" fmla="*/ 0 w 1704050"/>
              <a:gd name="connsiteY4" fmla="*/ 496296 h 496296"/>
              <a:gd name="connsiteX5" fmla="*/ 248148 w 1704050"/>
              <a:gd name="connsiteY5" fmla="*/ 248148 h 496296"/>
              <a:gd name="connsiteX6" fmla="*/ 0 w 1704050"/>
              <a:gd name="connsiteY6" fmla="*/ 0 h 4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050" h="496296">
                <a:moveTo>
                  <a:pt x="0" y="0"/>
                </a:moveTo>
                <a:lnTo>
                  <a:pt x="1455902" y="0"/>
                </a:lnTo>
                <a:lnTo>
                  <a:pt x="1704050" y="248148"/>
                </a:lnTo>
                <a:lnTo>
                  <a:pt x="1455902" y="496296"/>
                </a:lnTo>
                <a:lnTo>
                  <a:pt x="0" y="496296"/>
                </a:lnTo>
                <a:lnTo>
                  <a:pt x="248148" y="24814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320157" tIns="24003" rIns="272151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700" kern="0" dirty="0">
                <a:solidFill>
                  <a:prstClr val="white"/>
                </a:solidFill>
              </a:rPr>
              <a:t>Market &amp; regulatory analysis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02E3B5-8737-45EA-83A9-05E2341DE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Competitive procurement needs to fit local market conditions to be successful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BBACE1-6C39-4660-8153-320FE1613B67}"/>
              </a:ext>
            </a:extLst>
          </p:cNvPr>
          <p:cNvSpPr txBox="1"/>
          <p:nvPr/>
        </p:nvSpPr>
        <p:spPr>
          <a:xfrm>
            <a:off x="6958281" y="162840"/>
            <a:ext cx="203331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Policy goals and market &amp; regulatory analysis</a:t>
            </a:r>
          </a:p>
        </p:txBody>
      </p:sp>
    </p:spTree>
    <p:extLst>
      <p:ext uri="{BB962C8B-B14F-4D97-AF65-F5344CB8AC3E}">
        <p14:creationId xmlns:p14="http://schemas.microsoft.com/office/powerpoint/2010/main" val="238664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FC22DC-51CB-468E-B317-DBC4A01A0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58" y="4844639"/>
            <a:ext cx="2133600" cy="186148"/>
          </a:xfrm>
        </p:spPr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F4D4E-364E-426B-9E1A-3765E1599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2658" y="4844639"/>
            <a:ext cx="2133600" cy="186148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9" name="Group 8" descr="Focus on auctions: &#10;overview of competitive procurement design">
            <a:extLst>
              <a:ext uri="{FF2B5EF4-FFF2-40B4-BE49-F238E27FC236}">
                <a16:creationId xmlns:a16="http://schemas.microsoft.com/office/drawing/2014/main" id="{7EB38710-0AC9-4736-A6BC-4F9A26CD7398}"/>
              </a:ext>
            </a:extLst>
          </p:cNvPr>
          <p:cNvGrpSpPr/>
          <p:nvPr/>
        </p:nvGrpSpPr>
        <p:grpSpPr>
          <a:xfrm>
            <a:off x="606703" y="1672673"/>
            <a:ext cx="8035197" cy="2908766"/>
            <a:chOff x="183698" y="2242060"/>
            <a:chExt cx="8035197" cy="2908766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50FCB22-BED7-42AE-8083-73D074B2F6EE}"/>
                </a:ext>
              </a:extLst>
            </p:cNvPr>
            <p:cNvSpPr/>
            <p:nvPr/>
          </p:nvSpPr>
          <p:spPr>
            <a:xfrm>
              <a:off x="183698" y="2242060"/>
              <a:ext cx="1768694" cy="850900"/>
            </a:xfrm>
            <a:custGeom>
              <a:avLst/>
              <a:gdLst>
                <a:gd name="connsiteX0" fmla="*/ 0 w 1704050"/>
                <a:gd name="connsiteY0" fmla="*/ 0 h 496296"/>
                <a:gd name="connsiteX1" fmla="*/ 1455902 w 1704050"/>
                <a:gd name="connsiteY1" fmla="*/ 0 h 496296"/>
                <a:gd name="connsiteX2" fmla="*/ 1704050 w 1704050"/>
                <a:gd name="connsiteY2" fmla="*/ 248148 h 496296"/>
                <a:gd name="connsiteX3" fmla="*/ 1455902 w 1704050"/>
                <a:gd name="connsiteY3" fmla="*/ 496296 h 496296"/>
                <a:gd name="connsiteX4" fmla="*/ 0 w 1704050"/>
                <a:gd name="connsiteY4" fmla="*/ 496296 h 496296"/>
                <a:gd name="connsiteX5" fmla="*/ 248148 w 1704050"/>
                <a:gd name="connsiteY5" fmla="*/ 248148 h 496296"/>
                <a:gd name="connsiteX6" fmla="*/ 0 w 1704050"/>
                <a:gd name="connsiteY6" fmla="*/ 0 h 49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4050" h="496296">
                  <a:moveTo>
                    <a:pt x="0" y="0"/>
                  </a:moveTo>
                  <a:lnTo>
                    <a:pt x="1455902" y="0"/>
                  </a:lnTo>
                  <a:lnTo>
                    <a:pt x="1704050" y="248148"/>
                  </a:lnTo>
                  <a:lnTo>
                    <a:pt x="1455902" y="496296"/>
                  </a:lnTo>
                  <a:lnTo>
                    <a:pt x="0" y="496296"/>
                  </a:lnTo>
                  <a:lnTo>
                    <a:pt x="248148" y="248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320157" tIns="24003" rIns="272151" bIns="24003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Target definition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B8F2666-13D3-4EAA-A5C7-468B9992FB02}"/>
                </a:ext>
              </a:extLst>
            </p:cNvPr>
            <p:cNvSpPr/>
            <p:nvPr/>
          </p:nvSpPr>
          <p:spPr>
            <a:xfrm>
              <a:off x="1762714" y="2242060"/>
              <a:ext cx="1768694" cy="850900"/>
            </a:xfrm>
            <a:custGeom>
              <a:avLst/>
              <a:gdLst>
                <a:gd name="connsiteX0" fmla="*/ 0 w 1420929"/>
                <a:gd name="connsiteY0" fmla="*/ 0 h 496296"/>
                <a:gd name="connsiteX1" fmla="*/ 1172781 w 1420929"/>
                <a:gd name="connsiteY1" fmla="*/ 0 h 496296"/>
                <a:gd name="connsiteX2" fmla="*/ 1420929 w 1420929"/>
                <a:gd name="connsiteY2" fmla="*/ 248148 h 496296"/>
                <a:gd name="connsiteX3" fmla="*/ 1172781 w 1420929"/>
                <a:gd name="connsiteY3" fmla="*/ 496296 h 496296"/>
                <a:gd name="connsiteX4" fmla="*/ 0 w 1420929"/>
                <a:gd name="connsiteY4" fmla="*/ 496296 h 496296"/>
                <a:gd name="connsiteX5" fmla="*/ 248148 w 1420929"/>
                <a:gd name="connsiteY5" fmla="*/ 248148 h 496296"/>
                <a:gd name="connsiteX6" fmla="*/ 0 w 1420929"/>
                <a:gd name="connsiteY6" fmla="*/ 0 h 49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0929" h="496296">
                  <a:moveTo>
                    <a:pt x="0" y="0"/>
                  </a:moveTo>
                  <a:lnTo>
                    <a:pt x="1172781" y="0"/>
                  </a:lnTo>
                  <a:lnTo>
                    <a:pt x="1420929" y="248148"/>
                  </a:lnTo>
                  <a:lnTo>
                    <a:pt x="1172781" y="496296"/>
                  </a:lnTo>
                  <a:lnTo>
                    <a:pt x="0" y="496296"/>
                  </a:lnTo>
                  <a:lnTo>
                    <a:pt x="248148" y="248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320157" tIns="24003" rIns="272151" bIns="24003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Market </a:t>
              </a:r>
              <a:r>
                <a:rPr kumimoji="0" lang="de-DE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&amp;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 regulatory analysis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A616AC5-520E-4CCB-8675-5025C3C12023}"/>
                </a:ext>
              </a:extLst>
            </p:cNvPr>
            <p:cNvSpPr/>
            <p:nvPr/>
          </p:nvSpPr>
          <p:spPr>
            <a:xfrm>
              <a:off x="3295991" y="2242060"/>
              <a:ext cx="1768694" cy="850900"/>
            </a:xfrm>
            <a:custGeom>
              <a:avLst/>
              <a:gdLst>
                <a:gd name="connsiteX0" fmla="*/ 0 w 1362074"/>
                <a:gd name="connsiteY0" fmla="*/ 0 h 496296"/>
                <a:gd name="connsiteX1" fmla="*/ 1113926 w 1362074"/>
                <a:gd name="connsiteY1" fmla="*/ 0 h 496296"/>
                <a:gd name="connsiteX2" fmla="*/ 1362074 w 1362074"/>
                <a:gd name="connsiteY2" fmla="*/ 248148 h 496296"/>
                <a:gd name="connsiteX3" fmla="*/ 1113926 w 1362074"/>
                <a:gd name="connsiteY3" fmla="*/ 496296 h 496296"/>
                <a:gd name="connsiteX4" fmla="*/ 0 w 1362074"/>
                <a:gd name="connsiteY4" fmla="*/ 496296 h 496296"/>
                <a:gd name="connsiteX5" fmla="*/ 248148 w 1362074"/>
                <a:gd name="connsiteY5" fmla="*/ 248148 h 496296"/>
                <a:gd name="connsiteX6" fmla="*/ 0 w 1362074"/>
                <a:gd name="connsiteY6" fmla="*/ 0 h 49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2074" h="496296">
                  <a:moveTo>
                    <a:pt x="0" y="0"/>
                  </a:moveTo>
                  <a:lnTo>
                    <a:pt x="1113926" y="0"/>
                  </a:lnTo>
                  <a:lnTo>
                    <a:pt x="1362074" y="248148"/>
                  </a:lnTo>
                  <a:lnTo>
                    <a:pt x="1113926" y="496296"/>
                  </a:lnTo>
                  <a:lnTo>
                    <a:pt x="0" y="496296"/>
                  </a:lnTo>
                  <a:lnTo>
                    <a:pt x="248148" y="248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320157" tIns="24003" rIns="272151" bIns="24003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Procurement design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E420595-D995-4A24-A56C-D1BF50C106FB}"/>
                </a:ext>
              </a:extLst>
            </p:cNvPr>
            <p:cNvSpPr/>
            <p:nvPr/>
          </p:nvSpPr>
          <p:spPr>
            <a:xfrm>
              <a:off x="4871491" y="2242060"/>
              <a:ext cx="1768694" cy="850900"/>
            </a:xfrm>
            <a:custGeom>
              <a:avLst/>
              <a:gdLst>
                <a:gd name="connsiteX0" fmla="*/ 0 w 1745443"/>
                <a:gd name="connsiteY0" fmla="*/ 0 h 496296"/>
                <a:gd name="connsiteX1" fmla="*/ 1497295 w 1745443"/>
                <a:gd name="connsiteY1" fmla="*/ 0 h 496296"/>
                <a:gd name="connsiteX2" fmla="*/ 1745443 w 1745443"/>
                <a:gd name="connsiteY2" fmla="*/ 248148 h 496296"/>
                <a:gd name="connsiteX3" fmla="*/ 1497295 w 1745443"/>
                <a:gd name="connsiteY3" fmla="*/ 496296 h 496296"/>
                <a:gd name="connsiteX4" fmla="*/ 0 w 1745443"/>
                <a:gd name="connsiteY4" fmla="*/ 496296 h 496296"/>
                <a:gd name="connsiteX5" fmla="*/ 248148 w 1745443"/>
                <a:gd name="connsiteY5" fmla="*/ 248148 h 496296"/>
                <a:gd name="connsiteX6" fmla="*/ 0 w 1745443"/>
                <a:gd name="connsiteY6" fmla="*/ 0 h 49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5443" h="496296">
                  <a:moveTo>
                    <a:pt x="0" y="0"/>
                  </a:moveTo>
                  <a:lnTo>
                    <a:pt x="1497295" y="0"/>
                  </a:lnTo>
                  <a:lnTo>
                    <a:pt x="1745443" y="248148"/>
                  </a:lnTo>
                  <a:lnTo>
                    <a:pt x="1497295" y="496296"/>
                  </a:lnTo>
                  <a:lnTo>
                    <a:pt x="0" y="496296"/>
                  </a:lnTo>
                  <a:lnTo>
                    <a:pt x="248148" y="248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320157" tIns="24003" rIns="272151" bIns="24003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Imple-mentation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F219978-9019-408F-874C-5BAED6AD7DE3}"/>
                </a:ext>
              </a:extLst>
            </p:cNvPr>
            <p:cNvSpPr/>
            <p:nvPr/>
          </p:nvSpPr>
          <p:spPr>
            <a:xfrm>
              <a:off x="6450201" y="2242060"/>
              <a:ext cx="1768694" cy="850900"/>
            </a:xfrm>
            <a:custGeom>
              <a:avLst/>
              <a:gdLst>
                <a:gd name="connsiteX0" fmla="*/ 0 w 1362074"/>
                <a:gd name="connsiteY0" fmla="*/ 0 h 496296"/>
                <a:gd name="connsiteX1" fmla="*/ 1113926 w 1362074"/>
                <a:gd name="connsiteY1" fmla="*/ 0 h 496296"/>
                <a:gd name="connsiteX2" fmla="*/ 1362074 w 1362074"/>
                <a:gd name="connsiteY2" fmla="*/ 248148 h 496296"/>
                <a:gd name="connsiteX3" fmla="*/ 1113926 w 1362074"/>
                <a:gd name="connsiteY3" fmla="*/ 496296 h 496296"/>
                <a:gd name="connsiteX4" fmla="*/ 0 w 1362074"/>
                <a:gd name="connsiteY4" fmla="*/ 496296 h 496296"/>
                <a:gd name="connsiteX5" fmla="*/ 248148 w 1362074"/>
                <a:gd name="connsiteY5" fmla="*/ 248148 h 496296"/>
                <a:gd name="connsiteX6" fmla="*/ 0 w 1362074"/>
                <a:gd name="connsiteY6" fmla="*/ 0 h 49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2074" h="496296">
                  <a:moveTo>
                    <a:pt x="0" y="0"/>
                  </a:moveTo>
                  <a:lnTo>
                    <a:pt x="1113926" y="0"/>
                  </a:lnTo>
                  <a:lnTo>
                    <a:pt x="1362074" y="248148"/>
                  </a:lnTo>
                  <a:lnTo>
                    <a:pt x="1113926" y="496296"/>
                  </a:lnTo>
                  <a:lnTo>
                    <a:pt x="0" y="496296"/>
                  </a:lnTo>
                  <a:lnTo>
                    <a:pt x="248148" y="248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320157" tIns="24003" rIns="272151" bIns="24003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Evaluation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600197E-FF4E-4E3E-AC93-FB50B5BDAA2F}"/>
                </a:ext>
              </a:extLst>
            </p:cNvPr>
            <p:cNvSpPr/>
            <p:nvPr/>
          </p:nvSpPr>
          <p:spPr>
            <a:xfrm>
              <a:off x="3304787" y="3088723"/>
              <a:ext cx="1882433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914400">
                <a:spcBef>
                  <a:spcPts val="600"/>
                </a:spcBef>
                <a:defRPr/>
              </a:pPr>
              <a:r>
                <a:rPr lang="en-GB" sz="1350" kern="0">
                  <a:solidFill>
                    <a:srgbClr val="6C6463"/>
                  </a:solidFill>
                  <a:cs typeface="Arial" charset="0"/>
                </a:rPr>
                <a:t>What is auctioned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0" cap="none" spc="0" normalizeH="0" baseline="0" noProof="0">
                  <a:ln>
                    <a:noFill/>
                  </a:ln>
                  <a:solidFill>
                    <a:srgbClr val="6C6463"/>
                  </a:solidFill>
                  <a:effectLst/>
                  <a:uLnTx/>
                  <a:uFillTx/>
                  <a:latin typeface="Gill Sans MT"/>
                  <a:ea typeface="+mn-ea"/>
                  <a:cs typeface="Arial" charset="0"/>
                </a:rPr>
                <a:t>Procurement procedure</a:t>
              </a:r>
            </a:p>
            <a:p>
              <a:pPr marL="0" lvl="1" defTabSz="914400">
                <a:spcBef>
                  <a:spcPts val="600"/>
                </a:spcBef>
                <a:defRPr/>
              </a:pPr>
              <a:r>
                <a:rPr lang="en-GB" sz="1350" kern="0">
                  <a:solidFill>
                    <a:srgbClr val="6C6463"/>
                  </a:solidFill>
                  <a:cs typeface="Arial" charset="0"/>
                </a:rPr>
                <a:t>Conditions for participation</a:t>
              </a: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Arial" charset="0"/>
              </a:endParaRPr>
            </a:p>
            <a:p>
              <a:pPr marL="0" lvl="1" defTabSz="914400">
                <a:spcBef>
                  <a:spcPts val="600"/>
                </a:spcBef>
                <a:defRPr/>
              </a:pPr>
              <a:r>
                <a:rPr lang="en-US" sz="1350" kern="0">
                  <a:solidFill>
                    <a:srgbClr val="6C6463"/>
                  </a:solidFill>
                  <a:cs typeface="Arial" charset="0"/>
                </a:rPr>
                <a:t>Enforcement of obligation</a:t>
              </a:r>
            </a:p>
            <a:p>
              <a:pPr marL="0" lvl="1" defTabSz="914400">
                <a:spcBef>
                  <a:spcPts val="600"/>
                </a:spcBef>
                <a:defRPr/>
              </a:pPr>
              <a:r>
                <a:rPr lang="en-US" sz="1350" kern="0">
                  <a:solidFill>
                    <a:srgbClr val="6C6463"/>
                  </a:solidFill>
                  <a:cs typeface="Arial" charset="0"/>
                </a:rPr>
                <a:t>Rights for awarded projects</a:t>
              </a:r>
            </a:p>
          </p:txBody>
        </p: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2A71B6C9-C014-4640-81C5-9C6E7ADAF7EE}"/>
                </a:ext>
              </a:extLst>
            </p:cNvPr>
            <p:cNvCxnSpPr/>
            <p:nvPr/>
          </p:nvCxnSpPr>
          <p:spPr bwMode="auto">
            <a:xfrm flipH="1">
              <a:off x="3870117" y="2242060"/>
              <a:ext cx="3607305" cy="12700"/>
            </a:xfrm>
            <a:prstGeom prst="bentConnector5">
              <a:avLst>
                <a:gd name="adj1" fmla="val 0"/>
                <a:gd name="adj2" fmla="val -2676732"/>
                <a:gd name="adj3" fmla="val 99595"/>
              </a:avLst>
            </a:prstGeom>
            <a:solidFill>
              <a:srgbClr val="555759"/>
            </a:solidFill>
            <a:ln w="12700" cap="flat" cmpd="sng" algn="ctr">
              <a:solidFill>
                <a:srgbClr val="555759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FDF38C37-0762-422E-97A9-553920D34812}"/>
                </a:ext>
              </a:extLst>
            </p:cNvPr>
            <p:cNvCxnSpPr/>
            <p:nvPr/>
          </p:nvCxnSpPr>
          <p:spPr bwMode="auto">
            <a:xfrm flipH="1">
              <a:off x="343134" y="2253741"/>
              <a:ext cx="7140903" cy="12700"/>
            </a:xfrm>
            <a:prstGeom prst="bentConnector5">
              <a:avLst>
                <a:gd name="adj1" fmla="val 0"/>
                <a:gd name="adj2" fmla="val -3704457"/>
                <a:gd name="adj3" fmla="val 100113"/>
              </a:avLst>
            </a:prstGeom>
            <a:solidFill>
              <a:srgbClr val="555759"/>
            </a:solidFill>
            <a:ln w="12700" cap="flat" cmpd="sng" algn="ctr">
              <a:solidFill>
                <a:srgbClr val="555759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2C26A57D-42DD-4C43-BD41-9A9048ECA6FB}"/>
                </a:ext>
              </a:extLst>
            </p:cNvPr>
            <p:cNvCxnSpPr/>
            <p:nvPr/>
          </p:nvCxnSpPr>
          <p:spPr bwMode="auto">
            <a:xfrm flipH="1">
              <a:off x="5680386" y="2253741"/>
              <a:ext cx="1803651" cy="12700"/>
            </a:xfrm>
            <a:prstGeom prst="bentConnector5">
              <a:avLst>
                <a:gd name="adj1" fmla="val 0"/>
                <a:gd name="adj2" fmla="val -1591583"/>
                <a:gd name="adj3" fmla="val 99810"/>
              </a:avLst>
            </a:prstGeom>
            <a:solidFill>
              <a:srgbClr val="555759"/>
            </a:solidFill>
            <a:ln w="12700" cap="flat" cmpd="sng" algn="ctr">
              <a:solidFill>
                <a:srgbClr val="555759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" name="Title 4" descr="Focus on auctions: &#10;overview of competitive procurement design">
            <a:extLst>
              <a:ext uri="{FF2B5EF4-FFF2-40B4-BE49-F238E27FC236}">
                <a16:creationId xmlns:a16="http://schemas.microsoft.com/office/drawing/2014/main" id="{669E3614-6266-4F5D-A329-7DD5DE35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Focus on auctions: </a:t>
            </a:r>
            <a:br>
              <a:rPr lang="en-US" dirty="0"/>
            </a:br>
            <a:r>
              <a:rPr lang="en-US" dirty="0"/>
              <a:t>overview of competitive procurement design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9E271C-0AAE-45E5-BD6B-3A3E307702ED}"/>
              </a:ext>
            </a:extLst>
          </p:cNvPr>
          <p:cNvSpPr txBox="1"/>
          <p:nvPr/>
        </p:nvSpPr>
        <p:spPr>
          <a:xfrm>
            <a:off x="7401968" y="162840"/>
            <a:ext cx="1589632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Auction design elements – Part 1</a:t>
            </a:r>
          </a:p>
        </p:txBody>
      </p:sp>
    </p:spTree>
    <p:extLst>
      <p:ext uri="{BB962C8B-B14F-4D97-AF65-F5344CB8AC3E}">
        <p14:creationId xmlns:p14="http://schemas.microsoft.com/office/powerpoint/2010/main" val="245070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D51F7C-16CF-4906-9460-0B112266B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56D1E-7537-4F55-A404-251CB50C7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569B07-4216-4583-9884-AAC0FCCF6F0F}"/>
              </a:ext>
            </a:extLst>
          </p:cNvPr>
          <p:cNvSpPr/>
          <p:nvPr/>
        </p:nvSpPr>
        <p:spPr bwMode="auto">
          <a:xfrm>
            <a:off x="1276789" y="3761146"/>
            <a:ext cx="6590422" cy="543781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345643" fontAlgn="base">
              <a:spcBef>
                <a:spcPct val="0"/>
              </a:spcBef>
              <a:spcAft>
                <a:spcPct val="20000"/>
              </a:spcAft>
              <a:buClr>
                <a:srgbClr val="7AB800"/>
              </a:buClr>
              <a:buSzPct val="110000"/>
              <a:defRPr/>
            </a:pPr>
            <a:r>
              <a:rPr lang="en-GB" sz="1600" b="1" kern="0" dirty="0">
                <a:solidFill>
                  <a:srgbClr val="635C5B"/>
                </a:solidFill>
                <a:latin typeface="Gill Sans MT"/>
                <a:cs typeface="Arial"/>
              </a:rPr>
              <a:t>Institutions</a:t>
            </a:r>
          </a:p>
          <a:p>
            <a:pPr algn="ctr" defTabSz="345643" fontAlgn="base">
              <a:spcBef>
                <a:spcPct val="0"/>
              </a:spcBef>
              <a:buClr>
                <a:srgbClr val="7AB800"/>
              </a:buClr>
              <a:buSzPct val="110000"/>
              <a:defRPr/>
            </a:pPr>
            <a:r>
              <a:rPr lang="en-GB" sz="1400" i="1" kern="0" dirty="0">
                <a:solidFill>
                  <a:srgbClr val="635C5B"/>
                </a:solidFill>
                <a:latin typeface="Gill Sans MT"/>
                <a:cs typeface="Arial"/>
              </a:rPr>
              <a:t>Auction regulation, design, implementation, contract off-taker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707909-76D3-46C3-9850-C6B1E731204E}"/>
              </a:ext>
            </a:extLst>
          </p:cNvPr>
          <p:cNvSpPr/>
          <p:nvPr/>
        </p:nvSpPr>
        <p:spPr bwMode="auto">
          <a:xfrm>
            <a:off x="5796898" y="2260050"/>
            <a:ext cx="2071997" cy="1393301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345643" fontAlgn="base">
              <a:spcBef>
                <a:spcPct val="0"/>
              </a:spcBef>
              <a:buClr>
                <a:srgbClr val="7AB800"/>
              </a:buClr>
              <a:buSzPct val="110000"/>
              <a:defRPr/>
            </a:pPr>
            <a:r>
              <a:rPr lang="en-GB" sz="1600" b="1" kern="0" dirty="0">
                <a:solidFill>
                  <a:srgbClr val="635C5B"/>
                </a:solidFill>
                <a:latin typeface="Gill Sans MT"/>
                <a:cs typeface="Arial"/>
              </a:rPr>
              <a:t>Enforcement of obligations</a:t>
            </a:r>
            <a:endParaRPr lang="en-GB" sz="1600" i="1" kern="0" dirty="0">
              <a:solidFill>
                <a:srgbClr val="635C5B"/>
              </a:solidFill>
              <a:latin typeface="Gill Sans MT"/>
              <a:cs typeface="Arial"/>
            </a:endParaRPr>
          </a:p>
          <a:p>
            <a:pPr algn="ctr" defTabSz="345643" fontAlgn="base">
              <a:spcBef>
                <a:spcPct val="0"/>
              </a:spcBef>
              <a:buClr>
                <a:srgbClr val="7AB800"/>
              </a:buClr>
              <a:buSzPct val="110000"/>
              <a:defRPr/>
            </a:pPr>
            <a:r>
              <a:rPr lang="en-GB" sz="1400" i="1" kern="0" dirty="0">
                <a:solidFill>
                  <a:srgbClr val="635C5B"/>
                </a:solidFill>
                <a:latin typeface="Gill Sans MT"/>
                <a:cs typeface="Arial"/>
              </a:rPr>
              <a:t>Deadlines and penalties</a:t>
            </a:r>
          </a:p>
          <a:p>
            <a:pPr algn="ctr" defTabSz="345643" fontAlgn="base">
              <a:spcBef>
                <a:spcPct val="0"/>
              </a:spcBef>
              <a:buClr>
                <a:srgbClr val="7AB800"/>
              </a:buClr>
              <a:buSzPct val="110000"/>
              <a:defRPr/>
            </a:pPr>
            <a:endParaRPr lang="en-GB" sz="1400" b="1" kern="0" dirty="0">
              <a:solidFill>
                <a:srgbClr val="635C5B"/>
              </a:solidFill>
              <a:latin typeface="Gill Sans MT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312962-3F20-4B06-A2AB-582AAD1E3C44}"/>
              </a:ext>
            </a:extLst>
          </p:cNvPr>
          <p:cNvSpPr/>
          <p:nvPr/>
        </p:nvSpPr>
        <p:spPr bwMode="auto">
          <a:xfrm>
            <a:off x="3537686" y="2260050"/>
            <a:ext cx="2071997" cy="1393301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345643" fontAlgn="base">
              <a:spcBef>
                <a:spcPct val="0"/>
              </a:spcBef>
              <a:buClr>
                <a:srgbClr val="7AB800"/>
              </a:buClr>
              <a:buSzPct val="110000"/>
              <a:defRPr/>
            </a:pPr>
            <a:r>
              <a:rPr lang="en-GB" sz="1600" b="1" kern="0" dirty="0">
                <a:solidFill>
                  <a:srgbClr val="635C5B"/>
                </a:solidFill>
                <a:latin typeface="Gill Sans MT"/>
                <a:cs typeface="Arial"/>
              </a:rPr>
              <a:t>Conditions for participation</a:t>
            </a:r>
          </a:p>
          <a:p>
            <a:pPr algn="ctr" defTabSz="345643" fontAlgn="base">
              <a:spcBef>
                <a:spcPct val="0"/>
              </a:spcBef>
              <a:buClr>
                <a:srgbClr val="7AB800"/>
              </a:buClr>
              <a:buSzPct val="110000"/>
              <a:defRPr/>
            </a:pPr>
            <a:r>
              <a:rPr lang="en-US" sz="1400" i="1" kern="0" dirty="0">
                <a:solidFill>
                  <a:srgbClr val="635C5B"/>
                </a:solidFill>
                <a:latin typeface="Gill Sans MT"/>
                <a:cs typeface="Arial"/>
              </a:rPr>
              <a:t>Timing of the auction, ceiling price, pre-qualification requirements, financial guarantees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B6BB3E-19AB-4D5B-B159-3FC3D8CCCB8F}"/>
              </a:ext>
            </a:extLst>
          </p:cNvPr>
          <p:cNvSpPr/>
          <p:nvPr/>
        </p:nvSpPr>
        <p:spPr bwMode="auto">
          <a:xfrm>
            <a:off x="1278473" y="2260050"/>
            <a:ext cx="2071997" cy="1393301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345643" fontAlgn="base">
              <a:spcBef>
                <a:spcPct val="0"/>
              </a:spcBef>
              <a:buClr>
                <a:srgbClr val="7AB800"/>
              </a:buClr>
              <a:buSzPct val="110000"/>
              <a:defRPr/>
            </a:pPr>
            <a:r>
              <a:rPr lang="en-GB" sz="1600" b="1" kern="0" dirty="0">
                <a:solidFill>
                  <a:srgbClr val="635C5B"/>
                </a:solidFill>
                <a:latin typeface="Gill Sans MT"/>
                <a:cs typeface="Arial"/>
              </a:rPr>
              <a:t>Competitive procurement</a:t>
            </a:r>
          </a:p>
          <a:p>
            <a:pPr algn="ctr" defTabSz="345643" fontAlgn="base">
              <a:spcBef>
                <a:spcPct val="0"/>
              </a:spcBef>
              <a:buClr>
                <a:srgbClr val="7AB800"/>
              </a:buClr>
              <a:buSzPct val="110000"/>
              <a:defRPr/>
            </a:pPr>
            <a:r>
              <a:rPr lang="en-GB" sz="1600" b="1" kern="0" dirty="0">
                <a:solidFill>
                  <a:srgbClr val="635C5B"/>
                </a:solidFill>
                <a:latin typeface="Gill Sans MT"/>
                <a:cs typeface="Arial"/>
              </a:rPr>
              <a:t>procedure</a:t>
            </a:r>
          </a:p>
          <a:p>
            <a:pPr algn="ctr" defTabSz="345643" fontAlgn="base">
              <a:spcBef>
                <a:spcPct val="0"/>
              </a:spcBef>
              <a:buClr>
                <a:srgbClr val="7AB800"/>
              </a:buClr>
              <a:buSzPct val="110000"/>
              <a:defRPr/>
            </a:pPr>
            <a:r>
              <a:rPr lang="en-US" sz="1400" i="1" kern="0" dirty="0">
                <a:solidFill>
                  <a:srgbClr val="635C5B"/>
                </a:solidFill>
                <a:latin typeface="Gill Sans MT"/>
                <a:cs typeface="Arial"/>
              </a:rPr>
              <a:t>Static vs. dynamic auctions, selection criteria, pricing rule</a:t>
            </a:r>
            <a:endParaRPr lang="en-GB" sz="1400" i="1" kern="0" dirty="0">
              <a:solidFill>
                <a:srgbClr val="635C5B"/>
              </a:solidFill>
              <a:latin typeface="Gill Sans MT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0215B9-CCB8-4D7E-AF04-DA607950405B}"/>
              </a:ext>
            </a:extLst>
          </p:cNvPr>
          <p:cNvSpPr/>
          <p:nvPr/>
        </p:nvSpPr>
        <p:spPr bwMode="auto">
          <a:xfrm>
            <a:off x="1278473" y="1432989"/>
            <a:ext cx="6590422" cy="691303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345643" fontAlgn="base">
              <a:spcBef>
                <a:spcPct val="0"/>
              </a:spcBef>
              <a:spcAft>
                <a:spcPct val="20000"/>
              </a:spcAft>
              <a:buClr>
                <a:srgbClr val="7AB800"/>
              </a:buClr>
              <a:buSzPct val="110000"/>
              <a:defRPr/>
            </a:pPr>
            <a:r>
              <a:rPr lang="en-GB" sz="1600" b="1" kern="0" dirty="0">
                <a:solidFill>
                  <a:srgbClr val="635C5B"/>
                </a:solidFill>
                <a:latin typeface="Gill Sans MT"/>
                <a:cs typeface="Arial"/>
              </a:rPr>
              <a:t>General design</a:t>
            </a:r>
          </a:p>
          <a:p>
            <a:pPr algn="ctr" defTabSz="345643" fontAlgn="base">
              <a:spcBef>
                <a:spcPct val="0"/>
              </a:spcBef>
              <a:spcAft>
                <a:spcPct val="20000"/>
              </a:spcAft>
              <a:buClr>
                <a:srgbClr val="7AB800"/>
              </a:buClr>
              <a:buSzPct val="110000"/>
              <a:defRPr/>
            </a:pPr>
            <a:r>
              <a:rPr lang="en-GB" sz="1400" i="1" kern="0" dirty="0">
                <a:solidFill>
                  <a:srgbClr val="635C5B"/>
                </a:solidFill>
                <a:latin typeface="Gill Sans MT"/>
                <a:cs typeface="Arial"/>
              </a:rPr>
              <a:t>Technology type, auctioned item (kWh, KW, budget), site selection approach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33954E-AA45-4B8E-9D83-63484A823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</p:spPr>
        <p:txBody>
          <a:bodyPr/>
          <a:lstStyle/>
          <a:p>
            <a:r>
              <a:rPr lang="en-US"/>
              <a:t>Overview of different design elements and functions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FFFBB-875B-4697-A5A3-F0BAF744A368}"/>
              </a:ext>
            </a:extLst>
          </p:cNvPr>
          <p:cNvSpPr txBox="1"/>
          <p:nvPr/>
        </p:nvSpPr>
        <p:spPr>
          <a:xfrm>
            <a:off x="7401968" y="162840"/>
            <a:ext cx="1589632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Auction design elements – Part 1</a:t>
            </a:r>
          </a:p>
        </p:txBody>
      </p:sp>
    </p:spTree>
    <p:extLst>
      <p:ext uri="{BB962C8B-B14F-4D97-AF65-F5344CB8AC3E}">
        <p14:creationId xmlns:p14="http://schemas.microsoft.com/office/powerpoint/2010/main" val="374383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F2596F-5D0A-4962-94D8-B3C457C2E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D25A5-C049-4F66-B5D4-832DBE755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75A389-E5EE-4F4B-9CA7-98133D56C986}"/>
              </a:ext>
            </a:extLst>
          </p:cNvPr>
          <p:cNvSpPr/>
          <p:nvPr/>
        </p:nvSpPr>
        <p:spPr>
          <a:xfrm>
            <a:off x="4840107" y="3058884"/>
            <a:ext cx="4151494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Benefits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Lower admin. burden on government.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Site-specific risks mitigated through bidder-driven project development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Challenges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Lower grid-compatible RE development in absence of locational signals.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Higher project risks if uncertainty about project costs and timeline.</a:t>
            </a:r>
          </a:p>
        </p:txBody>
      </p:sp>
      <p:pic>
        <p:nvPicPr>
          <p:cNvPr id="161" name="Picture 160" descr="Bidder-site auction">
            <a:extLst>
              <a:ext uri="{FF2B5EF4-FFF2-40B4-BE49-F238E27FC236}">
                <a16:creationId xmlns:a16="http://schemas.microsoft.com/office/drawing/2014/main" id="{7F56A773-9CB7-4EC6-AC88-0E7B17BEB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107" y="1144587"/>
            <a:ext cx="3189469" cy="19833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2C2CCA-6E6B-4269-A640-A94278B83C4A}"/>
              </a:ext>
            </a:extLst>
          </p:cNvPr>
          <p:cNvSpPr/>
          <p:nvPr/>
        </p:nvSpPr>
        <p:spPr>
          <a:xfrm>
            <a:off x="615035" y="3063120"/>
            <a:ext cx="3987981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Benefits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Grid-compatible RE development.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Lower risks &amp; costs of project development if adequate quality.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Challenges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Higher admin. burden on government.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Reduced role of bidders in finding optimal site.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Risk of ‚faulty‘ site selection and preparation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.</a:t>
            </a:r>
          </a:p>
        </p:txBody>
      </p:sp>
      <p:pic>
        <p:nvPicPr>
          <p:cNvPr id="142" name="Picture 141" descr="Government-site auction">
            <a:extLst>
              <a:ext uri="{FF2B5EF4-FFF2-40B4-BE49-F238E27FC236}">
                <a16:creationId xmlns:a16="http://schemas.microsoft.com/office/drawing/2014/main" id="{2A53DDB5-CBC6-4293-9DC7-B2790014F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04" y="1144587"/>
            <a:ext cx="2771044" cy="195687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759EF83-9480-4DC4-A001-CBB600B4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452089"/>
            <a:ext cx="7772400" cy="461665"/>
          </a:xfrm>
        </p:spPr>
        <p:txBody>
          <a:bodyPr/>
          <a:lstStyle/>
          <a:p>
            <a:r>
              <a:rPr lang="en-US" dirty="0"/>
              <a:t>Site selection and preparation: benefits and challenges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7CF82F-E524-4F87-A132-9D800967F931}"/>
              </a:ext>
            </a:extLst>
          </p:cNvPr>
          <p:cNvSpPr txBox="1"/>
          <p:nvPr/>
        </p:nvSpPr>
        <p:spPr>
          <a:xfrm>
            <a:off x="7869180" y="170655"/>
            <a:ext cx="1122420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Site selection</a:t>
            </a:r>
          </a:p>
        </p:txBody>
      </p:sp>
    </p:spTree>
    <p:extLst>
      <p:ext uri="{BB962C8B-B14F-4D97-AF65-F5344CB8AC3E}">
        <p14:creationId xmlns:p14="http://schemas.microsoft.com/office/powerpoint/2010/main" val="1451424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43336-D3AE-4594-998D-FD0437D1C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67265-4446-41AB-9467-A7E13A2A2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4" name="Group 13" descr="Country examples include Malaysia, Thailand, Brazil, Mexico, Chile, and Germany">
            <a:extLst>
              <a:ext uri="{FF2B5EF4-FFF2-40B4-BE49-F238E27FC236}">
                <a16:creationId xmlns:a16="http://schemas.microsoft.com/office/drawing/2014/main" id="{E7B14247-2822-4C07-A986-240B04FC695E}"/>
              </a:ext>
            </a:extLst>
          </p:cNvPr>
          <p:cNvGrpSpPr/>
          <p:nvPr/>
        </p:nvGrpSpPr>
        <p:grpSpPr>
          <a:xfrm>
            <a:off x="4800902" y="3572558"/>
            <a:ext cx="3657602" cy="884987"/>
            <a:chOff x="4800598" y="4406329"/>
            <a:chExt cx="3657602" cy="88498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B1AFBF-2395-4238-B222-41A6D5C3090C}"/>
                </a:ext>
              </a:extLst>
            </p:cNvPr>
            <p:cNvSpPr/>
            <p:nvPr/>
          </p:nvSpPr>
          <p:spPr>
            <a:xfrm>
              <a:off x="4800598" y="4406329"/>
              <a:ext cx="3657599" cy="323165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6C6463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Country examples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6A7A59-0E33-4B49-8A3C-901D02D5682F}"/>
                </a:ext>
              </a:extLst>
            </p:cNvPr>
            <p:cNvSpPr/>
            <p:nvPr/>
          </p:nvSpPr>
          <p:spPr>
            <a:xfrm>
              <a:off x="4800600" y="4737318"/>
              <a:ext cx="3657600" cy="553998"/>
            </a:xfrm>
            <a:prstGeom prst="rect">
              <a:avLst/>
            </a:prstGeom>
            <a:ln>
              <a:solidFill>
                <a:srgbClr val="6C6463"/>
              </a:solidFill>
            </a:ln>
          </p:spPr>
          <p:txBody>
            <a:bodyPr wrap="square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Malaysia, Thailand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Brazil, Mexico, Chile, Germany </a:t>
              </a:r>
            </a:p>
          </p:txBody>
        </p:sp>
      </p:grpSp>
      <p:pic>
        <p:nvPicPr>
          <p:cNvPr id="10" name="Picture 9" descr="Bidder-site auction">
            <a:extLst>
              <a:ext uri="{FF2B5EF4-FFF2-40B4-BE49-F238E27FC236}">
                <a16:creationId xmlns:a16="http://schemas.microsoft.com/office/drawing/2014/main" id="{70860D16-5C39-4DE5-BEE3-D8FF89491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107" y="1238417"/>
            <a:ext cx="3189469" cy="1983353"/>
          </a:xfrm>
          <a:prstGeom prst="rect">
            <a:avLst/>
          </a:prstGeom>
        </p:spPr>
      </p:pic>
      <p:grpSp>
        <p:nvGrpSpPr>
          <p:cNvPr id="11" name="Group 10" descr="Country examples include Indonesia's geothermal and Dubai/Abu Dhabi (UAE)">
            <a:extLst>
              <a:ext uri="{FF2B5EF4-FFF2-40B4-BE49-F238E27FC236}">
                <a16:creationId xmlns:a16="http://schemas.microsoft.com/office/drawing/2014/main" id="{2DCFEA05-4093-48E5-A5D7-A5BBAF387EEE}"/>
              </a:ext>
            </a:extLst>
          </p:cNvPr>
          <p:cNvGrpSpPr/>
          <p:nvPr/>
        </p:nvGrpSpPr>
        <p:grpSpPr>
          <a:xfrm>
            <a:off x="615321" y="3572558"/>
            <a:ext cx="3657600" cy="884987"/>
            <a:chOff x="418254" y="4406329"/>
            <a:chExt cx="3657600" cy="88498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C5E9B1-A34A-4BFC-953B-4789D6949420}"/>
                </a:ext>
              </a:extLst>
            </p:cNvPr>
            <p:cNvSpPr/>
            <p:nvPr/>
          </p:nvSpPr>
          <p:spPr>
            <a:xfrm>
              <a:off x="418254" y="4406329"/>
              <a:ext cx="3657600" cy="323165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6C6463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Country examples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CD635FA-DD78-4A69-9CDC-2927D8E8632F}"/>
                </a:ext>
              </a:extLst>
            </p:cNvPr>
            <p:cNvSpPr/>
            <p:nvPr/>
          </p:nvSpPr>
          <p:spPr>
            <a:xfrm>
              <a:off x="418254" y="4737318"/>
              <a:ext cx="3657600" cy="553998"/>
            </a:xfrm>
            <a:prstGeom prst="rect">
              <a:avLst/>
            </a:prstGeom>
            <a:ln>
              <a:solidFill>
                <a:srgbClr val="6C6463"/>
              </a:solidFill>
            </a:ln>
          </p:spPr>
          <p:txBody>
            <a:bodyPr wrap="square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500" dirty="0">
                  <a:solidFill>
                    <a:srgbClr val="635C5B"/>
                  </a:solidFill>
                  <a:latin typeface="Arial"/>
                </a:rPr>
                <a:t>Indonesia’s geothermal 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Dubai/Abu Dhabi (UAE)</a:t>
              </a:r>
            </a:p>
          </p:txBody>
        </p:sp>
      </p:grpSp>
      <p:pic>
        <p:nvPicPr>
          <p:cNvPr id="9" name="Picture 8" descr="Government-site auction">
            <a:extLst>
              <a:ext uri="{FF2B5EF4-FFF2-40B4-BE49-F238E27FC236}">
                <a16:creationId xmlns:a16="http://schemas.microsoft.com/office/drawing/2014/main" id="{C18BAF34-15E3-4101-ACC7-0BBD5ABC2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04" y="1238417"/>
            <a:ext cx="2771044" cy="195687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85BCFA7-5BB3-4D85-BEB8-D8870A647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555937"/>
            <a:ext cx="7772400" cy="461665"/>
          </a:xfrm>
        </p:spPr>
        <p:txBody>
          <a:bodyPr/>
          <a:lstStyle/>
          <a:p>
            <a:r>
              <a:rPr lang="en-US"/>
              <a:t>Site selection and preparation: country examples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409BDA-0E6F-415A-BB4A-6C59BB2D7F1C}"/>
              </a:ext>
            </a:extLst>
          </p:cNvPr>
          <p:cNvSpPr txBox="1"/>
          <p:nvPr/>
        </p:nvSpPr>
        <p:spPr>
          <a:xfrm>
            <a:off x="7869180" y="162840"/>
            <a:ext cx="1122420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Site selection</a:t>
            </a:r>
          </a:p>
        </p:txBody>
      </p:sp>
    </p:spTree>
    <p:extLst>
      <p:ext uri="{BB962C8B-B14F-4D97-AF65-F5344CB8AC3E}">
        <p14:creationId xmlns:p14="http://schemas.microsoft.com/office/powerpoint/2010/main" val="2517709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7AC9C-FA0C-4AA1-8BB1-CCD0DDB0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20AC-2AD1-4932-AFC9-E7D34F43D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C6FC84-9E3D-4FAA-82D1-63398422DBCD}"/>
              </a:ext>
            </a:extLst>
          </p:cNvPr>
          <p:cNvSpPr txBox="1"/>
          <p:nvPr/>
        </p:nvSpPr>
        <p:spPr>
          <a:xfrm>
            <a:off x="7734300" y="4744936"/>
            <a:ext cx="110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>
                <a:solidFill>
                  <a:schemeClr val="bg1">
                    <a:lumMod val="50000"/>
                  </a:schemeClr>
                </a:solidFill>
              </a:rPr>
              <a:t>Based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de-DE" sz="1200" i="1" dirty="0" err="1">
                <a:solidFill>
                  <a:schemeClr val="bg1">
                    <a:lumMod val="50000"/>
                  </a:schemeClr>
                </a:solidFill>
              </a:rPr>
              <a:t>Takon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9349AF-0950-4B0E-AD5F-480A63855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32" y="1144588"/>
            <a:ext cx="8391868" cy="3612740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Competitive procurement for one (1) RE project. </a:t>
            </a:r>
          </a:p>
          <a:p>
            <a:pPr marL="457200" lvl="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The costs of the RE project ($/MWh) are given by the contents of the bag. Costs per piece: 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Dark chocolate </a:t>
            </a:r>
            <a:r>
              <a:rPr lang="en-US" dirty="0">
                <a:sym typeface="Wingdings" panose="05000000000000000000" pitchFamily="2" charset="2"/>
              </a:rPr>
              <a:t> $4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White chocolate </a:t>
            </a:r>
            <a:r>
              <a:rPr lang="en-US" dirty="0">
                <a:sym typeface="Wingdings" panose="05000000000000000000" pitchFamily="2" charset="2"/>
              </a:rPr>
              <a:t> $2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Milk chocolate </a:t>
            </a:r>
            <a:r>
              <a:rPr lang="en-US" dirty="0">
                <a:sym typeface="Wingdings" panose="05000000000000000000" pitchFamily="2" charset="2"/>
              </a:rPr>
              <a:t> $3</a:t>
            </a:r>
            <a:endParaRPr lang="en-US" dirty="0"/>
          </a:p>
          <a:p>
            <a:pPr marL="457200" lvl="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Each bidder estimates the costs of the RE project and notes it on a piece of paper. Cover the piece of paper.</a:t>
            </a:r>
          </a:p>
          <a:p>
            <a:pPr marL="457200" lvl="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Each bidder decides on a bid price considering its cost estimate and expected competition, and writes it on a piece of paper.  Cover the piece of paper.</a:t>
            </a:r>
          </a:p>
          <a:p>
            <a:pPr marL="457200" lvl="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Static sealed bid auction – all bidders hand in their bids at the same time.</a:t>
            </a:r>
          </a:p>
          <a:p>
            <a:pPr marL="457200" lvl="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Announcement and evaluation of results.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21FFFA-6135-4420-B44E-30A3511EB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– the winner‘s curse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6A1D10-55B2-4525-A75C-D0A82433B895}"/>
              </a:ext>
            </a:extLst>
          </p:cNvPr>
          <p:cNvSpPr/>
          <p:nvPr/>
        </p:nvSpPr>
        <p:spPr>
          <a:xfrm>
            <a:off x="7391400" y="590822"/>
            <a:ext cx="1447800" cy="645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i="1" dirty="0"/>
              <a:t>Interactive Session </a:t>
            </a:r>
            <a:endParaRPr lang="en-US" sz="1600" b="1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0CB76A-C2A3-402B-A37A-A3487D03A121}"/>
              </a:ext>
            </a:extLst>
          </p:cNvPr>
          <p:cNvSpPr txBox="1"/>
          <p:nvPr/>
        </p:nvSpPr>
        <p:spPr>
          <a:xfrm>
            <a:off x="7869180" y="162840"/>
            <a:ext cx="1122420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Winner’s curse</a:t>
            </a:r>
          </a:p>
        </p:txBody>
      </p:sp>
    </p:spTree>
    <p:extLst>
      <p:ext uri="{BB962C8B-B14F-4D97-AF65-F5344CB8AC3E}">
        <p14:creationId xmlns:p14="http://schemas.microsoft.com/office/powerpoint/2010/main" val="1659333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334D39-B6FD-434E-AAB9-C18F5836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84BEF-9B3E-445E-AF08-D9D4197C1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49FD4F-326B-448D-B1A2-3FF8AA439FDA}"/>
              </a:ext>
            </a:extLst>
          </p:cNvPr>
          <p:cNvSpPr txBox="1"/>
          <p:nvPr/>
        </p:nvSpPr>
        <p:spPr>
          <a:xfrm>
            <a:off x="7734300" y="4744936"/>
            <a:ext cx="110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>
                <a:solidFill>
                  <a:schemeClr val="bg1">
                    <a:lumMod val="50000"/>
                  </a:schemeClr>
                </a:solidFill>
              </a:rPr>
              <a:t>Based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de-DE" sz="1200" i="1" dirty="0" err="1">
                <a:solidFill>
                  <a:schemeClr val="bg1">
                    <a:lumMod val="50000"/>
                  </a:schemeClr>
                </a:solidFill>
              </a:rPr>
              <a:t>Takon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166FFF-50F3-4609-9997-B6438D4DD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52098"/>
            <a:ext cx="7772400" cy="3928167"/>
          </a:xfrm>
        </p:spPr>
        <p:txBody>
          <a:bodyPr>
            <a:noAutofit/>
          </a:bodyPr>
          <a:lstStyle/>
          <a:p>
            <a:r>
              <a:rPr lang="en-US" b="1"/>
              <a:t>Definition</a:t>
            </a:r>
          </a:p>
          <a:p>
            <a:pPr lvl="1"/>
            <a:r>
              <a:rPr lang="en-US"/>
              <a:t>Winning bids’ bid price is less than the actual value of the good, which will result in a loss for the auction winner</a:t>
            </a:r>
          </a:p>
          <a:p>
            <a:r>
              <a:rPr lang="en-US" b="1"/>
              <a:t>Example</a:t>
            </a:r>
          </a:p>
          <a:p>
            <a:pPr lvl="1"/>
            <a:r>
              <a:rPr lang="en-US"/>
              <a:t>Excessive yield or underestimated costs</a:t>
            </a:r>
          </a:p>
          <a:p>
            <a:r>
              <a:rPr lang="en-US" b="1"/>
              <a:t>Impact on bidders</a:t>
            </a:r>
          </a:p>
          <a:p>
            <a:pPr lvl="1"/>
            <a:r>
              <a:rPr lang="en-US"/>
              <a:t>Often a large group of bidders tend to estimate the costs relatively well</a:t>
            </a:r>
          </a:p>
          <a:p>
            <a:pPr lvl="1"/>
            <a:r>
              <a:rPr lang="en-US"/>
              <a:t>If bidders are guided by their cost estimates in their bid strategy, the bidder who underestimates costs wins the auction</a:t>
            </a:r>
          </a:p>
          <a:p>
            <a:r>
              <a:rPr lang="en-US" b="1"/>
              <a:t>Adequate bidding behavior</a:t>
            </a:r>
          </a:p>
          <a:p>
            <a:pPr lvl="1"/>
            <a:r>
              <a:rPr lang="en-US"/>
              <a:t>Upward adjustment of the cost estimation in case of having a winning bid</a:t>
            </a:r>
          </a:p>
          <a:p>
            <a:pPr lvl="1"/>
            <a:r>
              <a:rPr lang="en-US"/>
              <a:t>Adjustment of the bid where possible</a:t>
            </a:r>
            <a:endParaRPr lang="en-GB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1C48F-69C6-4C90-A68A-E8D7A429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the problem of the winner‘s curse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597170-E78B-457D-BF80-CE8939879AFE}"/>
              </a:ext>
            </a:extLst>
          </p:cNvPr>
          <p:cNvSpPr/>
          <p:nvPr/>
        </p:nvSpPr>
        <p:spPr>
          <a:xfrm>
            <a:off x="7391400" y="590822"/>
            <a:ext cx="1447800" cy="645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i="1" dirty="0"/>
              <a:t>Interactive Session </a:t>
            </a:r>
            <a:endParaRPr lang="en-US" sz="1600" b="1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E0D483-08CE-47E8-8326-85B75DFC284A}"/>
              </a:ext>
            </a:extLst>
          </p:cNvPr>
          <p:cNvSpPr txBox="1"/>
          <p:nvPr/>
        </p:nvSpPr>
        <p:spPr>
          <a:xfrm>
            <a:off x="7869180" y="162840"/>
            <a:ext cx="1122420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Winner’s curse</a:t>
            </a:r>
          </a:p>
        </p:txBody>
      </p:sp>
    </p:spTree>
    <p:extLst>
      <p:ext uri="{BB962C8B-B14F-4D97-AF65-F5344CB8AC3E}">
        <p14:creationId xmlns:p14="http://schemas.microsoft.com/office/powerpoint/2010/main" val="2940902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D9EEA-FECE-4081-9A74-9135B4616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B7E9E-AE5D-4712-9386-3177ECE85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5" name="Picture 44" descr="Auctions timeline">
            <a:extLst>
              <a:ext uri="{FF2B5EF4-FFF2-40B4-BE49-F238E27FC236}">
                <a16:creationId xmlns:a16="http://schemas.microsoft.com/office/drawing/2014/main" id="{5D84ACAB-5B52-4892-91A2-73A1B047D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6" y="3631008"/>
            <a:ext cx="6238874" cy="150314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136D1A-EDE6-4220-8D88-9D6B50336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78115"/>
            <a:ext cx="7772400" cy="2050557"/>
          </a:xfrm>
        </p:spPr>
        <p:txBody>
          <a:bodyPr>
            <a:noAutofit/>
          </a:bodyPr>
          <a:lstStyle/>
          <a:p>
            <a:r>
              <a:rPr lang="en-US" sz="1700" dirty="0"/>
              <a:t>Inherent project risk is highest at the start of a project </a:t>
            </a:r>
          </a:p>
          <a:p>
            <a:r>
              <a:rPr lang="en-US" sz="1700" dirty="0"/>
              <a:t>If the auction takes place early in the project development process, i.e. before permits affecting the business case of a project are secured, there is a risk projects are delayed or cancelled.</a:t>
            </a:r>
          </a:p>
          <a:p>
            <a:r>
              <a:rPr lang="en-US" sz="1700" dirty="0"/>
              <a:t>Feasibility studies and obtaining key permits before auction allows bidders to better estimate costs and makes projects more bankable. Feasibility studies should ideally be certified by an external agency</a:t>
            </a:r>
          </a:p>
          <a:p>
            <a:r>
              <a:rPr lang="de-DE" sz="1700" dirty="0"/>
              <a:t>Project failure risk declines with late auction.</a:t>
            </a:r>
            <a:endParaRPr lang="en-US" sz="17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1CC2B6-480D-4336-AE80-B86384975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permitting required before the auction is crucial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2419BD-3810-418A-BAAF-4F64BB32A6D7}"/>
              </a:ext>
            </a:extLst>
          </p:cNvPr>
          <p:cNvSpPr txBox="1"/>
          <p:nvPr/>
        </p:nvSpPr>
        <p:spPr>
          <a:xfrm>
            <a:off x="7428666" y="162840"/>
            <a:ext cx="1562934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Pre-qualification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156341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92D8DA-5423-4865-A2CA-A7824C2D4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B201D-DD75-4B04-A312-60DF3E4C5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0500B9-3EB0-4A2B-A4A0-EA6999E3C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047263" y="3324299"/>
            <a:ext cx="4371002" cy="161982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Arial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45724B5B-DA44-4992-8B61-6591AE7DA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531849" y="3115597"/>
            <a:ext cx="1695915" cy="144000"/>
          </a:xfrm>
          <a:prstGeom prst="triangle">
            <a:avLst/>
          </a:prstGeom>
          <a:solidFill>
            <a:srgbClr val="E8E8E8"/>
          </a:solidFill>
          <a:ln w="9525" cap="flat" cmpd="sng" algn="ctr">
            <a:solidFill>
              <a:srgbClr val="8B8D8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Arial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81F6F58-14CB-4E31-9F06-A5BE94DA8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462859" y="3115597"/>
            <a:ext cx="1695915" cy="144000"/>
          </a:xfrm>
          <a:prstGeom prst="triangle">
            <a:avLst/>
          </a:prstGeom>
          <a:solidFill>
            <a:srgbClr val="E8E8E8"/>
          </a:solidFill>
          <a:ln w="9525" cap="flat" cmpd="sng" algn="ctr">
            <a:solidFill>
              <a:srgbClr val="8B8D8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AF1B9-40EC-417A-9B18-5662ECEDD1E5}"/>
              </a:ext>
            </a:extLst>
          </p:cNvPr>
          <p:cNvSpPr txBox="1"/>
          <p:nvPr/>
        </p:nvSpPr>
        <p:spPr>
          <a:xfrm>
            <a:off x="5908267" y="2946304"/>
            <a:ext cx="2895600" cy="1969770"/>
          </a:xfrm>
          <a:prstGeom prst="rect">
            <a:avLst/>
          </a:prstGeom>
          <a:noFill/>
          <a:ln>
            <a:solidFill>
              <a:srgbClr val="6C646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Financial capacity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: Financial statements, letter of support lender,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35C5B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Technical capacity: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independently reviewed forecast energy sales reports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35C5B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Site requirements: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proof of land acquisition (title deed/notarial lease/unconditional land option)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41187B-46C5-4B48-A706-FDA62263081E}"/>
              </a:ext>
            </a:extLst>
          </p:cNvPr>
          <p:cNvSpPr/>
          <p:nvPr/>
        </p:nvSpPr>
        <p:spPr>
          <a:xfrm>
            <a:off x="5908267" y="2660618"/>
            <a:ext cx="2895599" cy="297949"/>
          </a:xfrm>
          <a:prstGeom prst="rect">
            <a:avLst/>
          </a:prstGeom>
          <a:solidFill>
            <a:schemeClr val="accent3"/>
          </a:solidFill>
          <a:ln>
            <a:solidFill>
              <a:srgbClr val="6C64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Bidder qualification: South Africa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E2342B-EF98-4E21-AAC0-3F70F072A7F0}"/>
              </a:ext>
            </a:extLst>
          </p:cNvPr>
          <p:cNvSpPr txBox="1"/>
          <p:nvPr/>
        </p:nvSpPr>
        <p:spPr>
          <a:xfrm>
            <a:off x="1047263" y="4361335"/>
            <a:ext cx="437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7AB800"/>
              </a:buClr>
              <a:buSzPct val="110000"/>
              <a:buFont typeface="Verdana" panose="020B0604030504040204" pitchFamily="34" charset="0"/>
              <a:buChar char="-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Arial"/>
              </a:rPr>
              <a:t>Technical: Sunk costs</a:t>
            </a:r>
          </a:p>
          <a:p>
            <a:pPr marL="3429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7AB800"/>
              </a:buClr>
              <a:buSzPct val="110000"/>
              <a:buFont typeface="Verdana" panose="020B0604030504040204" pitchFamily="34" charset="0"/>
              <a:buChar char="-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Arial"/>
              </a:rPr>
              <a:t>All: Prohibitive barrier for (some) bidders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819E2D-B5E2-411E-BD45-A9CECB97F880}"/>
              </a:ext>
            </a:extLst>
          </p:cNvPr>
          <p:cNvSpPr txBox="1"/>
          <p:nvPr/>
        </p:nvSpPr>
        <p:spPr>
          <a:xfrm>
            <a:off x="1047263" y="3604739"/>
            <a:ext cx="437100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marR="0" lvl="1" indent="-3635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7AB800"/>
              </a:buClr>
              <a:buSzPct val="110000"/>
              <a:buFont typeface="Verdana" pitchFamily="34" charset="0"/>
              <a:buChar char="+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Arial"/>
              </a:rPr>
              <a:t>Technical: Selection of projects with sufficient progress in planning</a:t>
            </a:r>
          </a:p>
          <a:p>
            <a:pPr marL="363538" marR="0" lvl="1" indent="-3635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7AB800"/>
              </a:buClr>
              <a:buSzPct val="110000"/>
              <a:buFont typeface="Verdana" pitchFamily="34" charset="0"/>
              <a:buChar char="+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Arial"/>
              </a:rPr>
              <a:t>Financial: Bidders with intention to realize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4E3C7B-AE87-4D72-9CF8-BC99F8C47B3C}"/>
              </a:ext>
            </a:extLst>
          </p:cNvPr>
          <p:cNvSpPr txBox="1"/>
          <p:nvPr/>
        </p:nvSpPr>
        <p:spPr>
          <a:xfrm>
            <a:off x="1047262" y="3335139"/>
            <a:ext cx="4371001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Arial"/>
              </a:rPr>
              <a:t>Conditions for participation</a:t>
            </a:r>
          </a:p>
        </p:txBody>
      </p:sp>
      <p:pic>
        <p:nvPicPr>
          <p:cNvPr id="9" name="Picture 8" descr="Auctions timeline">
            <a:extLst>
              <a:ext uri="{FF2B5EF4-FFF2-40B4-BE49-F238E27FC236}">
                <a16:creationId xmlns:a16="http://schemas.microsoft.com/office/drawing/2014/main" id="{501CD42F-BB07-484A-8B7C-540D125EA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227820"/>
            <a:ext cx="8020049" cy="19322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D325BF8-772C-4402-BD9B-1CDCD830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Conditions for participation: balance is the key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A8694B-DB55-471F-BC92-45C5A36E91E2}"/>
              </a:ext>
            </a:extLst>
          </p:cNvPr>
          <p:cNvSpPr txBox="1"/>
          <p:nvPr/>
        </p:nvSpPr>
        <p:spPr>
          <a:xfrm>
            <a:off x="7428666" y="162840"/>
            <a:ext cx="1562934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Pre-qualification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125113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Slide Numb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Definition and advantages of auctions</a:t>
            </a:r>
          </a:p>
          <a:p>
            <a:r>
              <a:rPr lang="en-US" dirty="0">
                <a:solidFill>
                  <a:schemeClr val="bg1"/>
                </a:solidFill>
              </a:rPr>
              <a:t>Policy goals and market &amp; regulatory analysis</a:t>
            </a:r>
          </a:p>
          <a:p>
            <a:r>
              <a:rPr lang="en-US" dirty="0">
                <a:solidFill>
                  <a:schemeClr val="bg1"/>
                </a:solidFill>
              </a:rPr>
              <a:t>Auction Design Elements – Part 1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Site selection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Winner’s curse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Pre-qualification requirements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16478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D93432-AEC9-4F97-9244-0CCF74CAC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7990C-C434-460B-A278-D7F20E2B5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8" descr="A bar chart showing duplicated permits across agencies and/or permits which's request could be unified.">
            <a:extLst>
              <a:ext uri="{FF2B5EF4-FFF2-40B4-BE49-F238E27FC236}">
                <a16:creationId xmlns:a16="http://schemas.microsoft.com/office/drawing/2014/main" id="{3FAC2355-FB1A-486D-A3BB-C12B64711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328" y="1250819"/>
            <a:ext cx="5995405" cy="368689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F280D69-4B3E-4491-AC3A-759E6236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/>
              <a:t>Be careful not to overburden bidders: In Mexico,  EDF needed to interact with 13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06D667-685A-428B-AF18-30F89D2CDBE2}"/>
              </a:ext>
            </a:extLst>
          </p:cNvPr>
          <p:cNvSpPr txBox="1"/>
          <p:nvPr/>
        </p:nvSpPr>
        <p:spPr>
          <a:xfrm>
            <a:off x="7428666" y="162840"/>
            <a:ext cx="1562934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Pre-qualification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418920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 descr="Competitive procurement">
            <a:extLst>
              <a:ext uri="{FF2B5EF4-FFF2-40B4-BE49-F238E27FC236}">
                <a16:creationId xmlns:a16="http://schemas.microsoft.com/office/drawing/2014/main" id="{833CBE1C-3118-4C36-AD5A-E1EDFAFD6A7D}"/>
              </a:ext>
            </a:extLst>
          </p:cNvPr>
          <p:cNvGrpSpPr/>
          <p:nvPr/>
        </p:nvGrpSpPr>
        <p:grpSpPr>
          <a:xfrm>
            <a:off x="5877475" y="2467860"/>
            <a:ext cx="2996655" cy="2441377"/>
            <a:chOff x="5877475" y="2467860"/>
            <a:chExt cx="2996655" cy="244137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F641CD0-6A0C-4FE3-AD2C-299DD462B00B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169" y="2764738"/>
              <a:ext cx="2790961" cy="2144499"/>
            </a:xfrm>
            <a:prstGeom prst="rect">
              <a:avLst/>
            </a:prstGeom>
            <a:noFill/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CEC2819-2FD9-4D64-AF8D-98018E08C54D}"/>
                </a:ext>
              </a:extLst>
            </p:cNvPr>
            <p:cNvSpPr txBox="1"/>
            <p:nvPr/>
          </p:nvSpPr>
          <p:spPr>
            <a:xfrm>
              <a:off x="5877475" y="2467860"/>
              <a:ext cx="2392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557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Competitive procurement</a:t>
              </a:r>
            </a:p>
          </p:txBody>
        </p:sp>
      </p:grpSp>
      <p:grpSp>
        <p:nvGrpSpPr>
          <p:cNvPr id="6" name="Group 5" descr="Negotiated procurement">
            <a:extLst>
              <a:ext uri="{FF2B5EF4-FFF2-40B4-BE49-F238E27FC236}">
                <a16:creationId xmlns:a16="http://schemas.microsoft.com/office/drawing/2014/main" id="{AC34D0C7-8D9D-403B-B021-F30506AFD423}"/>
              </a:ext>
            </a:extLst>
          </p:cNvPr>
          <p:cNvGrpSpPr/>
          <p:nvPr/>
        </p:nvGrpSpPr>
        <p:grpSpPr>
          <a:xfrm>
            <a:off x="3086658" y="2467860"/>
            <a:ext cx="2923114" cy="2441377"/>
            <a:chOff x="3086658" y="2467860"/>
            <a:chExt cx="2923114" cy="244137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CA7F9A-8749-43D7-B3C5-A6BA991202A0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658" y="2764738"/>
              <a:ext cx="2923114" cy="2144499"/>
            </a:xfrm>
            <a:prstGeom prst="rect">
              <a:avLst/>
            </a:prstGeom>
            <a:noFill/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3D0C4F9-3227-431C-AC91-3FEF5546FE07}"/>
                </a:ext>
              </a:extLst>
            </p:cNvPr>
            <p:cNvSpPr txBox="1"/>
            <p:nvPr/>
          </p:nvSpPr>
          <p:spPr>
            <a:xfrm>
              <a:off x="3292919" y="2467860"/>
              <a:ext cx="23209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557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Negotiated procurement</a:t>
              </a:r>
            </a:p>
          </p:txBody>
        </p:sp>
      </p:grpSp>
      <p:grpSp>
        <p:nvGrpSpPr>
          <p:cNvPr id="4" name="Group 3" descr="Administratively-set feed-in tariffs">
            <a:extLst>
              <a:ext uri="{FF2B5EF4-FFF2-40B4-BE49-F238E27FC236}">
                <a16:creationId xmlns:a16="http://schemas.microsoft.com/office/drawing/2014/main" id="{ABE07B9E-4E2B-4645-A5C8-779148B53785}"/>
              </a:ext>
            </a:extLst>
          </p:cNvPr>
          <p:cNvGrpSpPr/>
          <p:nvPr/>
        </p:nvGrpSpPr>
        <p:grpSpPr>
          <a:xfrm>
            <a:off x="90884" y="2467860"/>
            <a:ext cx="2922376" cy="2440405"/>
            <a:chOff x="90884" y="2467860"/>
            <a:chExt cx="2922376" cy="244040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222ECA3-A1A0-4907-9A15-9F1E9AD19073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84" y="2764739"/>
              <a:ext cx="2922376" cy="2143526"/>
            </a:xfrm>
            <a:prstGeom prst="rect">
              <a:avLst/>
            </a:prstGeom>
            <a:noFill/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FCDE1B-F488-48C4-80B9-B0D39FB6ED11}"/>
                </a:ext>
              </a:extLst>
            </p:cNvPr>
            <p:cNvSpPr txBox="1"/>
            <p:nvPr/>
          </p:nvSpPr>
          <p:spPr>
            <a:xfrm>
              <a:off x="522242" y="2467860"/>
              <a:ext cx="23209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557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Admin. Feed-in tariff</a:t>
              </a:r>
            </a:p>
          </p:txBody>
        </p:sp>
      </p:grp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9F2EE4B0-7C5A-4690-B1AA-F3A2E4709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909649" y="2036979"/>
            <a:ext cx="5150841" cy="507081"/>
          </a:xfrm>
          <a:prstGeom prst="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669EA4-145C-4E30-BC42-5D8FC472B97B}"/>
              </a:ext>
            </a:extLst>
          </p:cNvPr>
          <p:cNvSpPr txBox="1"/>
          <p:nvPr/>
        </p:nvSpPr>
        <p:spPr>
          <a:xfrm>
            <a:off x="3414345" y="2145169"/>
            <a:ext cx="2698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Market-based tariff setting</a:t>
            </a: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FB1950A-F532-458D-B2AE-A9BAF73C4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5" y="1286501"/>
            <a:ext cx="7772400" cy="1143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All serve and require different levels of renewable energy market maturity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All result in different reflection of market knowledge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501BC9-D7FC-4DBF-B046-57E96C37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3 ways to determine RE tariffs: competitive procurement, negotiated procurement, administrative feed-in tariffs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FA4B34-9BE1-4F94-970E-49D65BC8D4D8}"/>
              </a:ext>
            </a:extLst>
          </p:cNvPr>
          <p:cNvSpPr txBox="1"/>
          <p:nvPr/>
        </p:nvSpPr>
        <p:spPr>
          <a:xfrm>
            <a:off x="7233994" y="147469"/>
            <a:ext cx="175724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Definition and advantages of auctions</a:t>
            </a:r>
          </a:p>
        </p:txBody>
      </p:sp>
    </p:spTree>
    <p:extLst>
      <p:ext uri="{BB962C8B-B14F-4D97-AF65-F5344CB8AC3E}">
        <p14:creationId xmlns:p14="http://schemas.microsoft.com/office/powerpoint/2010/main" val="107306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FF20B7-BFAF-4DA2-85F4-A7714F02B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pic>
        <p:nvPicPr>
          <p:cNvPr id="11" name="Picture 10" descr="Admin. feed-in tariffs provide high certainty for producers, but little volume control and price competition">
            <a:extLst>
              <a:ext uri="{FF2B5EF4-FFF2-40B4-BE49-F238E27FC236}">
                <a16:creationId xmlns:a16="http://schemas.microsoft.com/office/drawing/2014/main" id="{BD3CA96B-D525-4018-B6B6-60AD59F94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04" y="1722028"/>
            <a:ext cx="3634585" cy="22359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10798F-CD51-4324-A7D4-B84C8B1C593E}"/>
              </a:ext>
            </a:extLst>
          </p:cNvPr>
          <p:cNvSpPr txBox="1"/>
          <p:nvPr/>
        </p:nvSpPr>
        <p:spPr>
          <a:xfrm>
            <a:off x="4963267" y="1511012"/>
            <a:ext cx="31964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dirty="0">
                <a:solidFill>
                  <a:srgbClr val="00B050"/>
                </a:solidFill>
                <a:latin typeface="Gill Sans MT" panose="020B0502020104020203" pitchFamily="34" charset="0"/>
              </a:rPr>
              <a:t>Advantages</a:t>
            </a:r>
            <a:endParaRPr lang="en-US" sz="2000" dirty="0">
              <a:latin typeface="Arial" panose="020B060402020202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  <a:latin typeface="Gill Sans MT" panose="020B0502020104020203" pitchFamily="34" charset="0"/>
              </a:rPr>
              <a:t>Does not require intense competition.</a:t>
            </a:r>
            <a:endParaRPr lang="en-US" sz="2000" dirty="0">
              <a:latin typeface="Arial" panose="020B060402020202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  <a:latin typeface="Gill Sans MT" panose="020B0502020104020203" pitchFamily="34" charset="0"/>
              </a:rPr>
              <a:t>Low risk for RE producers.</a:t>
            </a:r>
          </a:p>
          <a:p>
            <a:pPr marL="283464" indent="-283464" fontAlgn="t"/>
            <a:endParaRPr lang="en-US" sz="2000" dirty="0">
              <a:latin typeface="Arial" panose="020B0604020202020204" pitchFamily="34" charset="0"/>
            </a:endParaRPr>
          </a:p>
          <a:p>
            <a:pPr fontAlgn="t"/>
            <a:r>
              <a:rPr lang="en-US" dirty="0">
                <a:solidFill>
                  <a:srgbClr val="C00000"/>
                </a:solidFill>
                <a:latin typeface="Gill Sans MT" panose="020B0502020104020203" pitchFamily="34" charset="0"/>
              </a:rPr>
              <a:t>Disadvantages</a:t>
            </a:r>
            <a:endParaRPr lang="en-US" sz="2000" dirty="0">
              <a:latin typeface="Arial" panose="020B060402020202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  <a:latin typeface="Gill Sans MT" panose="020B0502020104020203" pitchFamily="34" charset="0"/>
              </a:rPr>
              <a:t>Low volume control unless FIT has budget/capacity cap.</a:t>
            </a:r>
            <a:endParaRPr lang="en-US" sz="2000" dirty="0">
              <a:latin typeface="Arial" panose="020B060402020202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  <a:latin typeface="Gill Sans MT" panose="020B0502020104020203" pitchFamily="34" charset="0"/>
              </a:rPr>
              <a:t>Slow in reacting to market price changes.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0D4666-A7C1-4F2B-91B2-4E4C543E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Admin. feed-in tariffs provide high certainty for producers, but little volume control and price competition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CA5383-4559-4B70-BFD5-0B0BFD38A23E}"/>
              </a:ext>
            </a:extLst>
          </p:cNvPr>
          <p:cNvSpPr txBox="1"/>
          <p:nvPr/>
        </p:nvSpPr>
        <p:spPr>
          <a:xfrm>
            <a:off x="7233994" y="154306"/>
            <a:ext cx="175724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Definition and advantages of auctions</a:t>
            </a:r>
          </a:p>
        </p:txBody>
      </p:sp>
    </p:spTree>
    <p:extLst>
      <p:ext uri="{BB962C8B-B14F-4D97-AF65-F5344CB8AC3E}">
        <p14:creationId xmlns:p14="http://schemas.microsoft.com/office/powerpoint/2010/main" val="15024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5E8A5-3338-4460-A323-0DACF316A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422B9-D2B5-4442-857C-05EFBED6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 descr="Negotiated procurement provides flexibility, but less scalable and transparent">
            <a:extLst>
              <a:ext uri="{FF2B5EF4-FFF2-40B4-BE49-F238E27FC236}">
                <a16:creationId xmlns:a16="http://schemas.microsoft.com/office/drawing/2014/main" id="{9B9D08C0-45F3-4C9E-8619-A573DB95A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1544603"/>
            <a:ext cx="3934958" cy="26746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18FFF0-FC29-41BA-BF23-217B8523EEA8}"/>
              </a:ext>
            </a:extLst>
          </p:cNvPr>
          <p:cNvSpPr txBox="1"/>
          <p:nvPr/>
        </p:nvSpPr>
        <p:spPr>
          <a:xfrm>
            <a:off x="4247261" y="1544603"/>
            <a:ext cx="45645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dirty="0">
                <a:solidFill>
                  <a:srgbClr val="00B050"/>
                </a:solidFill>
                <a:latin typeface="Gill Sans MT" panose="020B0502020104020203" pitchFamily="34" charset="0"/>
              </a:rPr>
              <a:t>Advantages</a:t>
            </a:r>
            <a:endParaRPr lang="en-US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Volume control and flexibility to tailor project to need.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Some competition in pricing but lower than in auction.</a:t>
            </a:r>
          </a:p>
          <a:p>
            <a:pPr marL="283464" indent="-283464" fontAlgn="t"/>
            <a:endParaRPr lang="en-US" sz="2000" dirty="0">
              <a:latin typeface="Arial" panose="020B0604020202020204" pitchFamily="34" charset="0"/>
            </a:endParaRPr>
          </a:p>
          <a:p>
            <a:pPr fontAlgn="t"/>
            <a:r>
              <a:rPr lang="en-US" dirty="0">
                <a:solidFill>
                  <a:srgbClr val="C00000"/>
                </a:solidFill>
                <a:latin typeface="Gill Sans MT" panose="020B0502020104020203" pitchFamily="34" charset="0"/>
              </a:rPr>
              <a:t>Disadvantages</a:t>
            </a:r>
            <a:endParaRPr lang="en-US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Risk of protracted negotiations </a:t>
            </a:r>
            <a:r>
              <a:rPr lang="en-US" dirty="0">
                <a:solidFill>
                  <a:srgbClr val="635C5B"/>
                </a:solidFill>
                <a:sym typeface="Wingdings" panose="05000000000000000000" pitchFamily="2" charset="2"/>
              </a:rPr>
              <a:t> prices no longer reflective of market conditions.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Limited transparency in selection process.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635C5B"/>
                </a:solidFill>
              </a:rPr>
              <a:t>Difficult to scale if many bidders present.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72DFB7-3F80-4525-96F7-C8185088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Negotiated procurement provides flexibility, but less scalable and transparent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570FC1-BD37-40A7-BDA9-12EBD4C15471}"/>
              </a:ext>
            </a:extLst>
          </p:cNvPr>
          <p:cNvSpPr txBox="1"/>
          <p:nvPr/>
        </p:nvSpPr>
        <p:spPr>
          <a:xfrm>
            <a:off x="7233994" y="154306"/>
            <a:ext cx="175724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Definition and advantages of auctions</a:t>
            </a:r>
          </a:p>
        </p:txBody>
      </p:sp>
    </p:spTree>
    <p:extLst>
      <p:ext uri="{BB962C8B-B14F-4D97-AF65-F5344CB8AC3E}">
        <p14:creationId xmlns:p14="http://schemas.microsoft.com/office/powerpoint/2010/main" val="159295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0841A1-ACB4-4557-AE13-59EDB0C64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0486E-52FD-43F5-8FE7-58FDAED65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10" descr="Competitive procurement provides strong volume control, price pressure and scalability, but needs competition">
            <a:extLst>
              <a:ext uri="{FF2B5EF4-FFF2-40B4-BE49-F238E27FC236}">
                <a16:creationId xmlns:a16="http://schemas.microsoft.com/office/drawing/2014/main" id="{AA36F730-0818-40FF-8FB4-681A6ACA8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37" y="1520415"/>
            <a:ext cx="3829061" cy="24731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F9649A-60C4-40EE-9D45-BE1D787890CB}"/>
              </a:ext>
            </a:extLst>
          </p:cNvPr>
          <p:cNvSpPr txBox="1"/>
          <p:nvPr/>
        </p:nvSpPr>
        <p:spPr>
          <a:xfrm>
            <a:off x="4265998" y="1213617"/>
            <a:ext cx="456458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dirty="0">
                <a:solidFill>
                  <a:srgbClr val="00B050"/>
                </a:solidFill>
                <a:latin typeface="Gill Sans MT" panose="020B0502020104020203" pitchFamily="34" charset="0"/>
              </a:rPr>
              <a:t>Advantages</a:t>
            </a:r>
            <a:endParaRPr lang="en-US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Volume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Competitive pricing.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Faster project execution after award than in negotiated procurement.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Easier to scale up for multiple projects and rounds.</a:t>
            </a:r>
          </a:p>
          <a:p>
            <a:pPr marL="283464" indent="-283464" fontAlgn="t"/>
            <a:endParaRPr lang="en-US" sz="2000" dirty="0">
              <a:latin typeface="Arial" panose="020B0604020202020204" pitchFamily="34" charset="0"/>
            </a:endParaRPr>
          </a:p>
          <a:p>
            <a:pPr fontAlgn="t"/>
            <a:r>
              <a:rPr lang="en-US" dirty="0">
                <a:solidFill>
                  <a:srgbClr val="C00000"/>
                </a:solidFill>
                <a:latin typeface="Gill Sans MT" panose="020B0502020104020203" pitchFamily="34" charset="0"/>
              </a:rPr>
              <a:t>Disadvantages</a:t>
            </a:r>
            <a:endParaRPr lang="en-US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Requires competition.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Bidders face risk of not being awarded (sunk costs).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Risk of underbidding and project failure.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7661B1-7D7F-449C-B2FA-AE58F81E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Competitive procurement provides strong volume control, price pressure and scalability, but needs competition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1EA0B4-8D90-4755-8286-2D17381BCBBD}"/>
              </a:ext>
            </a:extLst>
          </p:cNvPr>
          <p:cNvSpPr txBox="1"/>
          <p:nvPr/>
        </p:nvSpPr>
        <p:spPr>
          <a:xfrm>
            <a:off x="7233994" y="154306"/>
            <a:ext cx="175724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Definition and advantages of auctions</a:t>
            </a:r>
          </a:p>
        </p:txBody>
      </p:sp>
    </p:spTree>
    <p:extLst>
      <p:ext uri="{BB962C8B-B14F-4D97-AF65-F5344CB8AC3E}">
        <p14:creationId xmlns:p14="http://schemas.microsoft.com/office/powerpoint/2010/main" val="36896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D9BF3D-16E0-46EF-ABE4-87B8A5EF1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AEFEF-FD67-447B-B9FE-84E108064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2" descr="Administratively-set feed-in tariff">
            <a:extLst>
              <a:ext uri="{FF2B5EF4-FFF2-40B4-BE49-F238E27FC236}">
                <a16:creationId xmlns:a16="http://schemas.microsoft.com/office/drawing/2014/main" id="{47EA08FD-F87D-4D36-AD2C-558A520BD40B}"/>
              </a:ext>
            </a:extLst>
          </p:cNvPr>
          <p:cNvGrpSpPr/>
          <p:nvPr/>
        </p:nvGrpSpPr>
        <p:grpSpPr>
          <a:xfrm>
            <a:off x="5174628" y="1680239"/>
            <a:ext cx="3304019" cy="2554439"/>
            <a:chOff x="6136966" y="1093900"/>
            <a:chExt cx="3304019" cy="2554439"/>
          </a:xfrm>
        </p:grpSpPr>
        <p:pic>
          <p:nvPicPr>
            <p:cNvPr id="11" name="Picture 10" descr="Administratively-set feed-in tariffs">
              <a:extLst>
                <a:ext uri="{FF2B5EF4-FFF2-40B4-BE49-F238E27FC236}">
                  <a16:creationId xmlns:a16="http://schemas.microsoft.com/office/drawing/2014/main" id="{C5A6D306-3231-4A5D-ADD2-A9B6CE92FDAD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393" y="1360641"/>
              <a:ext cx="3262592" cy="2287698"/>
            </a:xfrm>
            <a:prstGeom prst="rect">
              <a:avLst/>
            </a:prstGeom>
            <a:noFill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1D0491-0202-4263-A222-A34EC3675447}"/>
                </a:ext>
              </a:extLst>
            </p:cNvPr>
            <p:cNvSpPr txBox="1"/>
            <p:nvPr/>
          </p:nvSpPr>
          <p:spPr>
            <a:xfrm>
              <a:off x="6136966" y="1093900"/>
              <a:ext cx="23209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557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Admin. feed-in tariff</a:t>
              </a:r>
            </a:p>
          </p:txBody>
        </p:sp>
      </p:grp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E4F7888-776B-4631-80A9-939F27FDB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301" y="1481904"/>
            <a:ext cx="4183053" cy="1147768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No.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Less mature technologies or small-scale generators with difficulties managing risk/transaction costs from participating in an auction.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CD76DF-3771-40F2-8259-ADE76298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39392"/>
            <a:ext cx="7772400" cy="430887"/>
          </a:xfrm>
        </p:spPr>
        <p:txBody>
          <a:bodyPr/>
          <a:lstStyle/>
          <a:p>
            <a:r>
              <a:rPr lang="en-US" sz="2200" dirty="0"/>
              <a:t>… is competitive procurement always the best fit?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E9E8A8-7657-478D-8DF1-E35CF36FF028}"/>
              </a:ext>
            </a:extLst>
          </p:cNvPr>
          <p:cNvSpPr txBox="1"/>
          <p:nvPr/>
        </p:nvSpPr>
        <p:spPr>
          <a:xfrm>
            <a:off x="7233994" y="154306"/>
            <a:ext cx="175724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Definition and advantages of auctions</a:t>
            </a:r>
          </a:p>
        </p:txBody>
      </p:sp>
    </p:spTree>
    <p:extLst>
      <p:ext uri="{BB962C8B-B14F-4D97-AF65-F5344CB8AC3E}">
        <p14:creationId xmlns:p14="http://schemas.microsoft.com/office/powerpoint/2010/main" val="130552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D9BF3D-16E0-46EF-ABE4-87B8A5EF1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AEFEF-FD67-447B-B9FE-84E108064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6" name="Group 5" descr="Competitive procurement">
            <a:extLst>
              <a:ext uri="{FF2B5EF4-FFF2-40B4-BE49-F238E27FC236}">
                <a16:creationId xmlns:a16="http://schemas.microsoft.com/office/drawing/2014/main" id="{8398FFEA-6339-47DA-9C03-9DC009B4A976}"/>
              </a:ext>
            </a:extLst>
          </p:cNvPr>
          <p:cNvGrpSpPr/>
          <p:nvPr/>
        </p:nvGrpSpPr>
        <p:grpSpPr>
          <a:xfrm>
            <a:off x="4979621" y="1579546"/>
            <a:ext cx="3545524" cy="2467769"/>
            <a:chOff x="5877888" y="3235040"/>
            <a:chExt cx="2580008" cy="1795747"/>
          </a:xfrm>
        </p:grpSpPr>
        <p:pic>
          <p:nvPicPr>
            <p:cNvPr id="15" name="Picture 14" descr="Competitive procurement">
              <a:extLst>
                <a:ext uri="{FF2B5EF4-FFF2-40B4-BE49-F238E27FC236}">
                  <a16:creationId xmlns:a16="http://schemas.microsoft.com/office/drawing/2014/main" id="{DACE2FCA-BF3B-406E-BC84-7CA997E6FB35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888" y="3542817"/>
              <a:ext cx="2580008" cy="1487970"/>
            </a:xfrm>
            <a:prstGeom prst="rect">
              <a:avLst/>
            </a:prstGeom>
            <a:noFill/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71462E-0FB2-48EE-B7B6-D64B9226010D}"/>
                </a:ext>
              </a:extLst>
            </p:cNvPr>
            <p:cNvSpPr txBox="1"/>
            <p:nvPr/>
          </p:nvSpPr>
          <p:spPr>
            <a:xfrm>
              <a:off x="6065717" y="3235040"/>
              <a:ext cx="2392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557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Competitive procurement</a:t>
              </a:r>
            </a:p>
          </p:txBody>
        </p:sp>
      </p:grp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40E5F833-5889-47E6-8BEA-F99EA16240D7}"/>
              </a:ext>
            </a:extLst>
          </p:cNvPr>
          <p:cNvSpPr txBox="1">
            <a:spLocks/>
          </p:cNvSpPr>
          <p:nvPr/>
        </p:nvSpPr>
        <p:spPr>
          <a:xfrm>
            <a:off x="607950" y="1650970"/>
            <a:ext cx="4371671" cy="995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/>
              <a:buNone/>
            </a:pPr>
            <a:r>
              <a:rPr lang="en-US" sz="1600" dirty="0"/>
              <a:t>Yes.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Formal participation and award criteria reduces the room for discretionary judgment calls in the process.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Challenges to process of negotiated procurement often </a:t>
            </a:r>
            <a:r>
              <a:rPr lang="en-US" sz="1600" dirty="0">
                <a:sym typeface="Wingdings" panose="05000000000000000000" pitchFamily="2" charset="2"/>
              </a:rPr>
              <a:t>cause delays</a:t>
            </a:r>
            <a:endParaRPr lang="en-US" sz="1600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F297636D-78BD-44C8-A1F7-5ADA64C23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45" y="713803"/>
            <a:ext cx="7772400" cy="830997"/>
          </a:xfrm>
        </p:spPr>
        <p:txBody>
          <a:bodyPr/>
          <a:lstStyle/>
          <a:p>
            <a:r>
              <a:rPr lang="en-US" dirty="0"/>
              <a:t>… can competitive procurement be implemented in small RE markets?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E9E8A8-7657-478D-8DF1-E35CF36FF028}"/>
              </a:ext>
            </a:extLst>
          </p:cNvPr>
          <p:cNvSpPr txBox="1"/>
          <p:nvPr/>
        </p:nvSpPr>
        <p:spPr>
          <a:xfrm>
            <a:off x="7233994" y="154306"/>
            <a:ext cx="175724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Definition and advantages of auctions</a:t>
            </a:r>
          </a:p>
        </p:txBody>
      </p:sp>
    </p:spTree>
    <p:extLst>
      <p:ext uri="{BB962C8B-B14F-4D97-AF65-F5344CB8AC3E}">
        <p14:creationId xmlns:p14="http://schemas.microsoft.com/office/powerpoint/2010/main" val="308758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FC22DC-51CB-468E-B317-DBC4A01A0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2695" y="4844639"/>
            <a:ext cx="2133600" cy="186148"/>
          </a:xfrm>
        </p:spPr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F4D4E-364E-426B-9E1A-3765E1599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8295" y="4844639"/>
            <a:ext cx="2133600" cy="186148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" name="Group 2" descr="Defining targets and understanding the market &amp; regulatory analysis are essential input for design">
            <a:extLst>
              <a:ext uri="{FF2B5EF4-FFF2-40B4-BE49-F238E27FC236}">
                <a16:creationId xmlns:a16="http://schemas.microsoft.com/office/drawing/2014/main" id="{FC4472C5-3041-4A17-A7C9-72BF796B98BB}"/>
              </a:ext>
            </a:extLst>
          </p:cNvPr>
          <p:cNvGrpSpPr/>
          <p:nvPr/>
        </p:nvGrpSpPr>
        <p:grpSpPr>
          <a:xfrm>
            <a:off x="606703" y="1672673"/>
            <a:ext cx="8035197" cy="3221986"/>
            <a:chOff x="606703" y="1672673"/>
            <a:chExt cx="8035197" cy="32219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EB38710-0AC9-4736-A6BC-4F9A26CD7398}"/>
                </a:ext>
              </a:extLst>
            </p:cNvPr>
            <p:cNvGrpSpPr/>
            <p:nvPr/>
          </p:nvGrpSpPr>
          <p:grpSpPr>
            <a:xfrm>
              <a:off x="606703" y="1672673"/>
              <a:ext cx="8035197" cy="850900"/>
              <a:chOff x="183698" y="2242060"/>
              <a:chExt cx="8035197" cy="850900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50FCB22-BED7-42AE-8083-73D074B2F6EE}"/>
                  </a:ext>
                </a:extLst>
              </p:cNvPr>
              <p:cNvSpPr/>
              <p:nvPr/>
            </p:nvSpPr>
            <p:spPr>
              <a:xfrm>
                <a:off x="183698" y="2242060"/>
                <a:ext cx="1768694" cy="850900"/>
              </a:xfrm>
              <a:custGeom>
                <a:avLst/>
                <a:gdLst>
                  <a:gd name="connsiteX0" fmla="*/ 0 w 1704050"/>
                  <a:gd name="connsiteY0" fmla="*/ 0 h 496296"/>
                  <a:gd name="connsiteX1" fmla="*/ 1455902 w 1704050"/>
                  <a:gd name="connsiteY1" fmla="*/ 0 h 496296"/>
                  <a:gd name="connsiteX2" fmla="*/ 1704050 w 1704050"/>
                  <a:gd name="connsiteY2" fmla="*/ 248148 h 496296"/>
                  <a:gd name="connsiteX3" fmla="*/ 1455902 w 1704050"/>
                  <a:gd name="connsiteY3" fmla="*/ 496296 h 496296"/>
                  <a:gd name="connsiteX4" fmla="*/ 0 w 1704050"/>
                  <a:gd name="connsiteY4" fmla="*/ 496296 h 496296"/>
                  <a:gd name="connsiteX5" fmla="*/ 248148 w 1704050"/>
                  <a:gd name="connsiteY5" fmla="*/ 248148 h 496296"/>
                  <a:gd name="connsiteX6" fmla="*/ 0 w 1704050"/>
                  <a:gd name="connsiteY6" fmla="*/ 0 h 496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4050" h="496296">
                    <a:moveTo>
                      <a:pt x="0" y="0"/>
                    </a:moveTo>
                    <a:lnTo>
                      <a:pt x="1455902" y="0"/>
                    </a:lnTo>
                    <a:lnTo>
                      <a:pt x="1704050" y="248148"/>
                    </a:lnTo>
                    <a:lnTo>
                      <a:pt x="1455902" y="496296"/>
                    </a:lnTo>
                    <a:lnTo>
                      <a:pt x="0" y="496296"/>
                    </a:lnTo>
                    <a:lnTo>
                      <a:pt x="248148" y="2481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F6C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txBody>
              <a:bodyPr spcFirstLastPara="0" vert="horz" wrap="square" lIns="320157" tIns="24003" rIns="272151" bIns="24003" numCol="1" spcCol="1270" anchor="ctr" anchorCtr="0">
                <a:noAutofit/>
              </a:bodyPr>
              <a:lstStyle/>
              <a:p>
                <a:pPr marL="0" marR="0" lvl="0" indent="0" algn="ctr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Target definition</a:t>
                </a: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B8F2666-13D3-4EAA-A5C7-468B9992FB02}"/>
                  </a:ext>
                </a:extLst>
              </p:cNvPr>
              <p:cNvSpPr/>
              <p:nvPr/>
            </p:nvSpPr>
            <p:spPr>
              <a:xfrm>
                <a:off x="1762714" y="2242060"/>
                <a:ext cx="1768694" cy="850900"/>
              </a:xfrm>
              <a:custGeom>
                <a:avLst/>
                <a:gdLst>
                  <a:gd name="connsiteX0" fmla="*/ 0 w 1420929"/>
                  <a:gd name="connsiteY0" fmla="*/ 0 h 496296"/>
                  <a:gd name="connsiteX1" fmla="*/ 1172781 w 1420929"/>
                  <a:gd name="connsiteY1" fmla="*/ 0 h 496296"/>
                  <a:gd name="connsiteX2" fmla="*/ 1420929 w 1420929"/>
                  <a:gd name="connsiteY2" fmla="*/ 248148 h 496296"/>
                  <a:gd name="connsiteX3" fmla="*/ 1172781 w 1420929"/>
                  <a:gd name="connsiteY3" fmla="*/ 496296 h 496296"/>
                  <a:gd name="connsiteX4" fmla="*/ 0 w 1420929"/>
                  <a:gd name="connsiteY4" fmla="*/ 496296 h 496296"/>
                  <a:gd name="connsiteX5" fmla="*/ 248148 w 1420929"/>
                  <a:gd name="connsiteY5" fmla="*/ 248148 h 496296"/>
                  <a:gd name="connsiteX6" fmla="*/ 0 w 1420929"/>
                  <a:gd name="connsiteY6" fmla="*/ 0 h 496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0929" h="496296">
                    <a:moveTo>
                      <a:pt x="0" y="0"/>
                    </a:moveTo>
                    <a:lnTo>
                      <a:pt x="1172781" y="0"/>
                    </a:lnTo>
                    <a:lnTo>
                      <a:pt x="1420929" y="248148"/>
                    </a:lnTo>
                    <a:lnTo>
                      <a:pt x="1172781" y="496296"/>
                    </a:lnTo>
                    <a:lnTo>
                      <a:pt x="0" y="496296"/>
                    </a:lnTo>
                    <a:lnTo>
                      <a:pt x="248148" y="2481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F6C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txBody>
              <a:bodyPr spcFirstLastPara="0" vert="horz" wrap="square" lIns="320157" tIns="24003" rIns="272151" bIns="24003" numCol="1" spcCol="1270" anchor="ctr" anchorCtr="0">
                <a:noAutofit/>
              </a:bodyPr>
              <a:lstStyle/>
              <a:p>
                <a:pPr marL="0" marR="0" lvl="0" indent="0" algn="ctr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Market </a:t>
                </a:r>
                <a:r>
                  <a:rPr kumimoji="0" lang="de-DE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&amp;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 regulatory analysis</a:t>
                </a: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A616AC5-520E-4CCB-8675-5025C3C12023}"/>
                  </a:ext>
                </a:extLst>
              </p:cNvPr>
              <p:cNvSpPr/>
              <p:nvPr/>
            </p:nvSpPr>
            <p:spPr>
              <a:xfrm>
                <a:off x="3295991" y="2242060"/>
                <a:ext cx="1768694" cy="850900"/>
              </a:xfrm>
              <a:custGeom>
                <a:avLst/>
                <a:gdLst>
                  <a:gd name="connsiteX0" fmla="*/ 0 w 1362074"/>
                  <a:gd name="connsiteY0" fmla="*/ 0 h 496296"/>
                  <a:gd name="connsiteX1" fmla="*/ 1113926 w 1362074"/>
                  <a:gd name="connsiteY1" fmla="*/ 0 h 496296"/>
                  <a:gd name="connsiteX2" fmla="*/ 1362074 w 1362074"/>
                  <a:gd name="connsiteY2" fmla="*/ 248148 h 496296"/>
                  <a:gd name="connsiteX3" fmla="*/ 1113926 w 1362074"/>
                  <a:gd name="connsiteY3" fmla="*/ 496296 h 496296"/>
                  <a:gd name="connsiteX4" fmla="*/ 0 w 1362074"/>
                  <a:gd name="connsiteY4" fmla="*/ 496296 h 496296"/>
                  <a:gd name="connsiteX5" fmla="*/ 248148 w 1362074"/>
                  <a:gd name="connsiteY5" fmla="*/ 248148 h 496296"/>
                  <a:gd name="connsiteX6" fmla="*/ 0 w 1362074"/>
                  <a:gd name="connsiteY6" fmla="*/ 0 h 496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2074" h="496296">
                    <a:moveTo>
                      <a:pt x="0" y="0"/>
                    </a:moveTo>
                    <a:lnTo>
                      <a:pt x="1113926" y="0"/>
                    </a:lnTo>
                    <a:lnTo>
                      <a:pt x="1362074" y="248148"/>
                    </a:lnTo>
                    <a:lnTo>
                      <a:pt x="1113926" y="496296"/>
                    </a:lnTo>
                    <a:lnTo>
                      <a:pt x="0" y="496296"/>
                    </a:lnTo>
                    <a:lnTo>
                      <a:pt x="248148" y="2481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40000"/>
                </a:scheme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txBody>
              <a:bodyPr spcFirstLastPara="0" vert="horz" wrap="square" lIns="320157" tIns="24003" rIns="272151" bIns="24003" numCol="1" spcCol="1270" anchor="ctr" anchorCtr="0">
                <a:noAutofit/>
              </a:bodyPr>
              <a:lstStyle/>
              <a:p>
                <a:pPr marL="0" marR="0" lvl="0" indent="0" algn="ctr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Procurement design</a:t>
                </a: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E420595-D995-4A24-A56C-D1BF50C106FB}"/>
                  </a:ext>
                </a:extLst>
              </p:cNvPr>
              <p:cNvSpPr/>
              <p:nvPr/>
            </p:nvSpPr>
            <p:spPr>
              <a:xfrm>
                <a:off x="4871491" y="2242060"/>
                <a:ext cx="1768694" cy="850900"/>
              </a:xfrm>
              <a:custGeom>
                <a:avLst/>
                <a:gdLst>
                  <a:gd name="connsiteX0" fmla="*/ 0 w 1745443"/>
                  <a:gd name="connsiteY0" fmla="*/ 0 h 496296"/>
                  <a:gd name="connsiteX1" fmla="*/ 1497295 w 1745443"/>
                  <a:gd name="connsiteY1" fmla="*/ 0 h 496296"/>
                  <a:gd name="connsiteX2" fmla="*/ 1745443 w 1745443"/>
                  <a:gd name="connsiteY2" fmla="*/ 248148 h 496296"/>
                  <a:gd name="connsiteX3" fmla="*/ 1497295 w 1745443"/>
                  <a:gd name="connsiteY3" fmla="*/ 496296 h 496296"/>
                  <a:gd name="connsiteX4" fmla="*/ 0 w 1745443"/>
                  <a:gd name="connsiteY4" fmla="*/ 496296 h 496296"/>
                  <a:gd name="connsiteX5" fmla="*/ 248148 w 1745443"/>
                  <a:gd name="connsiteY5" fmla="*/ 248148 h 496296"/>
                  <a:gd name="connsiteX6" fmla="*/ 0 w 1745443"/>
                  <a:gd name="connsiteY6" fmla="*/ 0 h 496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5443" h="496296">
                    <a:moveTo>
                      <a:pt x="0" y="0"/>
                    </a:moveTo>
                    <a:lnTo>
                      <a:pt x="1497295" y="0"/>
                    </a:lnTo>
                    <a:lnTo>
                      <a:pt x="1745443" y="248148"/>
                    </a:lnTo>
                    <a:lnTo>
                      <a:pt x="1497295" y="496296"/>
                    </a:lnTo>
                    <a:lnTo>
                      <a:pt x="0" y="496296"/>
                    </a:lnTo>
                    <a:lnTo>
                      <a:pt x="248148" y="2481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40000"/>
                </a:scheme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txBody>
              <a:bodyPr spcFirstLastPara="0" vert="horz" wrap="square" lIns="320157" tIns="24003" rIns="272151" bIns="24003" numCol="1" spcCol="1270" anchor="ctr" anchorCtr="0">
                <a:noAutofit/>
              </a:bodyPr>
              <a:lstStyle/>
              <a:p>
                <a:pPr marL="0" marR="0" lvl="0" indent="0" algn="ctr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Imple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-mentation</a:t>
                </a: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F219978-9019-408F-874C-5BAED6AD7DE3}"/>
                  </a:ext>
                </a:extLst>
              </p:cNvPr>
              <p:cNvSpPr/>
              <p:nvPr/>
            </p:nvSpPr>
            <p:spPr>
              <a:xfrm>
                <a:off x="6450201" y="2242060"/>
                <a:ext cx="1768694" cy="850900"/>
              </a:xfrm>
              <a:custGeom>
                <a:avLst/>
                <a:gdLst>
                  <a:gd name="connsiteX0" fmla="*/ 0 w 1362074"/>
                  <a:gd name="connsiteY0" fmla="*/ 0 h 496296"/>
                  <a:gd name="connsiteX1" fmla="*/ 1113926 w 1362074"/>
                  <a:gd name="connsiteY1" fmla="*/ 0 h 496296"/>
                  <a:gd name="connsiteX2" fmla="*/ 1362074 w 1362074"/>
                  <a:gd name="connsiteY2" fmla="*/ 248148 h 496296"/>
                  <a:gd name="connsiteX3" fmla="*/ 1113926 w 1362074"/>
                  <a:gd name="connsiteY3" fmla="*/ 496296 h 496296"/>
                  <a:gd name="connsiteX4" fmla="*/ 0 w 1362074"/>
                  <a:gd name="connsiteY4" fmla="*/ 496296 h 496296"/>
                  <a:gd name="connsiteX5" fmla="*/ 248148 w 1362074"/>
                  <a:gd name="connsiteY5" fmla="*/ 248148 h 496296"/>
                  <a:gd name="connsiteX6" fmla="*/ 0 w 1362074"/>
                  <a:gd name="connsiteY6" fmla="*/ 0 h 496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2074" h="496296">
                    <a:moveTo>
                      <a:pt x="0" y="0"/>
                    </a:moveTo>
                    <a:lnTo>
                      <a:pt x="1113926" y="0"/>
                    </a:lnTo>
                    <a:lnTo>
                      <a:pt x="1362074" y="248148"/>
                    </a:lnTo>
                    <a:lnTo>
                      <a:pt x="1113926" y="496296"/>
                    </a:lnTo>
                    <a:lnTo>
                      <a:pt x="0" y="496296"/>
                    </a:lnTo>
                    <a:lnTo>
                      <a:pt x="248148" y="2481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40000"/>
                </a:scheme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txBody>
              <a:bodyPr spcFirstLastPara="0" vert="horz" wrap="square" lIns="320157" tIns="24003" rIns="272151" bIns="24003" numCol="1" spcCol="1270" anchor="ctr" anchorCtr="0">
                <a:noAutofit/>
              </a:bodyPr>
              <a:lstStyle/>
              <a:p>
                <a:pPr marL="0" marR="0" lvl="0" indent="0" algn="ctr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Evaluation</a:t>
                </a:r>
              </a:p>
            </p:txBody>
          </p:sp>
          <p:cxnSp>
            <p:nvCxnSpPr>
              <p:cNvPr id="20" name="Connector: Elbow 19">
                <a:extLst>
                  <a:ext uri="{FF2B5EF4-FFF2-40B4-BE49-F238E27FC236}">
                    <a16:creationId xmlns:a16="http://schemas.microsoft.com/office/drawing/2014/main" id="{2A71B6C9-C014-4640-81C5-9C6E7ADAF7EE}"/>
                  </a:ext>
                </a:extLst>
              </p:cNvPr>
              <p:cNvCxnSpPr/>
              <p:nvPr/>
            </p:nvCxnSpPr>
            <p:spPr bwMode="auto">
              <a:xfrm flipH="1">
                <a:off x="3870117" y="2242060"/>
                <a:ext cx="3607305" cy="12700"/>
              </a:xfrm>
              <a:prstGeom prst="bentConnector5">
                <a:avLst>
                  <a:gd name="adj1" fmla="val 0"/>
                  <a:gd name="adj2" fmla="val -2676732"/>
                  <a:gd name="adj3" fmla="val 99595"/>
                </a:avLst>
              </a:prstGeom>
              <a:solidFill>
                <a:srgbClr val="555759"/>
              </a:solidFill>
              <a:ln w="12700" cap="flat" cmpd="sng" algn="ctr">
                <a:solidFill>
                  <a:srgbClr val="555759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1" name="Connector: Elbow 20">
                <a:extLst>
                  <a:ext uri="{FF2B5EF4-FFF2-40B4-BE49-F238E27FC236}">
                    <a16:creationId xmlns:a16="http://schemas.microsoft.com/office/drawing/2014/main" id="{FDF38C37-0762-422E-97A9-553920D34812}"/>
                  </a:ext>
                </a:extLst>
              </p:cNvPr>
              <p:cNvCxnSpPr/>
              <p:nvPr/>
            </p:nvCxnSpPr>
            <p:spPr bwMode="auto">
              <a:xfrm flipH="1">
                <a:off x="343134" y="2253741"/>
                <a:ext cx="7140903" cy="12700"/>
              </a:xfrm>
              <a:prstGeom prst="bentConnector5">
                <a:avLst>
                  <a:gd name="adj1" fmla="val 0"/>
                  <a:gd name="adj2" fmla="val -3704457"/>
                  <a:gd name="adj3" fmla="val 100113"/>
                </a:avLst>
              </a:prstGeom>
              <a:solidFill>
                <a:srgbClr val="555759"/>
              </a:solidFill>
              <a:ln w="12700" cap="flat" cmpd="sng" algn="ctr">
                <a:solidFill>
                  <a:srgbClr val="555759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2" name="Connector: Elbow 21">
                <a:extLst>
                  <a:ext uri="{FF2B5EF4-FFF2-40B4-BE49-F238E27FC236}">
                    <a16:creationId xmlns:a16="http://schemas.microsoft.com/office/drawing/2014/main" id="{2C26A57D-42DD-4C43-BD41-9A9048ECA6FB}"/>
                  </a:ext>
                </a:extLst>
              </p:cNvPr>
              <p:cNvCxnSpPr/>
              <p:nvPr/>
            </p:nvCxnSpPr>
            <p:spPr bwMode="auto">
              <a:xfrm flipH="1">
                <a:off x="5680386" y="2253741"/>
                <a:ext cx="1803651" cy="12700"/>
              </a:xfrm>
              <a:prstGeom prst="bentConnector5">
                <a:avLst>
                  <a:gd name="adj1" fmla="val 0"/>
                  <a:gd name="adj2" fmla="val -1591583"/>
                  <a:gd name="adj3" fmla="val 99810"/>
                </a:avLst>
              </a:prstGeom>
              <a:solidFill>
                <a:srgbClr val="555759"/>
              </a:solidFill>
              <a:ln w="12700" cap="flat" cmpd="sng" algn="ctr">
                <a:solidFill>
                  <a:srgbClr val="555759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8338AE-18AC-4C3B-8DE8-46ED48433600}"/>
                </a:ext>
              </a:extLst>
            </p:cNvPr>
            <p:cNvSpPr txBox="1"/>
            <p:nvPr/>
          </p:nvSpPr>
          <p:spPr>
            <a:xfrm>
              <a:off x="759384" y="2478613"/>
              <a:ext cx="18155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6C6463"/>
                  </a:solidFill>
                  <a:effectLst/>
                  <a:uLnTx/>
                  <a:uFillTx/>
                  <a:latin typeface="Gill Sans MT"/>
                  <a:ea typeface="+mn-ea"/>
                  <a:cs typeface="Arial" charset="0"/>
                </a:rPr>
                <a:t>Policy</a:t>
              </a:r>
              <a:r>
                <a: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rgbClr val="6C6463"/>
                  </a:solidFill>
                  <a:effectLst/>
                  <a:uLnTx/>
                  <a:uFillTx/>
                  <a:latin typeface="Gill Sans MT"/>
                  <a:ea typeface="+mn-ea"/>
                  <a:cs typeface="Arial" charset="0"/>
                </a:rPr>
                <a:t> 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6C6463"/>
                  </a:solidFill>
                  <a:effectLst/>
                  <a:uLnTx/>
                  <a:uFillTx/>
                  <a:latin typeface="Gill Sans MT"/>
                  <a:ea typeface="+mn-ea"/>
                  <a:cs typeface="Arial" charset="0"/>
                </a:rPr>
                <a:t>goals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11A185-A83F-4347-A1F7-4292237510CC}"/>
                </a:ext>
              </a:extLst>
            </p:cNvPr>
            <p:cNvSpPr txBox="1"/>
            <p:nvPr/>
          </p:nvSpPr>
          <p:spPr>
            <a:xfrm>
              <a:off x="2144167" y="2478613"/>
              <a:ext cx="1774353" cy="2416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>
                  <a:ln>
                    <a:noFill/>
                  </a:ln>
                  <a:solidFill>
                    <a:srgbClr val="6C6463"/>
                  </a:solidFill>
                  <a:effectLst/>
                  <a:uLnTx/>
                  <a:uFillTx/>
                  <a:latin typeface="Gill Sans MT"/>
                  <a:ea typeface="+mn-ea"/>
                  <a:cs typeface="Arial" charset="0"/>
                </a:rPr>
                <a:t>Market size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i="0" u="none" strike="noStrike" kern="0" cap="none" spc="0" normalizeH="0" baseline="0" noProof="0">
                  <a:ln>
                    <a:noFill/>
                  </a:ln>
                  <a:solidFill>
                    <a:srgbClr val="6C6463"/>
                  </a:solidFill>
                  <a:effectLst/>
                  <a:uLnTx/>
                  <a:uFillTx/>
                  <a:latin typeface="Gill Sans MT"/>
                  <a:ea typeface="+mn-ea"/>
                  <a:cs typeface="Arial" charset="0"/>
                </a:rPr>
                <a:t>P</a:t>
              </a:r>
              <a:r>
                <a:rPr kumimoji="0" lang="en-US" sz="1400" i="0" u="none" strike="noStrike" kern="0" cap="none" spc="0" normalizeH="0" baseline="0" noProof="0">
                  <a:ln>
                    <a:noFill/>
                  </a:ln>
                  <a:solidFill>
                    <a:srgbClr val="6C6463"/>
                  </a:solidFill>
                  <a:effectLst/>
                  <a:uLnTx/>
                  <a:uFillTx/>
                  <a:latin typeface="Gill Sans MT"/>
                  <a:ea typeface="+mn-ea"/>
                  <a:cs typeface="Arial" charset="0"/>
                </a:rPr>
                <a:t>re-developed project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>
                  <a:ln>
                    <a:noFill/>
                  </a:ln>
                  <a:solidFill>
                    <a:srgbClr val="6C6463"/>
                  </a:solidFill>
                  <a:effectLst/>
                  <a:uLnTx/>
                  <a:uFillTx/>
                  <a:latin typeface="Gill Sans MT"/>
                  <a:ea typeface="+mn-ea"/>
                  <a:cs typeface="Arial" charset="0"/>
                </a:rPr>
                <a:t>Market players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>
                  <a:ln>
                    <a:noFill/>
                  </a:ln>
                  <a:solidFill>
                    <a:srgbClr val="6C6463"/>
                  </a:solidFill>
                  <a:effectLst/>
                  <a:uLnTx/>
                  <a:uFillTx/>
                  <a:latin typeface="Gill Sans MT"/>
                  <a:ea typeface="+mn-ea"/>
                  <a:cs typeface="Arial" charset="0"/>
                </a:rPr>
                <a:t>Technology cost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>
                  <a:ln>
                    <a:noFill/>
                  </a:ln>
                  <a:solidFill>
                    <a:srgbClr val="6C6463"/>
                  </a:solidFill>
                  <a:effectLst/>
                  <a:uLnTx/>
                  <a:uFillTx/>
                  <a:latin typeface="Gill Sans MT"/>
                  <a:ea typeface="+mn-ea"/>
                  <a:cs typeface="Arial" charset="0"/>
                </a:rPr>
                <a:t>Project development &amp; operation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>
                  <a:ln>
                    <a:noFill/>
                  </a:ln>
                  <a:solidFill>
                    <a:srgbClr val="6C6463"/>
                  </a:solidFill>
                  <a:effectLst/>
                  <a:uLnTx/>
                  <a:uFillTx/>
                  <a:latin typeface="Gill Sans MT"/>
                  <a:ea typeface="+mn-ea"/>
                  <a:cs typeface="Arial" charset="0"/>
                </a:rPr>
                <a:t>Existing regulations &amp; incentives </a:t>
              </a:r>
            </a:p>
          </p:txBody>
        </p:sp>
      </p:grpSp>
      <p:sp>
        <p:nvSpPr>
          <p:cNvPr id="5" name="Title 4" descr="Defining targets and understanding the market &amp; regulatory analysis are essential input for design">
            <a:extLst>
              <a:ext uri="{FF2B5EF4-FFF2-40B4-BE49-F238E27FC236}">
                <a16:creationId xmlns:a16="http://schemas.microsoft.com/office/drawing/2014/main" id="{669E3614-6266-4F5D-A329-7DD5DE35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Defining targets and understanding the market &amp; regulatory analysis are essential input for design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45FAE6-C700-4E21-9D77-F58802551E8B}"/>
              </a:ext>
            </a:extLst>
          </p:cNvPr>
          <p:cNvSpPr txBox="1"/>
          <p:nvPr/>
        </p:nvSpPr>
        <p:spPr>
          <a:xfrm>
            <a:off x="7233994" y="154306"/>
            <a:ext cx="175724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Definition and advantages of auctions</a:t>
            </a:r>
          </a:p>
        </p:txBody>
      </p:sp>
    </p:spTree>
    <p:extLst>
      <p:ext uri="{BB962C8B-B14F-4D97-AF65-F5344CB8AC3E}">
        <p14:creationId xmlns:p14="http://schemas.microsoft.com/office/powerpoint/2010/main" val="19307992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KpSZxhdd1ZFB5SyHOc2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6.9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D43418300424CA7B146638E3B7A8F" ma:contentTypeVersion="13" ma:contentTypeDescription="Create a new document." ma:contentTypeScope="" ma:versionID="2fe62fcb9174efa6973dc26662234bb1">
  <xsd:schema xmlns:xsd="http://www.w3.org/2001/XMLSchema" xmlns:xs="http://www.w3.org/2001/XMLSchema" xmlns:p="http://schemas.microsoft.com/office/2006/metadata/properties" xmlns:ns3="d4ece201-1ec3-4266-a8e0-0b4e6e67a276" xmlns:ns4="11f94206-449f-4a4d-a484-d79428c0a2f7" targetNamespace="http://schemas.microsoft.com/office/2006/metadata/properties" ma:root="true" ma:fieldsID="c7313ff21738f702f94f4f46105f6d3d" ns3:_="" ns4:_="">
    <xsd:import namespace="d4ece201-1ec3-4266-a8e0-0b4e6e67a276"/>
    <xsd:import namespace="11f94206-449f-4a4d-a484-d79428c0a2f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3:SharedWithDetails" minOccurs="0"/>
                <xsd:element ref="ns3:SharingHintHash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ce201-1ec3-4266-a8e0-0b4e6e67a2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94206-449f-4a4d-a484-d79428c0a2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14013B-1707-4611-BA07-98D0B76DDEFF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1f94206-449f-4a4d-a484-d79428c0a2f7"/>
    <ds:schemaRef ds:uri="http://purl.org/dc/elements/1.1/"/>
    <ds:schemaRef ds:uri="d4ece201-1ec3-4266-a8e0-0b4e6e67a27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29A874B-37C0-4B98-8ABB-7DB7ABF4B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ece201-1ec3-4266-a8e0-0b4e6e67a276"/>
    <ds:schemaRef ds:uri="11f94206-449f-4a4d-a484-d79428c0a2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3D4AFC-454A-47A9-A1B5-4BBB89F9FC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16.9-Template_4.29.2016</Template>
  <TotalTime>1389</TotalTime>
  <Words>1317</Words>
  <Application>Microsoft Office PowerPoint</Application>
  <PresentationFormat>Custom</PresentationFormat>
  <Paragraphs>221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Gill Sans MT</vt:lpstr>
      <vt:lpstr>Verdana</vt:lpstr>
      <vt:lpstr>Wingdings</vt:lpstr>
      <vt:lpstr>16.9-Template_4.29.2016</vt:lpstr>
      <vt:lpstr>think-cell Slide</vt:lpstr>
      <vt:lpstr>Auction Design – Part 1</vt:lpstr>
      <vt:lpstr>Agenda</vt:lpstr>
      <vt:lpstr>3 ways to determine RE tariffs: competitive procurement, negotiated procurement, administrative feed-in tariffs</vt:lpstr>
      <vt:lpstr>Admin. feed-in tariffs provide high certainty for producers, but little volume control and price competition</vt:lpstr>
      <vt:lpstr>Negotiated procurement provides flexibility, but less scalable and transparent</vt:lpstr>
      <vt:lpstr>Competitive procurement provides strong volume control, price pressure and scalability, but needs competition</vt:lpstr>
      <vt:lpstr>… is competitive procurement always the best fit?</vt:lpstr>
      <vt:lpstr>… can competitive procurement be implemented in small RE markets?</vt:lpstr>
      <vt:lpstr>Defining targets and understanding the market &amp; regulatory analysis are essential input for design</vt:lpstr>
      <vt:lpstr>RE targets and policy objectives need to be discussed and clarified early in the process</vt:lpstr>
      <vt:lpstr>Competitive procurement needs to fit local market conditions to be successful</vt:lpstr>
      <vt:lpstr>Focus on auctions:  overview of competitive procurement design</vt:lpstr>
      <vt:lpstr>Overview of different design elements and functions</vt:lpstr>
      <vt:lpstr>Site selection and preparation: benefits and challenges</vt:lpstr>
      <vt:lpstr>Site selection and preparation: country examples</vt:lpstr>
      <vt:lpstr>Simulation – the winner‘s curse</vt:lpstr>
      <vt:lpstr>Introduction to the problem of the winner‘s curse</vt:lpstr>
      <vt:lpstr>Selecting permitting required before the auction is crucial</vt:lpstr>
      <vt:lpstr>Conditions for participation: balance is the key</vt:lpstr>
      <vt:lpstr>Be careful not to overburden bidders: In Mexico,  EDF needed to interact with 13 agencies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Energy Auction Design</dc:title>
  <dc:subject>The first part of Navigant's training on renewable energy auction design.</dc:subject>
  <dc:creator>Navigant--A Guidehouse Company</dc:creator>
  <cp:keywords>Renewable energy auction design</cp:keywords>
  <cp:lastModifiedBy>Bradley, Bridget</cp:lastModifiedBy>
  <cp:revision>111</cp:revision>
  <dcterms:created xsi:type="dcterms:W3CDTF">2016-05-03T19:58:32Z</dcterms:created>
  <dcterms:modified xsi:type="dcterms:W3CDTF">2020-07-02T18:45:47Z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0x0101005AED43418300424CA7B146638E3B7A8F</vt:lpwstr>
  </property>
</Properties>
</file>