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2.xml" ContentType="application/vnd.openxmlformats-officedocument.theme+xml"/>
  <Override PartName="/ppt/tags/tag68.xml" ContentType="application/vnd.openxmlformats-officedocument.presentationml.tags+xml"/>
  <Override PartName="/ppt/tags/tag6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70.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1.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761" r:id="rId5"/>
  </p:sldMasterIdLst>
  <p:notesMasterIdLst>
    <p:notesMasterId r:id="rId49"/>
  </p:notesMasterIdLst>
  <p:handoutMasterIdLst>
    <p:handoutMasterId r:id="rId50"/>
  </p:handoutMasterIdLst>
  <p:sldIdLst>
    <p:sldId id="2498" r:id="rId6"/>
    <p:sldId id="2499" r:id="rId7"/>
    <p:sldId id="2511" r:id="rId8"/>
    <p:sldId id="2512" r:id="rId9"/>
    <p:sldId id="2502" r:id="rId10"/>
    <p:sldId id="2503" r:id="rId11"/>
    <p:sldId id="2504" r:id="rId12"/>
    <p:sldId id="2448" r:id="rId13"/>
    <p:sldId id="2449" r:id="rId14"/>
    <p:sldId id="2450" r:id="rId15"/>
    <p:sldId id="2513" r:id="rId16"/>
    <p:sldId id="2451" r:id="rId17"/>
    <p:sldId id="570" r:id="rId18"/>
    <p:sldId id="2458" r:id="rId19"/>
    <p:sldId id="2459" r:id="rId20"/>
    <p:sldId id="2452" r:id="rId21"/>
    <p:sldId id="2471" r:id="rId22"/>
    <p:sldId id="2506" r:id="rId23"/>
    <p:sldId id="2507" r:id="rId24"/>
    <p:sldId id="2508" r:id="rId25"/>
    <p:sldId id="2453" r:id="rId26"/>
    <p:sldId id="2454" r:id="rId27"/>
    <p:sldId id="2455" r:id="rId28"/>
    <p:sldId id="2456" r:id="rId29"/>
    <p:sldId id="2457" r:id="rId30"/>
    <p:sldId id="2514" r:id="rId31"/>
    <p:sldId id="2463" r:id="rId32"/>
    <p:sldId id="2464" r:id="rId33"/>
    <p:sldId id="2462" r:id="rId34"/>
    <p:sldId id="2461" r:id="rId35"/>
    <p:sldId id="2460" r:id="rId36"/>
    <p:sldId id="2473" r:id="rId37"/>
    <p:sldId id="2515" r:id="rId38"/>
    <p:sldId id="259" r:id="rId39"/>
    <p:sldId id="2465" r:id="rId40"/>
    <p:sldId id="2466" r:id="rId41"/>
    <p:sldId id="2467" r:id="rId42"/>
    <p:sldId id="2468" r:id="rId43"/>
    <p:sldId id="2469" r:id="rId44"/>
    <p:sldId id="2516" r:id="rId45"/>
    <p:sldId id="2509" r:id="rId46"/>
    <p:sldId id="359" r:id="rId47"/>
    <p:sldId id="355" r:id="rId48"/>
  </p:sldIdLst>
  <p:sldSz cx="9144000" cy="5184775"/>
  <p:notesSz cx="6858000" cy="9144000"/>
  <p:custDataLst>
    <p:tags r:id="rId51"/>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33">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9"/>
    <a:srgbClr val="6C6463"/>
    <a:srgbClr val="9F94D4"/>
    <a:srgbClr val="F3FCFF"/>
    <a:srgbClr val="F7FFFF"/>
    <a:srgbClr val="E5F8FF"/>
    <a:srgbClr val="00A3DD"/>
    <a:srgbClr val="CCFFFF"/>
    <a:srgbClr val="A7C6ED"/>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1" autoAdjust="0"/>
    <p:restoredTop sz="99841" autoAdjust="0"/>
  </p:normalViewPr>
  <p:slideViewPr>
    <p:cSldViewPr snapToGrid="0" snapToObjects="1">
      <p:cViewPr varScale="1">
        <p:scale>
          <a:sx n="146" d="100"/>
          <a:sy n="146" d="100"/>
        </p:scale>
        <p:origin x="810" y="120"/>
      </p:cViewPr>
      <p:guideLst>
        <p:guide orient="horz" pos="1633"/>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61" d="100"/>
          <a:sy n="61" d="100"/>
        </p:scale>
        <p:origin x="274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tags" Target="tags/tag1.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Pasta1"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exandre.viana\Desktop\Thymos\Projetos\GiZ_Curso_SEB\Base_Suporte_Curso_GiZ.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alexandre.viana\AppData\Local\Microsoft\Windows\INetCache\Content.Outlook\YU5F51MM\C&#243;pia%20de%20Resultado_Consolidado_Publicacao_outubro19_tab_din.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04644052780927"/>
          <c:y val="3.4577097174317957E-2"/>
          <c:w val="0.88626229162742032"/>
          <c:h val="0.88863616161915449"/>
        </c:manualLayout>
      </c:layout>
      <c:barChart>
        <c:barDir val="col"/>
        <c:grouping val="stacked"/>
        <c:varyColors val="0"/>
        <c:ser>
          <c:idx val="0"/>
          <c:order val="0"/>
          <c:spPr>
            <a:solidFill>
              <a:schemeClr val="accent1">
                <a:lumMod val="50000"/>
              </a:schemeClr>
            </a:solidFill>
            <a:ln>
              <a:solidFill>
                <a:schemeClr val="tx2">
                  <a:lumMod val="50000"/>
                </a:schemeClr>
              </a:solidFill>
            </a:ln>
            <a:effectLst/>
          </c:spPr>
          <c:invertIfNegative val="0"/>
          <c:val>
            <c:numRef>
              <c:f>Planilha8!$B$3:$K$3</c:f>
              <c:numCache>
                <c:formatCode>#,##0.00</c:formatCode>
                <c:ptCount val="10"/>
                <c:pt idx="0">
                  <c:v>96625</c:v>
                </c:pt>
                <c:pt idx="1">
                  <c:v>98188</c:v>
                </c:pt>
                <c:pt idx="2">
                  <c:v>101854</c:v>
                </c:pt>
                <c:pt idx="3">
                  <c:v>101854</c:v>
                </c:pt>
                <c:pt idx="4">
                  <c:v>101916</c:v>
                </c:pt>
                <c:pt idx="5">
                  <c:v>102058</c:v>
                </c:pt>
                <c:pt idx="6">
                  <c:v>102176</c:v>
                </c:pt>
                <c:pt idx="7">
                  <c:v>102732</c:v>
                </c:pt>
                <c:pt idx="8">
                  <c:v>103092</c:v>
                </c:pt>
                <c:pt idx="9">
                  <c:v>103410</c:v>
                </c:pt>
              </c:numCache>
            </c:numRef>
          </c:val>
          <c:extLst>
            <c:ext xmlns:c15="http://schemas.microsoft.com/office/drawing/2012/chart" uri="{02D57815-91ED-43cb-92C2-25804820EDAC}">
              <c15:filteredSeriesTitle>
                <c15:tx>
                  <c:strRef>
                    <c:extLst>
                      <c:ext uri="{02D57815-91ED-43cb-92C2-25804820EDAC}">
                        <c15:formulaRef>
                          <c15:sqref>Planilha8!$A$3</c15:sqref>
                        </c15:formulaRef>
                      </c:ext>
                    </c:extLst>
                    <c:strCache>
                      <c:ptCount val="1"/>
                      <c:pt idx="0">
                        <c:v>Hydro power</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0-DDEA-41EF-B8D1-6C7465F2F50A}"/>
            </c:ext>
          </c:extLst>
        </c:ser>
        <c:ser>
          <c:idx val="1"/>
          <c:order val="1"/>
          <c:spPr>
            <a:solidFill>
              <a:schemeClr val="accent1">
                <a:lumMod val="75000"/>
              </a:schemeClr>
            </a:solidFill>
            <a:ln>
              <a:solidFill>
                <a:schemeClr val="accent1">
                  <a:lumMod val="75000"/>
                </a:schemeClr>
              </a:solidFill>
            </a:ln>
            <a:effectLst/>
          </c:spPr>
          <c:invertIfNegative val="0"/>
          <c:val>
            <c:numRef>
              <c:f>Planilha8!$B$4:$K$4</c:f>
              <c:numCache>
                <c:formatCode>#,##0.00</c:formatCode>
                <c:ptCount val="10"/>
                <c:pt idx="0">
                  <c:v>6245</c:v>
                </c:pt>
                <c:pt idx="1">
                  <c:v>6360</c:v>
                </c:pt>
                <c:pt idx="2">
                  <c:v>6550</c:v>
                </c:pt>
                <c:pt idx="3">
                  <c:v>6720</c:v>
                </c:pt>
                <c:pt idx="4">
                  <c:v>6750</c:v>
                </c:pt>
                <c:pt idx="5">
                  <c:v>7170</c:v>
                </c:pt>
                <c:pt idx="6">
                  <c:v>7520</c:v>
                </c:pt>
                <c:pt idx="7">
                  <c:v>7970</c:v>
                </c:pt>
                <c:pt idx="8">
                  <c:v>8420</c:v>
                </c:pt>
                <c:pt idx="9">
                  <c:v>8870</c:v>
                </c:pt>
              </c:numCache>
            </c:numRef>
          </c:val>
          <c:extLst>
            <c:ext xmlns:c15="http://schemas.microsoft.com/office/drawing/2012/chart" uri="{02D57815-91ED-43cb-92C2-25804820EDAC}">
              <c15:filteredSeriesTitle>
                <c15:tx>
                  <c:strRef>
                    <c:extLst>
                      <c:ext uri="{02D57815-91ED-43cb-92C2-25804820EDAC}">
                        <c15:formulaRef>
                          <c15:sqref>Planilha8!$A$4</c15:sqref>
                        </c15:formulaRef>
                      </c:ext>
                    </c:extLst>
                    <c:strCache>
                      <c:ptCount val="1"/>
                      <c:pt idx="0">
                        <c:v>Small hydro plants</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1-DDEA-41EF-B8D1-6C7465F2F50A}"/>
            </c:ext>
          </c:extLst>
        </c:ser>
        <c:ser>
          <c:idx val="2"/>
          <c:order val="2"/>
          <c:spPr>
            <a:solidFill>
              <a:schemeClr val="bg1">
                <a:lumMod val="50000"/>
              </a:schemeClr>
            </a:solidFill>
            <a:ln>
              <a:solidFill>
                <a:schemeClr val="bg1">
                  <a:lumMod val="50000"/>
                </a:schemeClr>
              </a:solidFill>
            </a:ln>
            <a:effectLst/>
          </c:spPr>
          <c:invertIfNegative val="0"/>
          <c:val>
            <c:numRef>
              <c:f>Planilha8!$B$5:$K$5</c:f>
              <c:numCache>
                <c:formatCode>#,##0.00</c:formatCode>
                <c:ptCount val="10"/>
                <c:pt idx="0">
                  <c:v>20822</c:v>
                </c:pt>
                <c:pt idx="1">
                  <c:v>21463</c:v>
                </c:pt>
                <c:pt idx="2">
                  <c:v>23264</c:v>
                </c:pt>
                <c:pt idx="3">
                  <c:v>24569</c:v>
                </c:pt>
                <c:pt idx="4">
                  <c:v>24569</c:v>
                </c:pt>
                <c:pt idx="5">
                  <c:v>26516</c:v>
                </c:pt>
                <c:pt idx="6">
                  <c:v>28986</c:v>
                </c:pt>
                <c:pt idx="7">
                  <c:v>28022</c:v>
                </c:pt>
                <c:pt idx="8">
                  <c:v>27815</c:v>
                </c:pt>
                <c:pt idx="9">
                  <c:v>28585</c:v>
                </c:pt>
              </c:numCache>
            </c:numRef>
          </c:val>
          <c:extLst>
            <c:ext xmlns:c15="http://schemas.microsoft.com/office/drawing/2012/chart" uri="{02D57815-91ED-43cb-92C2-25804820EDAC}">
              <c15:filteredSeriesTitle>
                <c15:tx>
                  <c:strRef>
                    <c:extLst>
                      <c:ext uri="{02D57815-91ED-43cb-92C2-25804820EDAC}">
                        <c15:formulaRef>
                          <c15:sqref>Planilha8!$A$5</c15:sqref>
                        </c15:formulaRef>
                      </c:ext>
                    </c:extLst>
                    <c:strCache>
                      <c:ptCount val="1"/>
                      <c:pt idx="0">
                        <c:v>Thermal plants</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2-DDEA-41EF-B8D1-6C7465F2F50A}"/>
            </c:ext>
          </c:extLst>
        </c:ser>
        <c:ser>
          <c:idx val="3"/>
          <c:order val="3"/>
          <c:spPr>
            <a:solidFill>
              <a:srgbClr val="00B050"/>
            </a:solidFill>
            <a:ln>
              <a:solidFill>
                <a:srgbClr val="00B050"/>
              </a:solidFill>
            </a:ln>
            <a:effectLst/>
          </c:spPr>
          <c:invertIfNegative val="0"/>
          <c:val>
            <c:numRef>
              <c:f>Planilha8!$B$6:$K$6</c:f>
              <c:numCache>
                <c:formatCode>#,##0.00</c:formatCode>
                <c:ptCount val="10"/>
                <c:pt idx="0">
                  <c:v>13598</c:v>
                </c:pt>
                <c:pt idx="1">
                  <c:v>13581</c:v>
                </c:pt>
                <c:pt idx="2">
                  <c:v>13595</c:v>
                </c:pt>
                <c:pt idx="3">
                  <c:v>13724</c:v>
                </c:pt>
                <c:pt idx="4">
                  <c:v>13806</c:v>
                </c:pt>
                <c:pt idx="5">
                  <c:v>14463</c:v>
                </c:pt>
                <c:pt idx="6">
                  <c:v>14993</c:v>
                </c:pt>
                <c:pt idx="7">
                  <c:v>15523</c:v>
                </c:pt>
                <c:pt idx="8">
                  <c:v>16053</c:v>
                </c:pt>
                <c:pt idx="9">
                  <c:v>16583</c:v>
                </c:pt>
              </c:numCache>
            </c:numRef>
          </c:val>
          <c:extLst>
            <c:ext xmlns:c15="http://schemas.microsoft.com/office/drawing/2012/chart" uri="{02D57815-91ED-43cb-92C2-25804820EDAC}">
              <c15:filteredSeriesTitle>
                <c15:tx>
                  <c:strRef>
                    <c:extLst>
                      <c:ext uri="{02D57815-91ED-43cb-92C2-25804820EDAC}">
                        <c15:formulaRef>
                          <c15:sqref>Planilha8!$A$6</c15:sqref>
                        </c15:formulaRef>
                      </c:ext>
                    </c:extLst>
                    <c:strCache>
                      <c:ptCount val="1"/>
                      <c:pt idx="0">
                        <c:v>Biomass / Biogas</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3-DDEA-41EF-B8D1-6C7465F2F50A}"/>
            </c:ext>
          </c:extLst>
        </c:ser>
        <c:ser>
          <c:idx val="4"/>
          <c:order val="4"/>
          <c:spPr>
            <a:solidFill>
              <a:srgbClr val="7030A0"/>
            </a:solidFill>
            <a:ln>
              <a:solidFill>
                <a:srgbClr val="7030A0"/>
              </a:solidFill>
            </a:ln>
            <a:effectLst/>
          </c:spPr>
          <c:invertIfNegative val="0"/>
          <c:val>
            <c:numRef>
              <c:f>Planilha8!$B$7:$K$7</c:f>
              <c:numCache>
                <c:formatCode>#,##0.00</c:formatCode>
                <c:ptCount val="10"/>
                <c:pt idx="0">
                  <c:v>1990</c:v>
                </c:pt>
                <c:pt idx="1">
                  <c:v>1990</c:v>
                </c:pt>
                <c:pt idx="2">
                  <c:v>1990</c:v>
                </c:pt>
                <c:pt idx="3">
                  <c:v>1990</c:v>
                </c:pt>
                <c:pt idx="4">
                  <c:v>1990</c:v>
                </c:pt>
                <c:pt idx="5">
                  <c:v>1990</c:v>
                </c:pt>
                <c:pt idx="6">
                  <c:v>1990</c:v>
                </c:pt>
                <c:pt idx="7">
                  <c:v>1990</c:v>
                </c:pt>
                <c:pt idx="8">
                  <c:v>3395</c:v>
                </c:pt>
                <c:pt idx="9">
                  <c:v>3395</c:v>
                </c:pt>
              </c:numCache>
            </c:numRef>
          </c:val>
          <c:extLst>
            <c:ext xmlns:c15="http://schemas.microsoft.com/office/drawing/2012/chart" uri="{02D57815-91ED-43cb-92C2-25804820EDAC}">
              <c15:filteredSeriesTitle>
                <c15:tx>
                  <c:strRef>
                    <c:extLst>
                      <c:ext uri="{02D57815-91ED-43cb-92C2-25804820EDAC}">
                        <c15:formulaRef>
                          <c15:sqref>Planilha8!$A$7</c15:sqref>
                        </c15:formulaRef>
                      </c:ext>
                    </c:extLst>
                    <c:strCache>
                      <c:ptCount val="1"/>
                      <c:pt idx="0">
                        <c:v>Nuclear</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4-DDEA-41EF-B8D1-6C7465F2F50A}"/>
            </c:ext>
          </c:extLst>
        </c:ser>
        <c:ser>
          <c:idx val="5"/>
          <c:order val="5"/>
          <c:spPr>
            <a:solidFill>
              <a:srgbClr val="E2731A"/>
            </a:solidFill>
            <a:ln>
              <a:solidFill>
                <a:srgbClr val="E2731A"/>
              </a:solidFill>
            </a:ln>
            <a:effectLst/>
          </c:spPr>
          <c:invertIfNegative val="0"/>
          <c:val>
            <c:numRef>
              <c:f>Planilha8!$B$8:$K$8</c:f>
              <c:numCache>
                <c:formatCode>#,##0.00</c:formatCode>
                <c:ptCount val="10"/>
                <c:pt idx="0">
                  <c:v>1768</c:v>
                </c:pt>
                <c:pt idx="1">
                  <c:v>2196</c:v>
                </c:pt>
                <c:pt idx="2">
                  <c:v>2258</c:v>
                </c:pt>
                <c:pt idx="3">
                  <c:v>2832</c:v>
                </c:pt>
                <c:pt idx="4">
                  <c:v>3639</c:v>
                </c:pt>
                <c:pt idx="5">
                  <c:v>4639</c:v>
                </c:pt>
                <c:pt idx="6">
                  <c:v>5639</c:v>
                </c:pt>
                <c:pt idx="7">
                  <c:v>6639</c:v>
                </c:pt>
                <c:pt idx="8">
                  <c:v>7639</c:v>
                </c:pt>
                <c:pt idx="9">
                  <c:v>8639</c:v>
                </c:pt>
              </c:numCache>
            </c:numRef>
          </c:val>
          <c:extLst>
            <c:ext xmlns:c15="http://schemas.microsoft.com/office/drawing/2012/chart" uri="{02D57815-91ED-43cb-92C2-25804820EDAC}">
              <c15:filteredSeriesTitle>
                <c15:tx>
                  <c:strRef>
                    <c:extLst>
                      <c:ext uri="{02D57815-91ED-43cb-92C2-25804820EDAC}">
                        <c15:formulaRef>
                          <c15:sqref>Planilha8!$A$8</c15:sqref>
                        </c15:formulaRef>
                      </c:ext>
                    </c:extLst>
                    <c:strCache>
                      <c:ptCount val="1"/>
                      <c:pt idx="0">
                        <c:v>Utility-scale PV solar</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5-DDEA-41EF-B8D1-6C7465F2F50A}"/>
            </c:ext>
          </c:extLst>
        </c:ser>
        <c:ser>
          <c:idx val="6"/>
          <c:order val="6"/>
          <c:spPr>
            <a:solidFill>
              <a:schemeClr val="accent1">
                <a:lumMod val="60000"/>
                <a:lumOff val="40000"/>
              </a:schemeClr>
            </a:solidFill>
            <a:ln>
              <a:solidFill>
                <a:schemeClr val="accent1">
                  <a:lumMod val="60000"/>
                  <a:lumOff val="40000"/>
                </a:schemeClr>
              </a:solidFill>
            </a:ln>
            <a:effectLst/>
          </c:spPr>
          <c:invertIfNegative val="0"/>
          <c:val>
            <c:numRef>
              <c:f>Planilha8!$B$9:$K$9</c:f>
              <c:numCache>
                <c:formatCode>#,##0.00</c:formatCode>
                <c:ptCount val="10"/>
                <c:pt idx="0">
                  <c:v>13624</c:v>
                </c:pt>
                <c:pt idx="1">
                  <c:v>14951</c:v>
                </c:pt>
                <c:pt idx="2">
                  <c:v>15069</c:v>
                </c:pt>
                <c:pt idx="3">
                  <c:v>15171</c:v>
                </c:pt>
                <c:pt idx="4">
                  <c:v>15351</c:v>
                </c:pt>
                <c:pt idx="5">
                  <c:v>18672</c:v>
                </c:pt>
                <c:pt idx="6">
                  <c:v>20672</c:v>
                </c:pt>
                <c:pt idx="7">
                  <c:v>22672</c:v>
                </c:pt>
                <c:pt idx="8">
                  <c:v>24672</c:v>
                </c:pt>
                <c:pt idx="9">
                  <c:v>26672</c:v>
                </c:pt>
              </c:numCache>
            </c:numRef>
          </c:val>
          <c:extLst>
            <c:ext xmlns:c15="http://schemas.microsoft.com/office/drawing/2012/chart" uri="{02D57815-91ED-43cb-92C2-25804820EDAC}">
              <c15:filteredSeriesTitle>
                <c15:tx>
                  <c:strRef>
                    <c:extLst>
                      <c:ext uri="{02D57815-91ED-43cb-92C2-25804820EDAC}">
                        <c15:formulaRef>
                          <c15:sqref>Planilha8!$A$9</c15:sqref>
                        </c15:formulaRef>
                      </c:ext>
                    </c:extLst>
                    <c:strCache>
                      <c:ptCount val="1"/>
                      <c:pt idx="0">
                        <c:v>Wind power</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6-DDEA-41EF-B8D1-6C7465F2F50A}"/>
            </c:ext>
          </c:extLst>
        </c:ser>
        <c:ser>
          <c:idx val="7"/>
          <c:order val="7"/>
          <c:spPr>
            <a:solidFill>
              <a:schemeClr val="tx2">
                <a:lumMod val="60000"/>
                <a:lumOff val="40000"/>
              </a:schemeClr>
            </a:solidFill>
            <a:ln>
              <a:solidFill>
                <a:schemeClr val="tx2">
                  <a:lumMod val="60000"/>
                  <a:lumOff val="40000"/>
                </a:schemeClr>
              </a:solidFill>
            </a:ln>
            <a:effectLst/>
          </c:spPr>
          <c:invertIfNegative val="0"/>
          <c:val>
            <c:numRef>
              <c:f>Planilha8!$B$10:$K$10</c:f>
              <c:numCache>
                <c:formatCode>#,##0.00</c:formatCode>
                <c:ptCount val="10"/>
                <c:pt idx="0">
                  <c:v>7000</c:v>
                </c:pt>
                <c:pt idx="1">
                  <c:v>7000</c:v>
                </c:pt>
                <c:pt idx="2">
                  <c:v>7000</c:v>
                </c:pt>
                <c:pt idx="3">
                  <c:v>7000</c:v>
                </c:pt>
                <c:pt idx="4">
                  <c:v>7000</c:v>
                </c:pt>
                <c:pt idx="5">
                  <c:v>7000</c:v>
                </c:pt>
                <c:pt idx="6">
                  <c:v>7000</c:v>
                </c:pt>
                <c:pt idx="7">
                  <c:v>7000</c:v>
                </c:pt>
                <c:pt idx="8">
                  <c:v>7000</c:v>
                </c:pt>
                <c:pt idx="9">
                  <c:v>7000</c:v>
                </c:pt>
              </c:numCache>
            </c:numRef>
          </c:val>
          <c:extLst>
            <c:ext xmlns:c15="http://schemas.microsoft.com/office/drawing/2012/chart" uri="{02D57815-91ED-43cb-92C2-25804820EDAC}">
              <c15:filteredSeriesTitle>
                <c15:tx>
                  <c:strRef>
                    <c:extLst>
                      <c:ext uri="{02D57815-91ED-43cb-92C2-25804820EDAC}">
                        <c15:formulaRef>
                          <c15:sqref>Planilha8!$A$10</c15:sqref>
                        </c15:formulaRef>
                      </c:ext>
                    </c:extLst>
                    <c:strCache>
                      <c:ptCount val="1"/>
                      <c:pt idx="0">
                        <c:v>Itaipu (Paraguay share @ 50 Hz)</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7-DDEA-41EF-B8D1-6C7465F2F50A}"/>
            </c:ext>
          </c:extLst>
        </c:ser>
        <c:ser>
          <c:idx val="8"/>
          <c:order val="8"/>
          <c:spPr>
            <a:solidFill>
              <a:schemeClr val="bg1">
                <a:lumMod val="65000"/>
              </a:schemeClr>
            </a:solidFill>
            <a:ln>
              <a:solidFill>
                <a:schemeClr val="bg1">
                  <a:lumMod val="65000"/>
                </a:schemeClr>
              </a:solidFill>
            </a:ln>
            <a:effectLst/>
          </c:spPr>
          <c:invertIfNegative val="0"/>
          <c:val>
            <c:numRef>
              <c:f>Planilha8!$B$11:$K$11</c:f>
              <c:numCache>
                <c:formatCode>General</c:formatCode>
                <c:ptCount val="10"/>
                <c:pt idx="4" formatCode="#,##0.00">
                  <c:v>204</c:v>
                </c:pt>
                <c:pt idx="5" formatCode="#,##0.00">
                  <c:v>1305</c:v>
                </c:pt>
                <c:pt idx="6" formatCode="#,##0.00">
                  <c:v>3997</c:v>
                </c:pt>
                <c:pt idx="7" formatCode="#,##0.00">
                  <c:v>7762</c:v>
                </c:pt>
                <c:pt idx="8" formatCode="#,##0.00">
                  <c:v>7762</c:v>
                </c:pt>
                <c:pt idx="9" formatCode="#,##0.00">
                  <c:v>13142</c:v>
                </c:pt>
              </c:numCache>
            </c:numRef>
          </c:val>
          <c:extLst>
            <c:ext xmlns:c15="http://schemas.microsoft.com/office/drawing/2012/chart" uri="{02D57815-91ED-43cb-92C2-25804820EDAC}">
              <c15:filteredSeriesTitle>
                <c15:tx>
                  <c:strRef>
                    <c:extLst>
                      <c:ext uri="{02D57815-91ED-43cb-92C2-25804820EDAC}">
                        <c15:formulaRef>
                          <c15:sqref>Planilha8!$A$11</c15:sqref>
                        </c15:formulaRef>
                      </c:ext>
                    </c:extLst>
                    <c:strCache>
                      <c:ptCount val="1"/>
                      <c:pt idx="0">
                        <c:v>Open cycle NG / Storage technology</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8-DDEA-41EF-B8D1-6C7465F2F50A}"/>
            </c:ext>
          </c:extLst>
        </c:ser>
        <c:dLbls>
          <c:showLegendKey val="0"/>
          <c:showVal val="0"/>
          <c:showCatName val="0"/>
          <c:showSerName val="0"/>
          <c:showPercent val="0"/>
          <c:showBubbleSize val="0"/>
        </c:dLbls>
        <c:gapWidth val="30"/>
        <c:overlap val="100"/>
        <c:axId val="-1272552528"/>
        <c:axId val="-1272549808"/>
      </c:barChart>
      <c:catAx>
        <c:axId val="-12725525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549808"/>
        <c:crosses val="autoZero"/>
        <c:auto val="1"/>
        <c:lblAlgn val="ctr"/>
        <c:lblOffset val="100"/>
        <c:noMultiLvlLbl val="0"/>
      </c:catAx>
      <c:valAx>
        <c:axId val="-127254980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72552528"/>
        <c:crosses val="autoZero"/>
        <c:crossBetween val="between"/>
      </c:valAx>
      <c:spPr>
        <a:noFill/>
        <a:ln>
          <a:noFill/>
        </a:ln>
        <a:effectLst/>
      </c:spPr>
    </c:plotArea>
    <c:legend>
      <c:legendPos val="b"/>
      <c:layout>
        <c:manualLayout>
          <c:xMode val="edge"/>
          <c:yMode val="edge"/>
          <c:x val="0.11131367420562355"/>
          <c:y val="1.3116304000883486E-2"/>
          <c:w val="0.62963745604372012"/>
          <c:h val="0.2257501909062626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percentStacked"/>
        <c:varyColors val="0"/>
        <c:ser>
          <c:idx val="0"/>
          <c:order val="0"/>
          <c:spPr>
            <a:solidFill>
              <a:schemeClr val="accent1">
                <a:lumMod val="50000"/>
              </a:schemeClr>
            </a:solidFill>
            <a:ln>
              <a:solidFill>
                <a:schemeClr val="accent1">
                  <a:lumMod val="50000"/>
                </a:schemeClr>
              </a:solidFill>
            </a:ln>
            <a:effectLst/>
          </c:spPr>
          <c:val>
            <c:numRef>
              <c:f>Planilha8!$B$3:$K$3</c:f>
              <c:numCache>
                <c:formatCode>#,##0.00</c:formatCode>
                <c:ptCount val="10"/>
                <c:pt idx="0">
                  <c:v>96625</c:v>
                </c:pt>
                <c:pt idx="1">
                  <c:v>98188</c:v>
                </c:pt>
                <c:pt idx="2">
                  <c:v>101854</c:v>
                </c:pt>
                <c:pt idx="3">
                  <c:v>101854</c:v>
                </c:pt>
                <c:pt idx="4">
                  <c:v>101916</c:v>
                </c:pt>
                <c:pt idx="5">
                  <c:v>102058</c:v>
                </c:pt>
                <c:pt idx="6">
                  <c:v>102176</c:v>
                </c:pt>
                <c:pt idx="7">
                  <c:v>102732</c:v>
                </c:pt>
                <c:pt idx="8">
                  <c:v>103092</c:v>
                </c:pt>
                <c:pt idx="9">
                  <c:v>103410</c:v>
                </c:pt>
              </c:numCache>
            </c:numRef>
          </c:val>
          <c:extLst>
            <c:ext xmlns:c15="http://schemas.microsoft.com/office/drawing/2012/chart" uri="{02D57815-91ED-43cb-92C2-25804820EDAC}">
              <c15:filteredSeriesTitle>
                <c15:tx>
                  <c:strRef>
                    <c:extLst>
                      <c:ext uri="{02D57815-91ED-43cb-92C2-25804820EDAC}">
                        <c15:formulaRef>
                          <c15:sqref>Planilha8!$A$3</c15:sqref>
                        </c15:formulaRef>
                      </c:ext>
                    </c:extLst>
                    <c:strCache>
                      <c:ptCount val="1"/>
                      <c:pt idx="0">
                        <c:v>Hydro power</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0-A96D-40A5-B84D-03C200BFF28E}"/>
            </c:ext>
          </c:extLst>
        </c:ser>
        <c:ser>
          <c:idx val="1"/>
          <c:order val="1"/>
          <c:spPr>
            <a:solidFill>
              <a:schemeClr val="accent1">
                <a:lumMod val="75000"/>
              </a:schemeClr>
            </a:solidFill>
            <a:ln>
              <a:solidFill>
                <a:schemeClr val="accent1">
                  <a:lumMod val="75000"/>
                </a:schemeClr>
              </a:solidFill>
            </a:ln>
            <a:effectLst/>
          </c:spPr>
          <c:val>
            <c:numRef>
              <c:f>Planilha8!$B$4:$K$4</c:f>
              <c:numCache>
                <c:formatCode>#,##0.00</c:formatCode>
                <c:ptCount val="10"/>
                <c:pt idx="0">
                  <c:v>6245</c:v>
                </c:pt>
                <c:pt idx="1">
                  <c:v>6360</c:v>
                </c:pt>
                <c:pt idx="2">
                  <c:v>6550</c:v>
                </c:pt>
                <c:pt idx="3">
                  <c:v>6720</c:v>
                </c:pt>
                <c:pt idx="4">
                  <c:v>6750</c:v>
                </c:pt>
                <c:pt idx="5">
                  <c:v>7170</c:v>
                </c:pt>
                <c:pt idx="6">
                  <c:v>7520</c:v>
                </c:pt>
                <c:pt idx="7">
                  <c:v>7970</c:v>
                </c:pt>
                <c:pt idx="8">
                  <c:v>8420</c:v>
                </c:pt>
                <c:pt idx="9">
                  <c:v>8870</c:v>
                </c:pt>
              </c:numCache>
            </c:numRef>
          </c:val>
          <c:extLst>
            <c:ext xmlns:c15="http://schemas.microsoft.com/office/drawing/2012/chart" uri="{02D57815-91ED-43cb-92C2-25804820EDAC}">
              <c15:filteredSeriesTitle>
                <c15:tx>
                  <c:strRef>
                    <c:extLst>
                      <c:ext uri="{02D57815-91ED-43cb-92C2-25804820EDAC}">
                        <c15:formulaRef>
                          <c15:sqref>Planilha8!$A$4</c15:sqref>
                        </c15:formulaRef>
                      </c:ext>
                    </c:extLst>
                    <c:strCache>
                      <c:ptCount val="1"/>
                      <c:pt idx="0">
                        <c:v>Small hydro plants</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1-A96D-40A5-B84D-03C200BFF28E}"/>
            </c:ext>
          </c:extLst>
        </c:ser>
        <c:ser>
          <c:idx val="2"/>
          <c:order val="2"/>
          <c:spPr>
            <a:solidFill>
              <a:schemeClr val="bg1">
                <a:lumMod val="50000"/>
              </a:schemeClr>
            </a:solidFill>
            <a:ln>
              <a:solidFill>
                <a:schemeClr val="bg1">
                  <a:lumMod val="50000"/>
                </a:schemeClr>
              </a:solidFill>
            </a:ln>
            <a:effectLst/>
          </c:spPr>
          <c:val>
            <c:numRef>
              <c:f>Planilha8!$B$5:$K$5</c:f>
              <c:numCache>
                <c:formatCode>#,##0.00</c:formatCode>
                <c:ptCount val="10"/>
                <c:pt idx="0">
                  <c:v>20822</c:v>
                </c:pt>
                <c:pt idx="1">
                  <c:v>21463</c:v>
                </c:pt>
                <c:pt idx="2">
                  <c:v>23264</c:v>
                </c:pt>
                <c:pt idx="3">
                  <c:v>24569</c:v>
                </c:pt>
                <c:pt idx="4">
                  <c:v>24569</c:v>
                </c:pt>
                <c:pt idx="5">
                  <c:v>26516</c:v>
                </c:pt>
                <c:pt idx="6">
                  <c:v>28986</c:v>
                </c:pt>
                <c:pt idx="7">
                  <c:v>28022</c:v>
                </c:pt>
                <c:pt idx="8">
                  <c:v>27815</c:v>
                </c:pt>
                <c:pt idx="9">
                  <c:v>28585</c:v>
                </c:pt>
              </c:numCache>
            </c:numRef>
          </c:val>
          <c:extLst>
            <c:ext xmlns:c15="http://schemas.microsoft.com/office/drawing/2012/chart" uri="{02D57815-91ED-43cb-92C2-25804820EDAC}">
              <c15:filteredSeriesTitle>
                <c15:tx>
                  <c:strRef>
                    <c:extLst>
                      <c:ext uri="{02D57815-91ED-43cb-92C2-25804820EDAC}">
                        <c15:formulaRef>
                          <c15:sqref>Planilha8!$A$5</c15:sqref>
                        </c15:formulaRef>
                      </c:ext>
                    </c:extLst>
                    <c:strCache>
                      <c:ptCount val="1"/>
                      <c:pt idx="0">
                        <c:v>Thermal plants</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2-A96D-40A5-B84D-03C200BFF28E}"/>
            </c:ext>
          </c:extLst>
        </c:ser>
        <c:ser>
          <c:idx val="3"/>
          <c:order val="3"/>
          <c:spPr>
            <a:solidFill>
              <a:srgbClr val="00B050"/>
            </a:solidFill>
            <a:ln>
              <a:solidFill>
                <a:srgbClr val="00B050"/>
              </a:solidFill>
            </a:ln>
            <a:effectLst/>
          </c:spPr>
          <c:val>
            <c:numRef>
              <c:f>Planilha8!$B$6:$K$6</c:f>
              <c:numCache>
                <c:formatCode>#,##0.00</c:formatCode>
                <c:ptCount val="10"/>
                <c:pt idx="0">
                  <c:v>13598</c:v>
                </c:pt>
                <c:pt idx="1">
                  <c:v>13581</c:v>
                </c:pt>
                <c:pt idx="2">
                  <c:v>13595</c:v>
                </c:pt>
                <c:pt idx="3">
                  <c:v>13724</c:v>
                </c:pt>
                <c:pt idx="4">
                  <c:v>13806</c:v>
                </c:pt>
                <c:pt idx="5">
                  <c:v>14463</c:v>
                </c:pt>
                <c:pt idx="6">
                  <c:v>14993</c:v>
                </c:pt>
                <c:pt idx="7">
                  <c:v>15523</c:v>
                </c:pt>
                <c:pt idx="8">
                  <c:v>16053</c:v>
                </c:pt>
                <c:pt idx="9">
                  <c:v>16583</c:v>
                </c:pt>
              </c:numCache>
            </c:numRef>
          </c:val>
          <c:extLst>
            <c:ext xmlns:c15="http://schemas.microsoft.com/office/drawing/2012/chart" uri="{02D57815-91ED-43cb-92C2-25804820EDAC}">
              <c15:filteredSeriesTitle>
                <c15:tx>
                  <c:strRef>
                    <c:extLst>
                      <c:ext uri="{02D57815-91ED-43cb-92C2-25804820EDAC}">
                        <c15:formulaRef>
                          <c15:sqref>Planilha8!$A$6</c15:sqref>
                        </c15:formulaRef>
                      </c:ext>
                    </c:extLst>
                    <c:strCache>
                      <c:ptCount val="1"/>
                      <c:pt idx="0">
                        <c:v>Biomass / Biogas</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3-A96D-40A5-B84D-03C200BFF28E}"/>
            </c:ext>
          </c:extLst>
        </c:ser>
        <c:ser>
          <c:idx val="4"/>
          <c:order val="4"/>
          <c:spPr>
            <a:solidFill>
              <a:srgbClr val="7030A0"/>
            </a:solidFill>
            <a:ln>
              <a:solidFill>
                <a:srgbClr val="652988"/>
              </a:solidFill>
            </a:ln>
            <a:effectLst/>
          </c:spPr>
          <c:val>
            <c:numRef>
              <c:f>Planilha8!$B$7:$K$7</c:f>
              <c:numCache>
                <c:formatCode>#,##0.00</c:formatCode>
                <c:ptCount val="10"/>
                <c:pt idx="0">
                  <c:v>1990</c:v>
                </c:pt>
                <c:pt idx="1">
                  <c:v>1990</c:v>
                </c:pt>
                <c:pt idx="2">
                  <c:v>1990</c:v>
                </c:pt>
                <c:pt idx="3">
                  <c:v>1990</c:v>
                </c:pt>
                <c:pt idx="4">
                  <c:v>1990</c:v>
                </c:pt>
                <c:pt idx="5">
                  <c:v>1990</c:v>
                </c:pt>
                <c:pt idx="6">
                  <c:v>1990</c:v>
                </c:pt>
                <c:pt idx="7">
                  <c:v>1990</c:v>
                </c:pt>
                <c:pt idx="8">
                  <c:v>3395</c:v>
                </c:pt>
                <c:pt idx="9">
                  <c:v>3395</c:v>
                </c:pt>
              </c:numCache>
            </c:numRef>
          </c:val>
          <c:extLst>
            <c:ext xmlns:c15="http://schemas.microsoft.com/office/drawing/2012/chart" uri="{02D57815-91ED-43cb-92C2-25804820EDAC}">
              <c15:filteredSeriesTitle>
                <c15:tx>
                  <c:strRef>
                    <c:extLst>
                      <c:ext uri="{02D57815-91ED-43cb-92C2-25804820EDAC}">
                        <c15:formulaRef>
                          <c15:sqref>Planilha8!$A$7</c15:sqref>
                        </c15:formulaRef>
                      </c:ext>
                    </c:extLst>
                    <c:strCache>
                      <c:ptCount val="1"/>
                      <c:pt idx="0">
                        <c:v>Nuclear</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4-A96D-40A5-B84D-03C200BFF28E}"/>
            </c:ext>
          </c:extLst>
        </c:ser>
        <c:ser>
          <c:idx val="5"/>
          <c:order val="5"/>
          <c:spPr>
            <a:solidFill>
              <a:srgbClr val="EF9C32"/>
            </a:solidFill>
            <a:ln>
              <a:solidFill>
                <a:srgbClr val="EF9C32"/>
              </a:solidFill>
            </a:ln>
            <a:effectLst/>
          </c:spPr>
          <c:val>
            <c:numRef>
              <c:f>Planilha8!$B$8:$K$8</c:f>
              <c:numCache>
                <c:formatCode>#,##0.00</c:formatCode>
                <c:ptCount val="10"/>
                <c:pt idx="0">
                  <c:v>1768</c:v>
                </c:pt>
                <c:pt idx="1">
                  <c:v>2196</c:v>
                </c:pt>
                <c:pt idx="2">
                  <c:v>2258</c:v>
                </c:pt>
                <c:pt idx="3">
                  <c:v>2832</c:v>
                </c:pt>
                <c:pt idx="4">
                  <c:v>3639</c:v>
                </c:pt>
                <c:pt idx="5">
                  <c:v>4639</c:v>
                </c:pt>
                <c:pt idx="6">
                  <c:v>5639</c:v>
                </c:pt>
                <c:pt idx="7">
                  <c:v>6639</c:v>
                </c:pt>
                <c:pt idx="8">
                  <c:v>7639</c:v>
                </c:pt>
                <c:pt idx="9">
                  <c:v>8639</c:v>
                </c:pt>
              </c:numCache>
            </c:numRef>
          </c:val>
          <c:extLst>
            <c:ext xmlns:c15="http://schemas.microsoft.com/office/drawing/2012/chart" uri="{02D57815-91ED-43cb-92C2-25804820EDAC}">
              <c15:filteredSeriesTitle>
                <c15:tx>
                  <c:strRef>
                    <c:extLst>
                      <c:ext uri="{02D57815-91ED-43cb-92C2-25804820EDAC}">
                        <c15:formulaRef>
                          <c15:sqref>Planilha8!$A$8</c15:sqref>
                        </c15:formulaRef>
                      </c:ext>
                    </c:extLst>
                    <c:strCache>
                      <c:ptCount val="1"/>
                      <c:pt idx="0">
                        <c:v>Utility-scale PV solar</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5-A96D-40A5-B84D-03C200BFF28E}"/>
            </c:ext>
          </c:extLst>
        </c:ser>
        <c:ser>
          <c:idx val="6"/>
          <c:order val="6"/>
          <c:spPr>
            <a:solidFill>
              <a:schemeClr val="accent1">
                <a:lumMod val="60000"/>
                <a:lumOff val="40000"/>
              </a:schemeClr>
            </a:solidFill>
            <a:ln>
              <a:solidFill>
                <a:schemeClr val="accent1">
                  <a:lumMod val="60000"/>
                  <a:lumOff val="40000"/>
                </a:schemeClr>
              </a:solidFill>
            </a:ln>
            <a:effectLst/>
          </c:spPr>
          <c:val>
            <c:numRef>
              <c:f>Planilha8!$B$9:$K$9</c:f>
              <c:numCache>
                <c:formatCode>#,##0.00</c:formatCode>
                <c:ptCount val="10"/>
                <c:pt idx="0">
                  <c:v>13624</c:v>
                </c:pt>
                <c:pt idx="1">
                  <c:v>14951</c:v>
                </c:pt>
                <c:pt idx="2">
                  <c:v>15069</c:v>
                </c:pt>
                <c:pt idx="3">
                  <c:v>15171</c:v>
                </c:pt>
                <c:pt idx="4">
                  <c:v>15351</c:v>
                </c:pt>
                <c:pt idx="5">
                  <c:v>18672</c:v>
                </c:pt>
                <c:pt idx="6">
                  <c:v>20672</c:v>
                </c:pt>
                <c:pt idx="7">
                  <c:v>22672</c:v>
                </c:pt>
                <c:pt idx="8">
                  <c:v>24672</c:v>
                </c:pt>
                <c:pt idx="9">
                  <c:v>26672</c:v>
                </c:pt>
              </c:numCache>
            </c:numRef>
          </c:val>
          <c:extLst>
            <c:ext xmlns:c15="http://schemas.microsoft.com/office/drawing/2012/chart" uri="{02D57815-91ED-43cb-92C2-25804820EDAC}">
              <c15:filteredSeriesTitle>
                <c15:tx>
                  <c:strRef>
                    <c:extLst>
                      <c:ext uri="{02D57815-91ED-43cb-92C2-25804820EDAC}">
                        <c15:formulaRef>
                          <c15:sqref>Planilha8!$A$9</c15:sqref>
                        </c15:formulaRef>
                      </c:ext>
                    </c:extLst>
                    <c:strCache>
                      <c:ptCount val="1"/>
                      <c:pt idx="0">
                        <c:v>Wind power</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6-A96D-40A5-B84D-03C200BFF28E}"/>
            </c:ext>
          </c:extLst>
        </c:ser>
        <c:ser>
          <c:idx val="7"/>
          <c:order val="7"/>
          <c:spPr>
            <a:solidFill>
              <a:schemeClr val="tx2">
                <a:lumMod val="60000"/>
                <a:lumOff val="40000"/>
              </a:schemeClr>
            </a:solidFill>
            <a:ln>
              <a:solidFill>
                <a:schemeClr val="tx2">
                  <a:lumMod val="60000"/>
                  <a:lumOff val="40000"/>
                </a:schemeClr>
              </a:solidFill>
            </a:ln>
            <a:effectLst/>
          </c:spPr>
          <c:val>
            <c:numRef>
              <c:f>Planilha8!$B$10:$K$10</c:f>
              <c:numCache>
                <c:formatCode>#,##0.00</c:formatCode>
                <c:ptCount val="10"/>
                <c:pt idx="0">
                  <c:v>7000</c:v>
                </c:pt>
                <c:pt idx="1">
                  <c:v>7000</c:v>
                </c:pt>
                <c:pt idx="2">
                  <c:v>7000</c:v>
                </c:pt>
                <c:pt idx="3">
                  <c:v>7000</c:v>
                </c:pt>
                <c:pt idx="4">
                  <c:v>7000</c:v>
                </c:pt>
                <c:pt idx="5">
                  <c:v>7000</c:v>
                </c:pt>
                <c:pt idx="6">
                  <c:v>7000</c:v>
                </c:pt>
                <c:pt idx="7">
                  <c:v>7000</c:v>
                </c:pt>
                <c:pt idx="8">
                  <c:v>7000</c:v>
                </c:pt>
                <c:pt idx="9">
                  <c:v>7000</c:v>
                </c:pt>
              </c:numCache>
            </c:numRef>
          </c:val>
          <c:extLst>
            <c:ext xmlns:c15="http://schemas.microsoft.com/office/drawing/2012/chart" uri="{02D57815-91ED-43cb-92C2-25804820EDAC}">
              <c15:filteredSeriesTitle>
                <c15:tx>
                  <c:strRef>
                    <c:extLst>
                      <c:ext uri="{02D57815-91ED-43cb-92C2-25804820EDAC}">
                        <c15:formulaRef>
                          <c15:sqref>Planilha8!$A$10</c15:sqref>
                        </c15:formulaRef>
                      </c:ext>
                    </c:extLst>
                    <c:strCache>
                      <c:ptCount val="1"/>
                      <c:pt idx="0">
                        <c:v>Itaipu (Paraguay share @ 50 Hz)</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7-A96D-40A5-B84D-03C200BFF28E}"/>
            </c:ext>
          </c:extLst>
        </c:ser>
        <c:ser>
          <c:idx val="8"/>
          <c:order val="8"/>
          <c:spPr>
            <a:solidFill>
              <a:schemeClr val="bg1">
                <a:lumMod val="65000"/>
              </a:schemeClr>
            </a:solidFill>
            <a:ln>
              <a:solidFill>
                <a:schemeClr val="bg1">
                  <a:lumMod val="65000"/>
                </a:schemeClr>
              </a:solidFill>
            </a:ln>
            <a:effectLst/>
          </c:spPr>
          <c:val>
            <c:numRef>
              <c:f>Planilha8!$B$11:$K$11</c:f>
              <c:numCache>
                <c:formatCode>General</c:formatCode>
                <c:ptCount val="10"/>
                <c:pt idx="4" formatCode="#,##0.00">
                  <c:v>204</c:v>
                </c:pt>
                <c:pt idx="5" formatCode="#,##0.00">
                  <c:v>1305</c:v>
                </c:pt>
                <c:pt idx="6" formatCode="#,##0.00">
                  <c:v>3997</c:v>
                </c:pt>
                <c:pt idx="7" formatCode="#,##0.00">
                  <c:v>7762</c:v>
                </c:pt>
                <c:pt idx="8" formatCode="#,##0.00">
                  <c:v>7762</c:v>
                </c:pt>
                <c:pt idx="9" formatCode="#,##0.00">
                  <c:v>13142</c:v>
                </c:pt>
              </c:numCache>
            </c:numRef>
          </c:val>
          <c:extLst>
            <c:ext xmlns:c15="http://schemas.microsoft.com/office/drawing/2012/chart" uri="{02D57815-91ED-43cb-92C2-25804820EDAC}">
              <c15:filteredSeriesTitle>
                <c15:tx>
                  <c:strRef>
                    <c:extLst>
                      <c:ext uri="{02D57815-91ED-43cb-92C2-25804820EDAC}">
                        <c15:formulaRef>
                          <c15:sqref>Planilha8!$A$11</c15:sqref>
                        </c15:formulaRef>
                      </c:ext>
                    </c:extLst>
                    <c:strCache>
                      <c:ptCount val="1"/>
                      <c:pt idx="0">
                        <c:v>Open cycle NG / Storage technology</c:v>
                      </c:pt>
                    </c:strCache>
                  </c:strRef>
                </c15:tx>
              </c15:filteredSeriesTitle>
            </c:ext>
            <c:ext xmlns:c15="http://schemas.microsoft.com/office/drawing/2012/chart" uri="{02D57815-91ED-43cb-92C2-25804820EDAC}">
              <c15:filteredCategoryTitle>
                <c15:cat>
                  <c:strRef>
                    <c:extLst>
                      <c:ext uri="{02D57815-91ED-43cb-92C2-25804820EDAC}">
                        <c15:formulaRef>
                          <c15:sqref>Planilha8!$B$2:$K$2</c15:sqref>
                        </c15:formulaRef>
                      </c:ext>
                    </c:extLst>
                    <c:strCache>
                      <c:ptCount val="10"/>
                      <c:pt idx="0">
                        <c:v>2018</c:v>
                      </c:pt>
                      <c:pt idx="1">
                        <c:v>'19</c:v>
                      </c:pt>
                      <c:pt idx="2">
                        <c:v>'20</c:v>
                      </c:pt>
                      <c:pt idx="3">
                        <c:v>'21</c:v>
                      </c:pt>
                      <c:pt idx="4">
                        <c:v>'22</c:v>
                      </c:pt>
                      <c:pt idx="5">
                        <c:v>'23</c:v>
                      </c:pt>
                      <c:pt idx="6">
                        <c:v>'24</c:v>
                      </c:pt>
                      <c:pt idx="7">
                        <c:v>'25</c:v>
                      </c:pt>
                      <c:pt idx="8">
                        <c:v>'26</c:v>
                      </c:pt>
                      <c:pt idx="9">
                        <c:v>'27</c:v>
                      </c:pt>
                    </c:strCache>
                  </c:strRef>
                </c15:cat>
              </c15:filteredCategoryTitle>
            </c:ext>
            <c:ext xmlns:c16="http://schemas.microsoft.com/office/drawing/2014/chart" uri="{C3380CC4-5D6E-409C-BE32-E72D297353CC}">
              <c16:uniqueId val="{00000008-A96D-40A5-B84D-03C200BFF28E}"/>
            </c:ext>
          </c:extLst>
        </c:ser>
        <c:dLbls>
          <c:showLegendKey val="0"/>
          <c:showVal val="0"/>
          <c:showCatName val="0"/>
          <c:showSerName val="0"/>
          <c:showPercent val="0"/>
          <c:showBubbleSize val="0"/>
        </c:dLbls>
        <c:axId val="-1272543280"/>
        <c:axId val="-1272538928"/>
      </c:areaChart>
      <c:catAx>
        <c:axId val="-1272543280"/>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272538928"/>
        <c:crosses val="autoZero"/>
        <c:auto val="1"/>
        <c:lblAlgn val="ctr"/>
        <c:lblOffset val="100"/>
        <c:noMultiLvlLbl val="0"/>
      </c:catAx>
      <c:valAx>
        <c:axId val="-12725389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272543280"/>
        <c:crosses val="autoZero"/>
        <c:crossBetween val="midCat"/>
      </c:valAx>
      <c:spPr>
        <a:noFill/>
        <a:ln>
          <a:noFill/>
        </a:ln>
        <a:effectLst/>
      </c:spPr>
    </c:plotArea>
    <c:legend>
      <c:legendPos val="b"/>
      <c:layout>
        <c:manualLayout>
          <c:xMode val="edge"/>
          <c:yMode val="edge"/>
          <c:x val="5.6509278107555752E-2"/>
          <c:y val="0.82390588708343071"/>
          <c:w val="0.92878939764470891"/>
          <c:h val="0.16211629325832516"/>
        </c:manualLayout>
      </c:layout>
      <c:overlay val="0"/>
      <c:spPr>
        <a:noFill/>
        <a:ln>
          <a:noFill/>
        </a:ln>
        <a:effectLst/>
      </c:spPr>
      <c:txPr>
        <a:bodyPr rot="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800">
          <a:latin typeface="+mn-lt"/>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6">
                <a:lumMod val="75000"/>
              </a:schemeClr>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Consumo_Graf!$B$20:$P$20</c:f>
              <c:numCache>
                <c:formatCode>_(* #,##0.00_);_(* \(#,##0.00\);_(* "-"??_);_(@_)</c:formatCode>
                <c:ptCount val="15"/>
                <c:pt idx="0">
                  <c:v>50.601999999999997</c:v>
                </c:pt>
                <c:pt idx="1">
                  <c:v>54.628</c:v>
                </c:pt>
                <c:pt idx="2">
                  <c:v>56.491</c:v>
                </c:pt>
                <c:pt idx="3">
                  <c:v>58.576000000000001</c:v>
                </c:pt>
                <c:pt idx="4">
                  <c:v>60.298999999999999</c:v>
                </c:pt>
                <c:pt idx="5">
                  <c:v>61.692999999999998</c:v>
                </c:pt>
                <c:pt idx="6">
                  <c:v>61.343000000000004</c:v>
                </c:pt>
                <c:pt idx="7">
                  <c:v>61.536999999999999</c:v>
                </c:pt>
                <c:pt idx="8">
                  <c:v>62.13</c:v>
                </c:pt>
                <c:pt idx="9">
                  <c:v>63.235999999999997</c:v>
                </c:pt>
                <c:pt idx="10">
                  <c:v>65.555000000000007</c:v>
                </c:pt>
                <c:pt idx="11">
                  <c:v>67.697000000000003</c:v>
                </c:pt>
                <c:pt idx="12">
                  <c:v>70.296000000000006</c:v>
                </c:pt>
                <c:pt idx="13">
                  <c:v>72.790999999999997</c:v>
                </c:pt>
                <c:pt idx="14">
                  <c:v>75.733999999999995</c:v>
                </c:pt>
              </c:numCache>
            </c:numRef>
          </c:val>
          <c:extLst>
            <c:ext xmlns:c15="http://schemas.microsoft.com/office/drawing/2012/chart" uri="{02D57815-91ED-43cb-92C2-25804820EDAC}">
              <c15:filteredSeriesTitle>
                <c15:tx>
                  <c:strRef>
                    <c:extLst>
                      <c:ext uri="{02D57815-91ED-43cb-92C2-25804820EDAC}">
                        <c15:formulaRef>
                          <c15:sqref>Consumo_Graf!$A$19</c15:sqref>
                        </c15:formulaRef>
                      </c:ext>
                    </c:extLst>
                    <c:strCache>
                      <c:ptCount val="1"/>
                      <c:pt idx="0">
                        <c:v>SIN</c:v>
                      </c:pt>
                    </c:strCache>
                  </c:strRef>
                </c15:tx>
              </c15:filteredSeriesTitle>
            </c:ext>
            <c:ext xmlns:c15="http://schemas.microsoft.com/office/drawing/2012/chart" uri="{02D57815-91ED-43cb-92C2-25804820EDAC}">
              <c15:filteredCategoryTitle>
                <c15:cat>
                  <c:strRef>
                    <c:extLst>
                      <c:ext uri="{02D57815-91ED-43cb-92C2-25804820EDAC}">
                        <c15:formulaRef>
                          <c15:sqref>Consumo_Graf!$B$18:$P$18</c15:sqref>
                        </c15:formulaRef>
                      </c:ext>
                    </c:extLst>
                    <c:strCache>
                      <c:ptCount val="15"/>
                      <c:pt idx="0">
                        <c:v>2009</c:v>
                      </c:pt>
                      <c:pt idx="1">
                        <c:v> '10</c:v>
                      </c:pt>
                      <c:pt idx="2">
                        <c:v> '11</c:v>
                      </c:pt>
                      <c:pt idx="3">
                        <c:v> '12</c:v>
                      </c:pt>
                      <c:pt idx="4">
                        <c:v> '13</c:v>
                      </c:pt>
                      <c:pt idx="5">
                        <c:v> '14</c:v>
                      </c:pt>
                      <c:pt idx="6">
                        <c:v> '15</c:v>
                      </c:pt>
                      <c:pt idx="7">
                        <c:v> '16</c:v>
                      </c:pt>
                      <c:pt idx="8">
                        <c:v> '17</c:v>
                      </c:pt>
                      <c:pt idx="9">
                        <c:v> '18</c:v>
                      </c:pt>
                      <c:pt idx="10">
                        <c:v> '19</c:v>
                      </c:pt>
                      <c:pt idx="11">
                        <c:v> '20</c:v>
                      </c:pt>
                      <c:pt idx="12">
                        <c:v> '21</c:v>
                      </c:pt>
                      <c:pt idx="13">
                        <c:v> '22</c:v>
                      </c:pt>
                      <c:pt idx="14">
                        <c:v> '23</c:v>
                      </c:pt>
                    </c:strCache>
                  </c:strRef>
                </c15:cat>
              </c15:filteredCategoryTitle>
            </c:ext>
            <c:ext xmlns:c16="http://schemas.microsoft.com/office/drawing/2014/chart" uri="{C3380CC4-5D6E-409C-BE32-E72D297353CC}">
              <c16:uniqueId val="{00000000-EF26-4FE2-89AD-440BB2D7E419}"/>
            </c:ext>
          </c:extLst>
        </c:ser>
        <c:dLbls>
          <c:showLegendKey val="0"/>
          <c:showVal val="0"/>
          <c:showCatName val="0"/>
          <c:showSerName val="0"/>
          <c:showPercent val="0"/>
          <c:showBubbleSize val="0"/>
        </c:dLbls>
        <c:gapWidth val="100"/>
        <c:overlap val="-27"/>
        <c:axId val="-1272550352"/>
        <c:axId val="-1272548720"/>
      </c:barChart>
      <c:catAx>
        <c:axId val="-1272550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272548720"/>
        <c:crosses val="autoZero"/>
        <c:auto val="1"/>
        <c:lblAlgn val="ctr"/>
        <c:lblOffset val="100"/>
        <c:noMultiLvlLbl val="0"/>
      </c:catAx>
      <c:valAx>
        <c:axId val="-1272548720"/>
        <c:scaling>
          <c:orientation val="minMax"/>
        </c:scaling>
        <c:delete val="0"/>
        <c:axPos val="l"/>
        <c:numFmt formatCode="_(* #,##0_);_(* \(#,##0\);_(* &quot;-&quot;_);_(@_)"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2725503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latin typeface="Arial" panose="020B0604020202020204" pitchFamily="34" charset="0"/>
          <a:cs typeface="Arial" panose="020B0604020202020204" pitchFamily="34" charset="0"/>
        </a:defRPr>
      </a:pPr>
      <a:endParaRPr lang="en-US"/>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9523270201501844"/>
          <c:y val="9.9793855335910106E-2"/>
          <c:w val="0.42823886693713259"/>
          <c:h val="0.75897453633764655"/>
        </c:manualLayout>
      </c:layout>
      <c:doughnutChart>
        <c:varyColors val="1"/>
        <c:ser>
          <c:idx val="0"/>
          <c:order val="0"/>
          <c:dPt>
            <c:idx val="0"/>
            <c:bubble3D val="0"/>
            <c:spPr>
              <a:solidFill>
                <a:srgbClr val="996633"/>
              </a:solidFill>
              <a:ln w="19050">
                <a:solidFill>
                  <a:schemeClr val="lt1"/>
                </a:solidFill>
              </a:ln>
              <a:effectLst/>
            </c:spPr>
            <c:extLst>
              <c:ext xmlns:c16="http://schemas.microsoft.com/office/drawing/2014/chart" uri="{C3380CC4-5D6E-409C-BE32-E72D297353CC}">
                <c16:uniqueId val="{00000001-4AED-47F8-AC38-288DFD171FE3}"/>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AED-47F8-AC38-288DFD171FE3}"/>
              </c:ext>
            </c:extLst>
          </c:dPt>
          <c:dPt>
            <c:idx val="2"/>
            <c:bubble3D val="0"/>
            <c:explosion val="1"/>
            <c:spPr>
              <a:solidFill>
                <a:srgbClr val="CC9900"/>
              </a:solidFill>
              <a:ln w="19050">
                <a:solidFill>
                  <a:schemeClr val="lt1"/>
                </a:solidFill>
              </a:ln>
              <a:effectLst/>
            </c:spPr>
            <c:extLst>
              <c:ext xmlns:c16="http://schemas.microsoft.com/office/drawing/2014/chart" uri="{C3380CC4-5D6E-409C-BE32-E72D297353CC}">
                <c16:uniqueId val="{00000005-4AED-47F8-AC38-288DFD171FE3}"/>
              </c:ext>
            </c:extLst>
          </c:dPt>
          <c:dPt>
            <c:idx val="3"/>
            <c:bubble3D val="0"/>
            <c:spPr>
              <a:solidFill>
                <a:schemeClr val="tx1">
                  <a:lumMod val="50000"/>
                  <a:lumOff val="50000"/>
                </a:schemeClr>
              </a:solidFill>
              <a:ln w="19050">
                <a:solidFill>
                  <a:schemeClr val="lt1"/>
                </a:solidFill>
              </a:ln>
              <a:effectLst/>
            </c:spPr>
            <c:extLst>
              <c:ext xmlns:c16="http://schemas.microsoft.com/office/drawing/2014/chart" uri="{C3380CC4-5D6E-409C-BE32-E72D297353CC}">
                <c16:uniqueId val="{00000007-4AED-47F8-AC38-288DFD171FE3}"/>
              </c:ext>
            </c:extLst>
          </c:dPt>
          <c:dPt>
            <c:idx val="4"/>
            <c:bubble3D val="0"/>
            <c:spPr>
              <a:solidFill>
                <a:srgbClr val="FFC000"/>
              </a:solidFill>
              <a:ln w="19050">
                <a:solidFill>
                  <a:schemeClr val="lt1"/>
                </a:solidFill>
              </a:ln>
              <a:effectLst/>
            </c:spPr>
            <c:extLst>
              <c:ext xmlns:c16="http://schemas.microsoft.com/office/drawing/2014/chart" uri="{C3380CC4-5D6E-409C-BE32-E72D297353CC}">
                <c16:uniqueId val="{00000009-4AED-47F8-AC38-288DFD171FE3}"/>
              </c:ext>
            </c:extLst>
          </c:dPt>
          <c:dPt>
            <c:idx val="5"/>
            <c:bubble3D val="0"/>
            <c:spPr>
              <a:solidFill>
                <a:schemeClr val="accent4">
                  <a:lumMod val="95000"/>
                  <a:lumOff val="5000"/>
                </a:schemeClr>
              </a:solidFill>
              <a:ln w="19050">
                <a:solidFill>
                  <a:schemeClr val="lt1"/>
                </a:solidFill>
              </a:ln>
              <a:effectLst/>
            </c:spPr>
            <c:extLst>
              <c:ext xmlns:c16="http://schemas.microsoft.com/office/drawing/2014/chart" uri="{C3380CC4-5D6E-409C-BE32-E72D297353CC}">
                <c16:uniqueId val="{0000000B-4AED-47F8-AC38-288DFD171FE3}"/>
              </c:ext>
            </c:extLst>
          </c:dPt>
          <c:dPt>
            <c:idx val="6"/>
            <c:bubble3D val="0"/>
            <c:spPr>
              <a:solidFill>
                <a:schemeClr val="bg1">
                  <a:lumMod val="65000"/>
                </a:schemeClr>
              </a:solidFill>
              <a:ln w="19050">
                <a:solidFill>
                  <a:schemeClr val="lt1"/>
                </a:solidFill>
              </a:ln>
              <a:effectLst/>
            </c:spPr>
            <c:extLst>
              <c:ext xmlns:c16="http://schemas.microsoft.com/office/drawing/2014/chart" uri="{C3380CC4-5D6E-409C-BE32-E72D297353CC}">
                <c16:uniqueId val="{0000000D-4AED-47F8-AC38-288DFD171FE3}"/>
              </c:ext>
            </c:extLst>
          </c:dPt>
          <c:dPt>
            <c:idx val="7"/>
            <c:bubble3D val="0"/>
            <c:spPr>
              <a:solidFill>
                <a:srgbClr val="00B050"/>
              </a:solidFill>
              <a:ln w="19050">
                <a:solidFill>
                  <a:schemeClr val="lt1"/>
                </a:solidFill>
              </a:ln>
              <a:effectLst/>
            </c:spPr>
            <c:extLst>
              <c:ext xmlns:c16="http://schemas.microsoft.com/office/drawing/2014/chart" uri="{C3380CC4-5D6E-409C-BE32-E72D297353CC}">
                <c16:uniqueId val="{0000000F-4AED-47F8-AC38-288DFD171FE3}"/>
              </c:ext>
            </c:extLst>
          </c:dPt>
          <c:dPt>
            <c:idx val="8"/>
            <c:bubble3D val="0"/>
            <c:spPr>
              <a:solidFill>
                <a:schemeClr val="accent6">
                  <a:lumMod val="40000"/>
                  <a:lumOff val="60000"/>
                </a:schemeClr>
              </a:solidFill>
              <a:ln w="19050">
                <a:solidFill>
                  <a:schemeClr val="lt1"/>
                </a:solidFill>
              </a:ln>
              <a:effectLst/>
            </c:spPr>
            <c:extLst>
              <c:ext xmlns:c16="http://schemas.microsoft.com/office/drawing/2014/chart" uri="{C3380CC4-5D6E-409C-BE32-E72D297353CC}">
                <c16:uniqueId val="{00000011-4AED-47F8-AC38-288DFD171FE3}"/>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AED-47F8-AC38-288DFD171FE3}"/>
              </c:ext>
            </c:extLst>
          </c:dPt>
          <c:dPt>
            <c:idx val="10"/>
            <c:bubble3D val="0"/>
            <c:spPr>
              <a:solidFill>
                <a:schemeClr val="accent6">
                  <a:lumMod val="60000"/>
                  <a:lumOff val="40000"/>
                </a:schemeClr>
              </a:solidFill>
              <a:ln w="19050">
                <a:solidFill>
                  <a:schemeClr val="lt1"/>
                </a:solidFill>
              </a:ln>
              <a:effectLst/>
            </c:spPr>
            <c:extLst>
              <c:ext xmlns:c16="http://schemas.microsoft.com/office/drawing/2014/chart" uri="{C3380CC4-5D6E-409C-BE32-E72D297353CC}">
                <c16:uniqueId val="{00000015-4AED-47F8-AC38-288DFD171FE3}"/>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AED-47F8-AC38-288DFD171FE3}"/>
              </c:ext>
            </c:extLst>
          </c:dPt>
          <c:dLbls>
            <c:dLbl>
              <c:idx val="0"/>
              <c:layout>
                <c:manualLayout>
                  <c:x val="-0.13333333333333333"/>
                  <c:y val="-0.1481481481481481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AED-47F8-AC38-288DFD171FE3}"/>
                </c:ext>
              </c:extLst>
            </c:dLbl>
            <c:dLbl>
              <c:idx val="1"/>
              <c:layout>
                <c:manualLayout>
                  <c:x val="4.2106379379001045E-2"/>
                  <c:y val="-0.16009361669360664"/>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AED-47F8-AC38-288DFD171FE3}"/>
                </c:ext>
              </c:extLst>
            </c:dLbl>
            <c:dLbl>
              <c:idx val="2"/>
              <c:layout>
                <c:manualLayout>
                  <c:x val="0.10907329918788432"/>
                  <c:y val="-9.7936987207806719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AED-47F8-AC38-288DFD171FE3}"/>
                </c:ext>
              </c:extLst>
            </c:dLbl>
            <c:dLbl>
              <c:idx val="3"/>
              <c:layout>
                <c:manualLayout>
                  <c:x val="0.16666666666666666"/>
                  <c:y val="-0.125"/>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AED-47F8-AC38-288DFD171FE3}"/>
                </c:ext>
              </c:extLst>
            </c:dLbl>
            <c:dLbl>
              <c:idx val="4"/>
              <c:layout>
                <c:manualLayout>
                  <c:x val="0.19166666666666657"/>
                  <c:y val="-4.1666484397783608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15:layout>
                    <c:manualLayout>
                      <c:w val="0.29719444444444443"/>
                      <c:h val="8.3264071157771929E-2"/>
                    </c:manualLayout>
                  </c15:layout>
                </c:ext>
                <c:ext xmlns:c16="http://schemas.microsoft.com/office/drawing/2014/chart" uri="{C3380CC4-5D6E-409C-BE32-E72D297353CC}">
                  <c16:uniqueId val="{00000009-4AED-47F8-AC38-288DFD171FE3}"/>
                </c:ext>
              </c:extLst>
            </c:dLbl>
            <c:dLbl>
              <c:idx val="5"/>
              <c:layout>
                <c:manualLayout>
                  <c:x val="0.19166666666666668"/>
                  <c:y val="-9.259259259259258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AED-47F8-AC38-288DFD171FE3}"/>
                </c:ext>
              </c:extLst>
            </c:dLbl>
            <c:dLbl>
              <c:idx val="6"/>
              <c:layout>
                <c:manualLayout>
                  <c:x val="0.15555555555555556"/>
                  <c:y val="0.10185185185185176"/>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AED-47F8-AC38-288DFD171FE3}"/>
                </c:ext>
              </c:extLst>
            </c:dLbl>
            <c:dLbl>
              <c:idx val="7"/>
              <c:layout>
                <c:manualLayout>
                  <c:x val="0.13333333333333333"/>
                  <c:y val="0.1851851851851851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4AED-47F8-AC38-288DFD171FE3}"/>
                </c:ext>
              </c:extLst>
            </c:dLbl>
            <c:dLbl>
              <c:idx val="8"/>
              <c:layout>
                <c:manualLayout>
                  <c:x val="4.0969384157657938E-3"/>
                  <c:y val="0.1746016371930263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4AED-47F8-AC38-288DFD171FE3}"/>
                </c:ext>
              </c:extLst>
            </c:dLbl>
            <c:dLbl>
              <c:idx val="9"/>
              <c:layout>
                <c:manualLayout>
                  <c:x val="-0.20303538695117571"/>
                  <c:y val="0.1274292474838800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3-4AED-47F8-AC38-288DFD171FE3}"/>
                </c:ext>
              </c:extLst>
            </c:dLbl>
            <c:dLbl>
              <c:idx val="10"/>
              <c:layout>
                <c:manualLayout>
                  <c:x val="-0.21666666666666673"/>
                  <c:y val="4.62962962962962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5-4AED-47F8-AC38-288DFD171FE3}"/>
                </c:ext>
              </c:extLst>
            </c:dLbl>
            <c:dLbl>
              <c:idx val="11"/>
              <c:layout>
                <c:manualLayout>
                  <c:x val="-0.19444444444444445"/>
                  <c:y val="-1.3888888888888888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7-4AED-47F8-AC38-288DFD171FE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Share!$B$8:$B$19</c:f>
              <c:numCache>
                <c:formatCode>0.00%</c:formatCode>
                <c:ptCount val="12"/>
                <c:pt idx="0">
                  <c:v>1.34E-2</c:v>
                </c:pt>
                <c:pt idx="1">
                  <c:v>4.8999999999999998E-3</c:v>
                </c:pt>
                <c:pt idx="2">
                  <c:v>0.11749999999999999</c:v>
                </c:pt>
                <c:pt idx="3">
                  <c:v>2.3800000000000002E-2</c:v>
                </c:pt>
                <c:pt idx="4">
                  <c:v>2.7099999999999999E-2</c:v>
                </c:pt>
                <c:pt idx="5">
                  <c:v>5.04E-2</c:v>
                </c:pt>
                <c:pt idx="6">
                  <c:v>0.18740000000000001</c:v>
                </c:pt>
                <c:pt idx="7">
                  <c:v>6.0299999999999999E-2</c:v>
                </c:pt>
                <c:pt idx="8">
                  <c:v>2.3699999999999999E-2</c:v>
                </c:pt>
                <c:pt idx="9">
                  <c:v>5.9999999999999995E-4</c:v>
                </c:pt>
                <c:pt idx="10">
                  <c:v>0.1928</c:v>
                </c:pt>
                <c:pt idx="11">
                  <c:v>0.29809999999999998</c:v>
                </c:pt>
              </c:numCache>
            </c:numRef>
          </c:val>
          <c:extLst>
            <c:ext xmlns:c15="http://schemas.microsoft.com/office/drawing/2012/chart" uri="{02D57815-91ED-43cb-92C2-25804820EDAC}">
              <c15:filteredSeriesTitle>
                <c15:tx>
                  <c:strRef>
                    <c:extLst>
                      <c:ext uri="{02D57815-91ED-43cb-92C2-25804820EDAC}">
                        <c15:formulaRef>
                          <c15:sqref>Share!$B$7</c15:sqref>
                        </c15:formulaRef>
                      </c:ext>
                    </c:extLst>
                    <c:strCache>
                      <c:ptCount val="1"/>
                      <c:pt idx="0">
                        <c:v>%</c:v>
                      </c:pt>
                    </c:strCache>
                  </c:strRef>
                </c15:tx>
              </c15:filteredSeriesTitle>
            </c:ext>
            <c:ext xmlns:c15="http://schemas.microsoft.com/office/drawing/2012/chart" uri="{02D57815-91ED-43cb-92C2-25804820EDAC}">
              <c15:filteredCategoryTitle>
                <c15:cat>
                  <c:strRef>
                    <c:extLst>
                      <c:ext uri="{02D57815-91ED-43cb-92C2-25804820EDAC}">
                        <c15:formulaRef>
                          <c15:sqref>Share!$A$8:$A$19</c15:sqref>
                        </c15:formulaRef>
                      </c:ext>
                    </c:extLst>
                    <c:strCache>
                      <c:ptCount val="12"/>
                      <c:pt idx="0">
                        <c:v>Diesel</c:v>
                      </c:pt>
                      <c:pt idx="1">
                        <c:v>Process Gas</c:v>
                      </c:pt>
                      <c:pt idx="2">
                        <c:v>Fuel Oil</c:v>
                      </c:pt>
                      <c:pt idx="3">
                        <c:v>LNG</c:v>
                      </c:pt>
                      <c:pt idx="4">
                        <c:v>Solar PV</c:v>
                      </c:pt>
                      <c:pt idx="5">
                        <c:v>Coal</c:v>
                      </c:pt>
                      <c:pt idx="6">
                        <c:v>Natural Gas</c:v>
                      </c:pt>
                      <c:pt idx="7">
                        <c:v>Biomass</c:v>
                      </c:pt>
                      <c:pt idx="8">
                        <c:v>Small Hydro</c:v>
                      </c:pt>
                      <c:pt idx="9">
                        <c:v>Micro Hydro</c:v>
                      </c:pt>
                      <c:pt idx="10">
                        <c:v>Wind</c:v>
                      </c:pt>
                      <c:pt idx="11">
                        <c:v>Hydro</c:v>
                      </c:pt>
                    </c:strCache>
                  </c:strRef>
                </c15:cat>
              </c15:filteredCategoryTitle>
            </c:ext>
            <c:ext xmlns:c16="http://schemas.microsoft.com/office/drawing/2014/chart" uri="{C3380CC4-5D6E-409C-BE32-E72D297353CC}">
              <c16:uniqueId val="{00000018-4AED-47F8-AC38-288DFD171FE3}"/>
            </c:ext>
          </c:extLst>
        </c:ser>
        <c:dLbls>
          <c:showLegendKey val="0"/>
          <c:showVal val="1"/>
          <c:showCatName val="1"/>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0"/>
            <c:invertIfNegative val="0"/>
            <c:bubble3D val="0"/>
            <c:spPr>
              <a:solidFill>
                <a:srgbClr val="996633"/>
              </a:solidFill>
              <a:ln>
                <a:noFill/>
              </a:ln>
              <a:effectLst/>
            </c:spPr>
            <c:extLst>
              <c:ext xmlns:c16="http://schemas.microsoft.com/office/drawing/2014/chart" uri="{C3380CC4-5D6E-409C-BE32-E72D297353CC}">
                <c16:uniqueId val="{0000000B-3007-47FB-A16D-4833D5CE3FD8}"/>
              </c:ext>
            </c:extLst>
          </c:dPt>
          <c:dPt>
            <c:idx val="1"/>
            <c:invertIfNegative val="0"/>
            <c:bubble3D val="0"/>
            <c:spPr>
              <a:solidFill>
                <a:schemeClr val="accent5">
                  <a:lumMod val="90000"/>
                </a:schemeClr>
              </a:solidFill>
              <a:ln>
                <a:noFill/>
              </a:ln>
              <a:effectLst/>
            </c:spPr>
            <c:extLst>
              <c:ext xmlns:c16="http://schemas.microsoft.com/office/drawing/2014/chart" uri="{C3380CC4-5D6E-409C-BE32-E72D297353CC}">
                <c16:uniqueId val="{0000000A-3007-47FB-A16D-4833D5CE3FD8}"/>
              </c:ext>
            </c:extLst>
          </c:dPt>
          <c:dPt>
            <c:idx val="2"/>
            <c:invertIfNegative val="0"/>
            <c:bubble3D val="0"/>
            <c:spPr>
              <a:solidFill>
                <a:srgbClr val="CC9900"/>
              </a:solidFill>
              <a:ln>
                <a:noFill/>
              </a:ln>
              <a:effectLst/>
            </c:spPr>
            <c:extLst>
              <c:ext xmlns:c16="http://schemas.microsoft.com/office/drawing/2014/chart" uri="{C3380CC4-5D6E-409C-BE32-E72D297353CC}">
                <c16:uniqueId val="{00000009-3007-47FB-A16D-4833D5CE3FD8}"/>
              </c:ext>
            </c:extLst>
          </c:dPt>
          <c:dPt>
            <c:idx val="3"/>
            <c:invertIfNegative val="0"/>
            <c:bubble3D val="0"/>
            <c:spPr>
              <a:solidFill>
                <a:schemeClr val="tx1">
                  <a:lumMod val="65000"/>
                  <a:lumOff val="35000"/>
                </a:schemeClr>
              </a:solidFill>
              <a:ln>
                <a:noFill/>
              </a:ln>
              <a:effectLst/>
            </c:spPr>
            <c:extLst>
              <c:ext xmlns:c16="http://schemas.microsoft.com/office/drawing/2014/chart" uri="{C3380CC4-5D6E-409C-BE32-E72D297353CC}">
                <c16:uniqueId val="{00000008-3007-47FB-A16D-4833D5CE3FD8}"/>
              </c:ext>
            </c:extLst>
          </c:dPt>
          <c:dPt>
            <c:idx val="4"/>
            <c:invertIfNegative val="0"/>
            <c:bubble3D val="0"/>
            <c:spPr>
              <a:solidFill>
                <a:srgbClr val="FFC000"/>
              </a:solidFill>
              <a:ln>
                <a:noFill/>
              </a:ln>
              <a:effectLst/>
            </c:spPr>
            <c:extLst>
              <c:ext xmlns:c16="http://schemas.microsoft.com/office/drawing/2014/chart" uri="{C3380CC4-5D6E-409C-BE32-E72D297353CC}">
                <c16:uniqueId val="{00000007-3007-47FB-A16D-4833D5CE3FD8}"/>
              </c:ext>
            </c:extLst>
          </c:dPt>
          <c:dPt>
            <c:idx val="5"/>
            <c:invertIfNegative val="0"/>
            <c:bubble3D val="0"/>
            <c:spPr>
              <a:solidFill>
                <a:schemeClr val="accent4">
                  <a:lumMod val="95000"/>
                  <a:lumOff val="5000"/>
                </a:schemeClr>
              </a:solidFill>
              <a:ln>
                <a:noFill/>
              </a:ln>
              <a:effectLst/>
            </c:spPr>
            <c:extLst>
              <c:ext xmlns:c16="http://schemas.microsoft.com/office/drawing/2014/chart" uri="{C3380CC4-5D6E-409C-BE32-E72D297353CC}">
                <c16:uniqueId val="{00000006-3007-47FB-A16D-4833D5CE3FD8}"/>
              </c:ext>
            </c:extLst>
          </c:dPt>
          <c:dPt>
            <c:idx val="6"/>
            <c:invertIfNegative val="0"/>
            <c:bubble3D val="0"/>
            <c:spPr>
              <a:solidFill>
                <a:schemeClr val="bg1">
                  <a:lumMod val="50000"/>
                </a:schemeClr>
              </a:solidFill>
              <a:ln>
                <a:noFill/>
              </a:ln>
              <a:effectLst/>
            </c:spPr>
            <c:extLst>
              <c:ext xmlns:c16="http://schemas.microsoft.com/office/drawing/2014/chart" uri="{C3380CC4-5D6E-409C-BE32-E72D297353CC}">
                <c16:uniqueId val="{00000005-3007-47FB-A16D-4833D5CE3FD8}"/>
              </c:ext>
            </c:extLst>
          </c:dPt>
          <c:dPt>
            <c:idx val="7"/>
            <c:invertIfNegative val="0"/>
            <c:bubble3D val="0"/>
            <c:spPr>
              <a:solidFill>
                <a:srgbClr val="00B050"/>
              </a:solidFill>
              <a:ln>
                <a:noFill/>
              </a:ln>
              <a:effectLst/>
            </c:spPr>
            <c:extLst>
              <c:ext xmlns:c16="http://schemas.microsoft.com/office/drawing/2014/chart" uri="{C3380CC4-5D6E-409C-BE32-E72D297353CC}">
                <c16:uniqueId val="{00000004-3007-47FB-A16D-4833D5CE3FD8}"/>
              </c:ext>
            </c:extLst>
          </c:dPt>
          <c:dPt>
            <c:idx val="8"/>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3-3007-47FB-A16D-4833D5CE3FD8}"/>
              </c:ext>
            </c:extLst>
          </c:dPt>
          <c:dPt>
            <c:idx val="9"/>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2-3007-47FB-A16D-4833D5CE3FD8}"/>
              </c:ext>
            </c:extLst>
          </c:dPt>
          <c:dPt>
            <c:idx val="10"/>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1-3007-47FB-A16D-4833D5CE3FD8}"/>
              </c:ext>
            </c:extLst>
          </c:dPt>
          <c:dLbls>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Prices!$C$8:$C$19</c:f>
              <c:numCache>
                <c:formatCode>0.00</c:formatCode>
                <c:ptCount val="12"/>
                <c:pt idx="0">
                  <c:v>69.825000000000003</c:v>
                </c:pt>
                <c:pt idx="1">
                  <c:v>68.974999999999994</c:v>
                </c:pt>
                <c:pt idx="2">
                  <c:v>64.900000000000006</c:v>
                </c:pt>
                <c:pt idx="3">
                  <c:v>64.650000000000006</c:v>
                </c:pt>
                <c:pt idx="4">
                  <c:v>64.375</c:v>
                </c:pt>
                <c:pt idx="5">
                  <c:v>63.625</c:v>
                </c:pt>
                <c:pt idx="6">
                  <c:v>62.35</c:v>
                </c:pt>
                <c:pt idx="7">
                  <c:v>61.125</c:v>
                </c:pt>
                <c:pt idx="8">
                  <c:v>56.325000000000003</c:v>
                </c:pt>
                <c:pt idx="9">
                  <c:v>54.95</c:v>
                </c:pt>
                <c:pt idx="10">
                  <c:v>43.4</c:v>
                </c:pt>
                <c:pt idx="11">
                  <c:v>41.625</c:v>
                </c:pt>
              </c:numCache>
            </c:numRef>
          </c:val>
          <c:extLst>
            <c:ext xmlns:c15="http://schemas.microsoft.com/office/drawing/2012/chart" uri="{02D57815-91ED-43cb-92C2-25804820EDAC}">
              <c15:filteredSeriesTitle>
                <c15:tx>
                  <c:strRef>
                    <c:extLst>
                      <c:ext uri="{02D57815-91ED-43cb-92C2-25804820EDAC}">
                        <c15:formulaRef>
                          <c15:sqref>Prices!$C$7</c15:sqref>
                        </c15:formulaRef>
                      </c:ext>
                    </c:extLst>
                    <c:strCache>
                      <c:ptCount val="1"/>
                      <c:pt idx="0">
                        <c:v>USD/MWh</c:v>
                      </c:pt>
                    </c:strCache>
                  </c:strRef>
                </c15:tx>
              </c15:filteredSeriesTitle>
            </c:ext>
            <c:ext xmlns:c15="http://schemas.microsoft.com/office/drawing/2012/chart" uri="{02D57815-91ED-43cb-92C2-25804820EDAC}">
              <c15:filteredCategoryTitle>
                <c15:cat>
                  <c:strRef>
                    <c:extLst>
                      <c:ext uri="{02D57815-91ED-43cb-92C2-25804820EDAC}">
                        <c15:formulaRef>
                          <c15:sqref>Prices!$A$8:$A$19</c15:sqref>
                        </c15:formulaRef>
                      </c:ext>
                    </c:extLst>
                    <c:strCache>
                      <c:ptCount val="12"/>
                      <c:pt idx="0">
                        <c:v>Diesel</c:v>
                      </c:pt>
                      <c:pt idx="1">
                        <c:v>Process Gas</c:v>
                      </c:pt>
                      <c:pt idx="2">
                        <c:v>Fuel Oil</c:v>
                      </c:pt>
                      <c:pt idx="3">
                        <c:v>LNG</c:v>
                      </c:pt>
                      <c:pt idx="4">
                        <c:v>Solar PV</c:v>
                      </c:pt>
                      <c:pt idx="5">
                        <c:v>Coal</c:v>
                      </c:pt>
                      <c:pt idx="6">
                        <c:v>Natural Gas</c:v>
                      </c:pt>
                      <c:pt idx="7">
                        <c:v>Biomass</c:v>
                      </c:pt>
                      <c:pt idx="8">
                        <c:v>Small Hydro</c:v>
                      </c:pt>
                      <c:pt idx="9">
                        <c:v>Micro Hydro</c:v>
                      </c:pt>
                      <c:pt idx="10">
                        <c:v>Wind</c:v>
                      </c:pt>
                      <c:pt idx="11">
                        <c:v>Hydro</c:v>
                      </c:pt>
                    </c:strCache>
                  </c:strRef>
                </c15:cat>
              </c15:filteredCategoryTitle>
            </c:ext>
            <c:ext xmlns:c16="http://schemas.microsoft.com/office/drawing/2014/chart" uri="{C3380CC4-5D6E-409C-BE32-E72D297353CC}">
              <c16:uniqueId val="{00000000-3007-47FB-A16D-4833D5CE3FD8}"/>
            </c:ext>
          </c:extLst>
        </c:ser>
        <c:dLbls>
          <c:showLegendKey val="0"/>
          <c:showVal val="0"/>
          <c:showCatName val="0"/>
          <c:showSerName val="0"/>
          <c:showPercent val="0"/>
          <c:showBubbleSize val="0"/>
        </c:dLbls>
        <c:gapWidth val="25"/>
        <c:overlap val="-27"/>
        <c:axId val="-1272540016"/>
        <c:axId val="-1272544912"/>
      </c:barChart>
      <c:catAx>
        <c:axId val="-1272540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272544912"/>
        <c:crosses val="autoZero"/>
        <c:auto val="1"/>
        <c:lblAlgn val="ctr"/>
        <c:lblOffset val="100"/>
        <c:noMultiLvlLbl val="0"/>
      </c:catAx>
      <c:valAx>
        <c:axId val="-1272544912"/>
        <c:scaling>
          <c:orientation val="minMax"/>
        </c:scaling>
        <c:delete val="1"/>
        <c:axPos val="l"/>
        <c:numFmt formatCode="0.00" sourceLinked="1"/>
        <c:majorTickMark val="none"/>
        <c:minorTickMark val="none"/>
        <c:tickLblPos val="nextTo"/>
        <c:crossAx val="-12725400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val>
            <c:numRef>
              <c:f>Planilha1!$B$19:$B$29</c:f>
              <c:numCache>
                <c:formatCode>_(* #,##0.00_);_(* \(#,##0.00\);_(* "-"??_);_(@_)</c:formatCode>
                <c:ptCount val="11"/>
                <c:pt idx="0">
                  <c:v>64.270620113822503</c:v>
                </c:pt>
                <c:pt idx="1">
                  <c:v>54.954567647228799</c:v>
                </c:pt>
                <c:pt idx="2">
                  <c:v>39.474801397452126</c:v>
                </c:pt>
                <c:pt idx="3">
                  <c:v>31.905002013209444</c:v>
                </c:pt>
                <c:pt idx="4">
                  <c:v>40.464584651029675</c:v>
                </c:pt>
                <c:pt idx="5">
                  <c:v>44.559734368229073</c:v>
                </c:pt>
                <c:pt idx="6">
                  <c:v>57.09253273964184</c:v>
                </c:pt>
                <c:pt idx="8">
                  <c:v>26.338159971592315</c:v>
                </c:pt>
                <c:pt idx="9">
                  <c:v>22.972390475332936</c:v>
                </c:pt>
                <c:pt idx="10">
                  <c:v>20.048668986615983</c:v>
                </c:pt>
              </c:numCache>
            </c:numRef>
          </c:val>
          <c:extLst>
            <c:ext xmlns:c15="http://schemas.microsoft.com/office/drawing/2012/chart" uri="{02D57815-91ED-43cb-92C2-25804820EDAC}">
              <c15:filteredSeriesTitle>
                <c15:tx>
                  <c:strRef>
                    <c:extLst>
                      <c:ext uri="{02D57815-91ED-43cb-92C2-25804820EDAC}">
                        <c15:formulaRef>
                          <c15:sqref>Planilha1!$B$18</c15:sqref>
                        </c15:formulaRef>
                      </c:ext>
                    </c:extLst>
                    <c:strCache>
                      <c:ptCount val="1"/>
                      <c:pt idx="0">
                        <c:v> Wind </c:v>
                      </c:pt>
                    </c:strCache>
                  </c:strRef>
                </c15:tx>
              </c15:filteredSeriesTitle>
            </c:ext>
            <c:ext xmlns:c15="http://schemas.microsoft.com/office/drawing/2012/chart" uri="{02D57815-91ED-43cb-92C2-25804820EDAC}">
              <c15:filteredCategoryTitle>
                <c15:cat>
                  <c:strRef>
                    <c:extLst>
                      <c:ext uri="{02D57815-91ED-43cb-92C2-25804820EDAC}">
                        <c15:formulaRef>
                          <c15:sqref>Planilha1!$A$19:$A$29</c15:sqref>
                        </c15:formulaRef>
                      </c:ext>
                    </c:extLst>
                    <c:strCache>
                      <c:ptCount val="11"/>
                      <c:pt idx="0">
                        <c:v>2009</c:v>
                      </c:pt>
                      <c:pt idx="1">
                        <c:v>'10</c:v>
                      </c:pt>
                      <c:pt idx="2">
                        <c:v>'11</c:v>
                      </c:pt>
                      <c:pt idx="3">
                        <c:v>'12</c:v>
                      </c:pt>
                      <c:pt idx="4">
                        <c:v>'13</c:v>
                      </c:pt>
                      <c:pt idx="5">
                        <c:v>'14</c:v>
                      </c:pt>
                      <c:pt idx="6">
                        <c:v>'15</c:v>
                      </c:pt>
                      <c:pt idx="7">
                        <c:v>'16</c:v>
                      </c:pt>
                      <c:pt idx="8">
                        <c:v>'17</c:v>
                      </c:pt>
                      <c:pt idx="9">
                        <c:v>'18</c:v>
                      </c:pt>
                      <c:pt idx="10">
                        <c:v>'19</c:v>
                      </c:pt>
                    </c:strCache>
                  </c:strRef>
                </c15:cat>
              </c15:filteredCategoryTitle>
            </c:ext>
            <c:ext xmlns:c16="http://schemas.microsoft.com/office/drawing/2014/chart" uri="{C3380CC4-5D6E-409C-BE32-E72D297353CC}">
              <c16:uniqueId val="{00000000-760D-4859-87FC-8FE404C25DF9}"/>
            </c:ext>
          </c:extLst>
        </c:ser>
        <c:ser>
          <c:idx val="1"/>
          <c:order val="1"/>
          <c:spPr>
            <a:solidFill>
              <a:srgbClr val="CC9900"/>
            </a:solidFill>
            <a:ln>
              <a:noFill/>
            </a:ln>
            <a:effectLst/>
          </c:spPr>
          <c:invertIfNegative val="0"/>
          <c:val>
            <c:numRef>
              <c:f>Planilha1!$C$19:$C$29</c:f>
              <c:numCache>
                <c:formatCode>General</c:formatCode>
                <c:ptCount val="11"/>
                <c:pt idx="5" formatCode="_(* #,##0.00_);_(* \(#,##0.00\);_(* &quot;-&quot;??_);_(@_)">
                  <c:v>70.146967228136504</c:v>
                </c:pt>
                <c:pt idx="6" formatCode="_(* #,##0.00_);_(* \(#,##0.00\);_(* &quot;-&quot;??_);_(@_)">
                  <c:v>89.043741043630448</c:v>
                </c:pt>
                <c:pt idx="8" formatCode="_(* #,##0.00_);_(* \(#,##0.00\);_(* &quot;-&quot;??_);_(@_)">
                  <c:v>38.727704130530647</c:v>
                </c:pt>
                <c:pt idx="9" formatCode="_(* #,##0.00_);_(* \(#,##0.00\);_(* &quot;-&quot;??_);_(@_)">
                  <c:v>31.195281367366078</c:v>
                </c:pt>
                <c:pt idx="10" formatCode="_(* #,##0.00_);_(* \(#,##0.00\);_(* &quot;-&quot;??_);_(@_)">
                  <c:v>16.913689904400783</c:v>
                </c:pt>
              </c:numCache>
            </c:numRef>
          </c:val>
          <c:extLst>
            <c:ext xmlns:c15="http://schemas.microsoft.com/office/drawing/2012/chart" uri="{02D57815-91ED-43cb-92C2-25804820EDAC}">
              <c15:filteredSeriesTitle>
                <c15:tx>
                  <c:strRef>
                    <c:extLst>
                      <c:ext uri="{02D57815-91ED-43cb-92C2-25804820EDAC}">
                        <c15:formulaRef>
                          <c15:sqref>Planilha1!$C$18</c15:sqref>
                        </c15:formulaRef>
                      </c:ext>
                    </c:extLst>
                    <c:strCache>
                      <c:ptCount val="1"/>
                      <c:pt idx="0">
                        <c:v> Solar PV </c:v>
                      </c:pt>
                    </c:strCache>
                  </c:strRef>
                </c15:tx>
              </c15:filteredSeriesTitle>
            </c:ext>
            <c:ext xmlns:c15="http://schemas.microsoft.com/office/drawing/2012/chart" uri="{02D57815-91ED-43cb-92C2-25804820EDAC}">
              <c15:filteredCategoryTitle>
                <c15:cat>
                  <c:strRef>
                    <c:extLst>
                      <c:ext uri="{02D57815-91ED-43cb-92C2-25804820EDAC}">
                        <c15:formulaRef>
                          <c15:sqref>Planilha1!$A$19:$A$29</c15:sqref>
                        </c15:formulaRef>
                      </c:ext>
                    </c:extLst>
                    <c:strCache>
                      <c:ptCount val="11"/>
                      <c:pt idx="0">
                        <c:v>2009</c:v>
                      </c:pt>
                      <c:pt idx="1">
                        <c:v>'10</c:v>
                      </c:pt>
                      <c:pt idx="2">
                        <c:v>'11</c:v>
                      </c:pt>
                      <c:pt idx="3">
                        <c:v>'12</c:v>
                      </c:pt>
                      <c:pt idx="4">
                        <c:v>'13</c:v>
                      </c:pt>
                      <c:pt idx="5">
                        <c:v>'14</c:v>
                      </c:pt>
                      <c:pt idx="6">
                        <c:v>'15</c:v>
                      </c:pt>
                      <c:pt idx="7">
                        <c:v>'16</c:v>
                      </c:pt>
                      <c:pt idx="8">
                        <c:v>'17</c:v>
                      </c:pt>
                      <c:pt idx="9">
                        <c:v>'18</c:v>
                      </c:pt>
                      <c:pt idx="10">
                        <c:v>'19</c:v>
                      </c:pt>
                    </c:strCache>
                  </c:strRef>
                </c15:cat>
              </c15:filteredCategoryTitle>
            </c:ext>
            <c:ext xmlns:c16="http://schemas.microsoft.com/office/drawing/2014/chart" uri="{C3380CC4-5D6E-409C-BE32-E72D297353CC}">
              <c16:uniqueId val="{00000001-760D-4859-87FC-8FE404C25DF9}"/>
            </c:ext>
          </c:extLst>
        </c:ser>
        <c:ser>
          <c:idx val="2"/>
          <c:order val="2"/>
          <c:spPr>
            <a:solidFill>
              <a:srgbClr val="00B050"/>
            </a:solidFill>
            <a:ln>
              <a:noFill/>
            </a:ln>
            <a:effectLst/>
          </c:spPr>
          <c:invertIfNegative val="0"/>
          <c:val>
            <c:numRef>
              <c:f>Planilha1!$D$19:$D$29</c:f>
              <c:numCache>
                <c:formatCode>_(* #,##0.00_);_(* \(#,##0.00\);_(* "-"??_);_(@_)</c:formatCode>
                <c:ptCount val="11"/>
                <c:pt idx="0">
                  <c:v>63.446364161306349</c:v>
                </c:pt>
                <c:pt idx="1">
                  <c:v>60.554549389412294</c:v>
                </c:pt>
                <c:pt idx="2">
                  <c:v>39.753545242641017</c:v>
                </c:pt>
                <c:pt idx="4">
                  <c:v>47.240749685673087</c:v>
                </c:pt>
                <c:pt idx="5">
                  <c:v>66.755310902864593</c:v>
                </c:pt>
                <c:pt idx="6">
                  <c:v>74.664578100906283</c:v>
                </c:pt>
                <c:pt idx="7">
                  <c:v>66.472840246393275</c:v>
                </c:pt>
                <c:pt idx="8">
                  <c:v>57.94150236678778</c:v>
                </c:pt>
                <c:pt idx="9">
                  <c:v>49.567288479636666</c:v>
                </c:pt>
                <c:pt idx="10">
                  <c:v>45.084526731450424</c:v>
                </c:pt>
              </c:numCache>
            </c:numRef>
          </c:val>
          <c:extLst>
            <c:ext xmlns:c15="http://schemas.microsoft.com/office/drawing/2012/chart" uri="{02D57815-91ED-43cb-92C2-25804820EDAC}">
              <c15:filteredSeriesTitle>
                <c15:tx>
                  <c:strRef>
                    <c:extLst>
                      <c:ext uri="{02D57815-91ED-43cb-92C2-25804820EDAC}">
                        <c15:formulaRef>
                          <c15:sqref>Planilha1!$D$18</c15:sqref>
                        </c15:formulaRef>
                      </c:ext>
                    </c:extLst>
                    <c:strCache>
                      <c:ptCount val="1"/>
                      <c:pt idx="0">
                        <c:v> Biomass </c:v>
                      </c:pt>
                    </c:strCache>
                  </c:strRef>
                </c15:tx>
              </c15:filteredSeriesTitle>
            </c:ext>
            <c:ext xmlns:c15="http://schemas.microsoft.com/office/drawing/2012/chart" uri="{02D57815-91ED-43cb-92C2-25804820EDAC}">
              <c15:filteredCategoryTitle>
                <c15:cat>
                  <c:strRef>
                    <c:extLst>
                      <c:ext uri="{02D57815-91ED-43cb-92C2-25804820EDAC}">
                        <c15:formulaRef>
                          <c15:sqref>Planilha1!$A$19:$A$29</c15:sqref>
                        </c15:formulaRef>
                      </c:ext>
                    </c:extLst>
                    <c:strCache>
                      <c:ptCount val="11"/>
                      <c:pt idx="0">
                        <c:v>2009</c:v>
                      </c:pt>
                      <c:pt idx="1">
                        <c:v>'10</c:v>
                      </c:pt>
                      <c:pt idx="2">
                        <c:v>'11</c:v>
                      </c:pt>
                      <c:pt idx="3">
                        <c:v>'12</c:v>
                      </c:pt>
                      <c:pt idx="4">
                        <c:v>'13</c:v>
                      </c:pt>
                      <c:pt idx="5">
                        <c:v>'14</c:v>
                      </c:pt>
                      <c:pt idx="6">
                        <c:v>'15</c:v>
                      </c:pt>
                      <c:pt idx="7">
                        <c:v>'16</c:v>
                      </c:pt>
                      <c:pt idx="8">
                        <c:v>'17</c:v>
                      </c:pt>
                      <c:pt idx="9">
                        <c:v>'18</c:v>
                      </c:pt>
                      <c:pt idx="10">
                        <c:v>'19</c:v>
                      </c:pt>
                    </c:strCache>
                  </c:strRef>
                </c15:cat>
              </c15:filteredCategoryTitle>
            </c:ext>
            <c:ext xmlns:c16="http://schemas.microsoft.com/office/drawing/2014/chart" uri="{C3380CC4-5D6E-409C-BE32-E72D297353CC}">
              <c16:uniqueId val="{00000002-760D-4859-87FC-8FE404C25DF9}"/>
            </c:ext>
          </c:extLst>
        </c:ser>
        <c:dLbls>
          <c:showLegendKey val="0"/>
          <c:showVal val="0"/>
          <c:showCatName val="0"/>
          <c:showSerName val="0"/>
          <c:showPercent val="0"/>
          <c:showBubbleSize val="0"/>
        </c:dLbls>
        <c:gapWidth val="219"/>
        <c:overlap val="-27"/>
        <c:axId val="-1272544368"/>
        <c:axId val="-1272547088"/>
      </c:barChart>
      <c:catAx>
        <c:axId val="-1272544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272547088"/>
        <c:crosses val="autoZero"/>
        <c:auto val="1"/>
        <c:lblAlgn val="ctr"/>
        <c:lblOffset val="100"/>
        <c:noMultiLvlLbl val="0"/>
      </c:catAx>
      <c:valAx>
        <c:axId val="-1272547088"/>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crossAx val="-1272544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mn-lt"/>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diagrams/_rels/drawing4.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2.wdp"/><Relationship Id="rId7" Type="http://schemas.openxmlformats.org/officeDocument/2006/relationships/image" Target="../media/image30.png"/><Relationship Id="rId2" Type="http://schemas.openxmlformats.org/officeDocument/2006/relationships/image" Target="../media/image26.png"/><Relationship Id="rId1" Type="http://schemas.openxmlformats.org/officeDocument/2006/relationships/image" Target="../media/image25.png"/><Relationship Id="rId6" Type="http://schemas.openxmlformats.org/officeDocument/2006/relationships/image" Target="../media/image29.png"/><Relationship Id="rId5" Type="http://schemas.openxmlformats.org/officeDocument/2006/relationships/image" Target="../media/image28.jpg"/><Relationship Id="rId4" Type="http://schemas.openxmlformats.org/officeDocument/2006/relationships/image" Target="../media/image27.png"/></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1AA4827-34FB-B645-8083-E887E471C773}" type="doc">
      <dgm:prSet loTypeId="urn:microsoft.com/office/officeart/2005/8/layout/orgChart1" loCatId="" qsTypeId="urn:microsoft.com/office/officeart/2005/8/quickstyle/simple1" qsCatId="simple" csTypeId="urn:microsoft.com/office/officeart/2005/8/colors/accent6_1" csCatId="accent6" phldr="1"/>
      <dgm:spPr/>
      <dgm:t>
        <a:bodyPr/>
        <a:lstStyle/>
        <a:p>
          <a:endParaRPr lang="en-US"/>
        </a:p>
      </dgm:t>
    </dgm:pt>
    <dgm:pt modelId="{BDD6F339-D58E-094F-935C-AFE5D6AD6F1E}">
      <dgm:prSet phldrT="[Text]" custT="1"/>
      <dgm:spPr/>
      <dgm:t>
        <a:bodyPr spcFirstLastPara="0" vert="horz" wrap="square" lIns="41275" tIns="41275" rIns="41275" bIns="41275" numCol="1" spcCol="1270" anchor="ctr" anchorCtr="0"/>
        <a:lstStyle/>
        <a:p>
          <a:pPr>
            <a:lnSpc>
              <a:spcPct val="93000"/>
            </a:lnSpc>
            <a:spcAft>
              <a:spcPts val="0"/>
            </a:spcAft>
          </a:pPr>
          <a:r>
            <a:rPr lang="en-US" sz="1200" b="1" i="0" noProof="0" dirty="0">
              <a:latin typeface="+mn-lt"/>
              <a:cs typeface="Arial" panose="020B0604020202020204" pitchFamily="34" charset="0"/>
            </a:rPr>
            <a:t>CNPE</a:t>
          </a:r>
        </a:p>
        <a:p>
          <a:pPr>
            <a:lnSpc>
              <a:spcPct val="93000"/>
            </a:lnSpc>
            <a:spcAft>
              <a:spcPts val="0"/>
            </a:spcAft>
          </a:pPr>
          <a:r>
            <a:rPr lang="en-US" sz="1050" b="0" i="0" noProof="0" dirty="0">
              <a:latin typeface="+mn-lt"/>
              <a:cs typeface="Arial" panose="020B0604020202020204" pitchFamily="34" charset="0"/>
            </a:rPr>
            <a:t>National Council for Energy Policy</a:t>
          </a:r>
          <a:endParaRPr lang="en-US" sz="800" b="0" i="0" noProof="0" dirty="0">
            <a:latin typeface="+mn-lt"/>
            <a:cs typeface="Arial" panose="020B0604020202020204" pitchFamily="34" charset="0"/>
          </a:endParaRPr>
        </a:p>
      </dgm:t>
    </dgm:pt>
    <dgm:pt modelId="{DDCBA8EE-029C-C748-82A2-1F529A2B8D0D}" type="parTrans" cxnId="{48050DF0-491B-6E4F-A90A-1665E0D35FFF}">
      <dgm:prSet/>
      <dgm:spPr/>
      <dgm:t>
        <a:bodyPr/>
        <a:lstStyle/>
        <a:p>
          <a:endParaRPr lang="en-US" sz="1200" noProof="0" dirty="0">
            <a:latin typeface="+mn-lt"/>
            <a:cs typeface="Arial" panose="020B0604020202020204" pitchFamily="34" charset="0"/>
          </a:endParaRPr>
        </a:p>
      </dgm:t>
    </dgm:pt>
    <dgm:pt modelId="{8FFBC6B2-BB53-304F-A154-7B81A4C304E6}" type="sibTrans" cxnId="{48050DF0-491B-6E4F-A90A-1665E0D35FFF}">
      <dgm:prSet/>
      <dgm:spPr/>
      <dgm:t>
        <a:bodyPr/>
        <a:lstStyle/>
        <a:p>
          <a:endParaRPr lang="en-US" sz="1200" noProof="0" dirty="0">
            <a:latin typeface="+mn-lt"/>
            <a:cs typeface="Arial" panose="020B0604020202020204" pitchFamily="34" charset="0"/>
          </a:endParaRPr>
        </a:p>
      </dgm:t>
    </dgm:pt>
    <dgm:pt modelId="{8A247F4E-7633-8349-BBD7-C262DBE342FA}">
      <dgm:prSet phldrT="[Text]" custT="1"/>
      <dgm:spPr/>
      <dgm:t>
        <a:bodyPr spcFirstLastPara="0" vert="horz" wrap="square" lIns="41275" tIns="41275" rIns="41275" bIns="41275" numCol="1" spcCol="1270" anchor="ctr" anchorCtr="0"/>
        <a:lstStyle/>
        <a:p>
          <a:pPr marL="0" lvl="0" indent="0" algn="ctr" defTabSz="2889250">
            <a:lnSpc>
              <a:spcPct val="90000"/>
            </a:lnSpc>
            <a:spcBef>
              <a:spcPct val="0"/>
            </a:spcBef>
            <a:spcAft>
              <a:spcPct val="35000"/>
            </a:spcAft>
            <a:buNone/>
          </a:pPr>
          <a:r>
            <a:rPr lang="en-US" sz="1200" b="1" kern="1200" noProof="0" dirty="0">
              <a:latin typeface="+mn-lt"/>
              <a:ea typeface="+mn-ea"/>
              <a:cs typeface="Arial" panose="020B0604020202020204" pitchFamily="34" charset="0"/>
            </a:rPr>
            <a:t>MME</a:t>
          </a:r>
        </a:p>
        <a:p>
          <a:pPr marL="0" lvl="0" indent="0" algn="ctr" defTabSz="2889250">
            <a:lnSpc>
              <a:spcPct val="90000"/>
            </a:lnSpc>
            <a:spcBef>
              <a:spcPct val="0"/>
            </a:spcBef>
            <a:spcAft>
              <a:spcPct val="35000"/>
            </a:spcAft>
            <a:buNone/>
          </a:pPr>
          <a:r>
            <a:rPr lang="en-US" sz="1050" kern="1200" noProof="0" dirty="0">
              <a:latin typeface="+mn-lt"/>
              <a:ea typeface="+mn-ea"/>
              <a:cs typeface="Arial" panose="020B0604020202020204" pitchFamily="34" charset="0"/>
            </a:rPr>
            <a:t>Ministry of Mines and Energy</a:t>
          </a:r>
        </a:p>
      </dgm:t>
    </dgm:pt>
    <dgm:pt modelId="{A5F9F4ED-4BFD-D248-BC91-934B8D2A0647}" type="parTrans" cxnId="{A9E9BEF0-37C9-E148-BB41-5CAC646BC27F}">
      <dgm:prSet/>
      <dgm:spPr/>
      <dgm:t>
        <a:bodyPr/>
        <a:lstStyle/>
        <a:p>
          <a:endParaRPr lang="en-US" sz="1200" noProof="0" dirty="0">
            <a:latin typeface="+mn-lt"/>
            <a:cs typeface="Arial" panose="020B0604020202020204" pitchFamily="34" charset="0"/>
          </a:endParaRPr>
        </a:p>
      </dgm:t>
    </dgm:pt>
    <dgm:pt modelId="{83ACF164-466E-2B46-B05F-1888BAF82CC0}" type="sibTrans" cxnId="{A9E9BEF0-37C9-E148-BB41-5CAC646BC27F}">
      <dgm:prSet/>
      <dgm:spPr/>
      <dgm:t>
        <a:bodyPr/>
        <a:lstStyle/>
        <a:p>
          <a:endParaRPr lang="en-US" sz="1200" noProof="0" dirty="0">
            <a:latin typeface="+mn-lt"/>
            <a:cs typeface="Arial" panose="020B0604020202020204" pitchFamily="34" charset="0"/>
          </a:endParaRPr>
        </a:p>
      </dgm:t>
    </dgm:pt>
    <dgm:pt modelId="{87158DC2-181F-D541-887E-2D1C3379D632}">
      <dgm:prSet phldrT="[Text]" custT="1"/>
      <dgm:spPr/>
      <dgm:t>
        <a:bodyPr spcFirstLastPara="0" vert="horz" wrap="square" lIns="41275" tIns="41275" rIns="41275" bIns="41275" numCol="1" spcCol="1270" anchor="ctr" anchorCtr="0"/>
        <a:lstStyle/>
        <a:p>
          <a:pPr>
            <a:lnSpc>
              <a:spcPct val="93000"/>
            </a:lnSpc>
            <a:spcAft>
              <a:spcPts val="0"/>
            </a:spcAft>
          </a:pPr>
          <a:r>
            <a:rPr lang="en-US" sz="1200" b="1" kern="1200" noProof="0" dirty="0">
              <a:latin typeface="+mn-lt"/>
              <a:ea typeface="+mn-ea"/>
              <a:cs typeface="Arial" panose="020B0604020202020204" pitchFamily="34" charset="0"/>
            </a:rPr>
            <a:t>CMSE</a:t>
          </a:r>
        </a:p>
        <a:p>
          <a:pPr lvl="0">
            <a:lnSpc>
              <a:spcPct val="93000"/>
            </a:lnSpc>
            <a:spcAft>
              <a:spcPts val="0"/>
            </a:spcAft>
          </a:pPr>
          <a:r>
            <a:rPr lang="en-US" sz="1050" b="0" i="0" kern="1200" noProof="0" dirty="0">
              <a:latin typeface="+mn-lt"/>
              <a:cs typeface="Arial" panose="020B0604020202020204" pitchFamily="34" charset="0"/>
            </a:rPr>
            <a:t>Power Sector Surveillance Committee</a:t>
          </a:r>
          <a:endParaRPr lang="en-US" sz="800" b="0" i="0" kern="1200" noProof="0" dirty="0">
            <a:latin typeface="+mn-lt"/>
            <a:cs typeface="Arial" panose="020B0604020202020204" pitchFamily="34" charset="0"/>
          </a:endParaRPr>
        </a:p>
      </dgm:t>
    </dgm:pt>
    <dgm:pt modelId="{03D41681-96C4-414C-953F-C50B53787E5F}" type="sibTrans" cxnId="{FAF6B8F3-3337-FD46-8D70-5878675C3B09}">
      <dgm:prSet/>
      <dgm:spPr/>
      <dgm:t>
        <a:bodyPr/>
        <a:lstStyle/>
        <a:p>
          <a:endParaRPr lang="en-US" sz="1200" noProof="0" dirty="0">
            <a:latin typeface="+mn-lt"/>
            <a:cs typeface="Arial" panose="020B0604020202020204" pitchFamily="34" charset="0"/>
          </a:endParaRPr>
        </a:p>
      </dgm:t>
    </dgm:pt>
    <dgm:pt modelId="{6214DFDC-23CA-2544-85E0-41C504C9C56E}" type="parTrans" cxnId="{FAF6B8F3-3337-FD46-8D70-5878675C3B09}">
      <dgm:prSet/>
      <dgm:spPr/>
      <dgm:t>
        <a:bodyPr/>
        <a:lstStyle/>
        <a:p>
          <a:endParaRPr lang="en-US" sz="1200" noProof="0" dirty="0">
            <a:latin typeface="+mn-lt"/>
            <a:cs typeface="Arial" panose="020B0604020202020204" pitchFamily="34" charset="0"/>
          </a:endParaRPr>
        </a:p>
      </dgm:t>
    </dgm:pt>
    <dgm:pt modelId="{9A6BE469-DA85-4A7D-8EA6-8C1C8E1CE1FF}">
      <dgm:prSet custT="1"/>
      <dgm:spPr/>
      <dgm:t>
        <a:bodyPr/>
        <a:lstStyle/>
        <a:p>
          <a:r>
            <a:rPr lang="en-US" sz="1200" b="1" noProof="0" dirty="0">
              <a:latin typeface="+mn-lt"/>
              <a:cs typeface="Arial" panose="020B0604020202020204" pitchFamily="34" charset="0"/>
            </a:rPr>
            <a:t>ANEEL</a:t>
          </a:r>
        </a:p>
        <a:p>
          <a:r>
            <a:rPr lang="en-US" sz="1050" b="0" noProof="0" dirty="0">
              <a:latin typeface="+mn-lt"/>
              <a:cs typeface="Arial" panose="020B0604020202020204" pitchFamily="34" charset="0"/>
            </a:rPr>
            <a:t>National Regulatory Agency</a:t>
          </a:r>
        </a:p>
      </dgm:t>
    </dgm:pt>
    <dgm:pt modelId="{388E648A-4765-4634-BC36-1ACB2CAC39FA}" type="parTrans" cxnId="{FA1F04A3-BFFB-446D-9F23-CE517A65978B}">
      <dgm:prSet/>
      <dgm:spPr>
        <a:ln>
          <a:solidFill>
            <a:srgbClr val="0067B9"/>
          </a:solidFill>
          <a:prstDash val="sysDash"/>
        </a:ln>
      </dgm:spPr>
      <dgm:t>
        <a:bodyPr/>
        <a:lstStyle/>
        <a:p>
          <a:endParaRPr lang="en-US" sz="1200" noProof="0" dirty="0">
            <a:latin typeface="+mn-lt"/>
          </a:endParaRPr>
        </a:p>
      </dgm:t>
    </dgm:pt>
    <dgm:pt modelId="{02DCF985-4A88-49E5-90E7-63F38FC736F9}" type="sibTrans" cxnId="{FA1F04A3-BFFB-446D-9F23-CE517A65978B}">
      <dgm:prSet/>
      <dgm:spPr/>
      <dgm:t>
        <a:bodyPr/>
        <a:lstStyle/>
        <a:p>
          <a:endParaRPr lang="en-US" sz="1200" noProof="0" dirty="0">
            <a:latin typeface="+mn-lt"/>
          </a:endParaRPr>
        </a:p>
      </dgm:t>
    </dgm:pt>
    <dgm:pt modelId="{D26ED09A-7C86-422C-B9DC-10F7F6D49C77}">
      <dgm:prSet custT="1"/>
      <dgm:spPr/>
      <dgm:t>
        <a:bodyPr/>
        <a:lstStyle/>
        <a:p>
          <a:r>
            <a:rPr lang="en-US" sz="1200" b="1" noProof="0" dirty="0">
              <a:latin typeface="+mn-lt"/>
              <a:cs typeface="Arial" panose="020B0604020202020204" pitchFamily="34" charset="0"/>
            </a:rPr>
            <a:t>EPE</a:t>
          </a:r>
        </a:p>
        <a:p>
          <a:r>
            <a:rPr lang="en-US" sz="1050" b="0" noProof="0" dirty="0">
              <a:latin typeface="+mn-lt"/>
              <a:cs typeface="Arial" panose="020B0604020202020204" pitchFamily="34" charset="0"/>
            </a:rPr>
            <a:t>Energy Research Company</a:t>
          </a:r>
        </a:p>
      </dgm:t>
    </dgm:pt>
    <dgm:pt modelId="{AAA53AE8-A39B-4A44-A16F-86E6264F711B}" type="parTrans" cxnId="{6F157189-B023-4C52-BE48-F11DE0E8D37E}">
      <dgm:prSet/>
      <dgm:spPr/>
      <dgm:t>
        <a:bodyPr/>
        <a:lstStyle/>
        <a:p>
          <a:endParaRPr lang="en-US" sz="1200" noProof="0" dirty="0">
            <a:latin typeface="+mn-lt"/>
          </a:endParaRPr>
        </a:p>
      </dgm:t>
    </dgm:pt>
    <dgm:pt modelId="{F35D7505-4F90-49C2-A6EB-4F78B1DEF693}" type="sibTrans" cxnId="{6F157189-B023-4C52-BE48-F11DE0E8D37E}">
      <dgm:prSet/>
      <dgm:spPr/>
      <dgm:t>
        <a:bodyPr/>
        <a:lstStyle/>
        <a:p>
          <a:endParaRPr lang="en-US" sz="1200" noProof="0" dirty="0">
            <a:latin typeface="+mn-lt"/>
          </a:endParaRPr>
        </a:p>
      </dgm:t>
    </dgm:pt>
    <dgm:pt modelId="{4233DC29-BD33-4172-86F9-F2ABA56A1C9E}" type="asst">
      <dgm:prSet custT="1"/>
      <dgm:spPr/>
      <dgm:t>
        <a:bodyPr/>
        <a:lstStyle/>
        <a:p>
          <a:r>
            <a:rPr lang="en-US" sz="1200" b="1" noProof="0" dirty="0">
              <a:latin typeface="+mn-lt"/>
              <a:cs typeface="Arial" panose="020B0604020202020204" pitchFamily="34" charset="0"/>
            </a:rPr>
            <a:t>ONS</a:t>
          </a:r>
        </a:p>
        <a:p>
          <a:r>
            <a:rPr lang="en-US" sz="1050" noProof="0" dirty="0">
              <a:latin typeface="+mn-lt"/>
              <a:cs typeface="Arial" panose="020B0604020202020204" pitchFamily="34" charset="0"/>
            </a:rPr>
            <a:t>National Grid Operator</a:t>
          </a:r>
        </a:p>
      </dgm:t>
    </dgm:pt>
    <dgm:pt modelId="{037FBAC6-FA17-4F69-A793-A0BEE8DA260D}" type="parTrans" cxnId="{8413EC55-2898-4F77-ACA0-3993A995F013}">
      <dgm:prSet/>
      <dgm:spPr/>
      <dgm:t>
        <a:bodyPr/>
        <a:lstStyle/>
        <a:p>
          <a:endParaRPr lang="en-US" sz="1200" noProof="0" dirty="0">
            <a:latin typeface="+mn-lt"/>
          </a:endParaRPr>
        </a:p>
      </dgm:t>
    </dgm:pt>
    <dgm:pt modelId="{19E78822-FF85-44C8-A219-3C9929EB2A22}" type="sibTrans" cxnId="{8413EC55-2898-4F77-ACA0-3993A995F013}">
      <dgm:prSet/>
      <dgm:spPr/>
      <dgm:t>
        <a:bodyPr/>
        <a:lstStyle/>
        <a:p>
          <a:endParaRPr lang="en-US" sz="1200" noProof="0" dirty="0">
            <a:latin typeface="+mn-lt"/>
          </a:endParaRPr>
        </a:p>
      </dgm:t>
    </dgm:pt>
    <dgm:pt modelId="{77BD0FA0-A90B-48AE-8BEF-DE7B7AEB5BD4}" type="asst">
      <dgm:prSet custT="1"/>
      <dgm:spPr/>
      <dgm:t>
        <a:bodyPr/>
        <a:lstStyle/>
        <a:p>
          <a:r>
            <a:rPr lang="en-US" sz="1200" b="1" noProof="0" dirty="0">
              <a:latin typeface="+mn-lt"/>
              <a:cs typeface="Arial" panose="020B0604020202020204" pitchFamily="34" charset="0"/>
            </a:rPr>
            <a:t>CCEE</a:t>
          </a:r>
        </a:p>
        <a:p>
          <a:r>
            <a:rPr lang="en-US" sz="1050" noProof="0" dirty="0">
              <a:latin typeface="+mn-lt"/>
              <a:cs typeface="Arial" panose="020B0604020202020204" pitchFamily="34" charset="0"/>
            </a:rPr>
            <a:t>Market Operator</a:t>
          </a:r>
        </a:p>
      </dgm:t>
    </dgm:pt>
    <dgm:pt modelId="{F6664964-269D-42AC-BD27-7089A59D19E5}" type="parTrans" cxnId="{6F902773-45D3-4C12-844E-FA9D49AE2A82}">
      <dgm:prSet/>
      <dgm:spPr/>
      <dgm:t>
        <a:bodyPr/>
        <a:lstStyle/>
        <a:p>
          <a:endParaRPr lang="en-US" sz="1200" noProof="0" dirty="0">
            <a:latin typeface="+mn-lt"/>
          </a:endParaRPr>
        </a:p>
      </dgm:t>
    </dgm:pt>
    <dgm:pt modelId="{984A50DD-734B-4594-B246-4E51CC22930C}" type="sibTrans" cxnId="{6F902773-45D3-4C12-844E-FA9D49AE2A82}">
      <dgm:prSet/>
      <dgm:spPr/>
      <dgm:t>
        <a:bodyPr/>
        <a:lstStyle/>
        <a:p>
          <a:endParaRPr lang="en-US" sz="1200" noProof="0" dirty="0">
            <a:latin typeface="+mn-lt"/>
          </a:endParaRPr>
        </a:p>
      </dgm:t>
    </dgm:pt>
    <dgm:pt modelId="{C490E09A-8C49-194D-B104-8648758A9A05}" type="pres">
      <dgm:prSet presAssocID="{E1AA4827-34FB-B645-8083-E887E471C773}" presName="hierChild1" presStyleCnt="0">
        <dgm:presLayoutVars>
          <dgm:orgChart val="1"/>
          <dgm:chPref val="1"/>
          <dgm:dir/>
          <dgm:animOne val="branch"/>
          <dgm:animLvl val="lvl"/>
          <dgm:resizeHandles/>
        </dgm:presLayoutVars>
      </dgm:prSet>
      <dgm:spPr/>
    </dgm:pt>
    <dgm:pt modelId="{90472D5D-AF2A-DA46-B677-55EEA34B7DFE}" type="pres">
      <dgm:prSet presAssocID="{BDD6F339-D58E-094F-935C-AFE5D6AD6F1E}" presName="hierRoot1" presStyleCnt="0">
        <dgm:presLayoutVars>
          <dgm:hierBranch val="hang"/>
        </dgm:presLayoutVars>
      </dgm:prSet>
      <dgm:spPr/>
    </dgm:pt>
    <dgm:pt modelId="{8A2E95C9-3387-A249-822A-41CB038D59F6}" type="pres">
      <dgm:prSet presAssocID="{BDD6F339-D58E-094F-935C-AFE5D6AD6F1E}" presName="rootComposite1" presStyleCnt="0"/>
      <dgm:spPr/>
    </dgm:pt>
    <dgm:pt modelId="{6969459E-4694-8740-A6B3-6596346D23D5}" type="pres">
      <dgm:prSet presAssocID="{BDD6F339-D58E-094F-935C-AFE5D6AD6F1E}" presName="rootText1" presStyleLbl="node0" presStyleIdx="0" presStyleCnt="1" custScaleX="126418" custLinFactNeighborX="-67176" custLinFactNeighborY="17554">
        <dgm:presLayoutVars>
          <dgm:chPref val="3"/>
        </dgm:presLayoutVars>
      </dgm:prSet>
      <dgm:spPr>
        <a:xfrm>
          <a:off x="2211330" y="0"/>
          <a:ext cx="2816028" cy="1113776"/>
        </a:xfrm>
        <a:prstGeom prst="rect">
          <a:avLst/>
        </a:prstGeom>
      </dgm:spPr>
    </dgm:pt>
    <dgm:pt modelId="{01B7F12F-739D-F64B-AB53-B1680A68372B}" type="pres">
      <dgm:prSet presAssocID="{BDD6F339-D58E-094F-935C-AFE5D6AD6F1E}" presName="rootConnector1" presStyleLbl="node1" presStyleIdx="0" presStyleCnt="0"/>
      <dgm:spPr/>
    </dgm:pt>
    <dgm:pt modelId="{F82065A2-C02A-1642-814F-264031FE7EF9}" type="pres">
      <dgm:prSet presAssocID="{BDD6F339-D58E-094F-935C-AFE5D6AD6F1E}" presName="hierChild2" presStyleCnt="0"/>
      <dgm:spPr/>
    </dgm:pt>
    <dgm:pt modelId="{8ED52906-0656-4F88-83EA-D6DB86B82727}" type="pres">
      <dgm:prSet presAssocID="{A5F9F4ED-4BFD-D248-BC91-934B8D2A0647}" presName="Name48" presStyleLbl="parChTrans1D2" presStyleIdx="0" presStyleCnt="3"/>
      <dgm:spPr/>
    </dgm:pt>
    <dgm:pt modelId="{88F80DE9-C20A-423E-B50F-7B01BE0355E1}" type="pres">
      <dgm:prSet presAssocID="{8A247F4E-7633-8349-BBD7-C262DBE342FA}" presName="hierRoot2" presStyleCnt="0">
        <dgm:presLayoutVars>
          <dgm:hierBranch val="l"/>
        </dgm:presLayoutVars>
      </dgm:prSet>
      <dgm:spPr/>
    </dgm:pt>
    <dgm:pt modelId="{91E8A2DB-EBDD-477E-8A21-7F08EC66680E}" type="pres">
      <dgm:prSet presAssocID="{8A247F4E-7633-8349-BBD7-C262DBE342FA}" presName="rootComposite" presStyleCnt="0"/>
      <dgm:spPr/>
    </dgm:pt>
    <dgm:pt modelId="{0B0ED104-0D4F-4706-911C-EFF39B513982}" type="pres">
      <dgm:prSet presAssocID="{8A247F4E-7633-8349-BBD7-C262DBE342FA}" presName="rootText" presStyleLbl="node2" presStyleIdx="0" presStyleCnt="3" custScaleX="143538">
        <dgm:presLayoutVars>
          <dgm:chPref val="3"/>
        </dgm:presLayoutVars>
      </dgm:prSet>
      <dgm:spPr>
        <a:xfrm>
          <a:off x="273336" y="1583578"/>
          <a:ext cx="3197386" cy="1113776"/>
        </a:xfrm>
        <a:prstGeom prst="rect">
          <a:avLst/>
        </a:prstGeom>
      </dgm:spPr>
    </dgm:pt>
    <dgm:pt modelId="{95EDF1C7-3694-4447-BD4D-D71534D4C37B}" type="pres">
      <dgm:prSet presAssocID="{8A247F4E-7633-8349-BBD7-C262DBE342FA}" presName="rootConnector" presStyleLbl="node2" presStyleIdx="0" presStyleCnt="3"/>
      <dgm:spPr/>
    </dgm:pt>
    <dgm:pt modelId="{4C23F4F4-C9F5-4737-A494-F95E52BAA47F}" type="pres">
      <dgm:prSet presAssocID="{8A247F4E-7633-8349-BBD7-C262DBE342FA}" presName="hierChild4" presStyleCnt="0"/>
      <dgm:spPr/>
    </dgm:pt>
    <dgm:pt modelId="{B3E8D4AE-E525-4CDE-A925-EFEF44DEEAF8}" type="pres">
      <dgm:prSet presAssocID="{AAA53AE8-A39B-4A44-A16F-86E6264F711B}" presName="Name50" presStyleLbl="parChTrans1D3" presStyleIdx="0" presStyleCnt="3"/>
      <dgm:spPr/>
    </dgm:pt>
    <dgm:pt modelId="{0FD1DFD5-A93C-485F-AA3B-0232E51B82EF}" type="pres">
      <dgm:prSet presAssocID="{D26ED09A-7C86-422C-B9DC-10F7F6D49C77}" presName="hierRoot2" presStyleCnt="0">
        <dgm:presLayoutVars>
          <dgm:hierBranch val="init"/>
        </dgm:presLayoutVars>
      </dgm:prSet>
      <dgm:spPr/>
    </dgm:pt>
    <dgm:pt modelId="{B1724022-2853-49AB-912B-5D72951F660D}" type="pres">
      <dgm:prSet presAssocID="{D26ED09A-7C86-422C-B9DC-10F7F6D49C77}" presName="rootComposite" presStyleCnt="0"/>
      <dgm:spPr/>
    </dgm:pt>
    <dgm:pt modelId="{1B5C0E0D-E77E-44E5-BE58-2B1FAFD7CD07}" type="pres">
      <dgm:prSet presAssocID="{D26ED09A-7C86-422C-B9DC-10F7F6D49C77}" presName="rootText" presStyleLbl="node3" presStyleIdx="0" presStyleCnt="1" custScaleX="117394">
        <dgm:presLayoutVars>
          <dgm:chPref val="3"/>
        </dgm:presLayoutVars>
      </dgm:prSet>
      <dgm:spPr/>
    </dgm:pt>
    <dgm:pt modelId="{C5E2B963-C4AE-45C4-AB90-066CA8B5BE45}" type="pres">
      <dgm:prSet presAssocID="{D26ED09A-7C86-422C-B9DC-10F7F6D49C77}" presName="rootConnector" presStyleLbl="node3" presStyleIdx="0" presStyleCnt="1"/>
      <dgm:spPr/>
    </dgm:pt>
    <dgm:pt modelId="{8F26067F-3FDA-416A-8633-D19DAEA33373}" type="pres">
      <dgm:prSet presAssocID="{D26ED09A-7C86-422C-B9DC-10F7F6D49C77}" presName="hierChild4" presStyleCnt="0"/>
      <dgm:spPr/>
    </dgm:pt>
    <dgm:pt modelId="{79FAFBE8-FAF5-4FEE-B06E-800DDF79EA38}" type="pres">
      <dgm:prSet presAssocID="{D26ED09A-7C86-422C-B9DC-10F7F6D49C77}" presName="hierChild5" presStyleCnt="0"/>
      <dgm:spPr/>
    </dgm:pt>
    <dgm:pt modelId="{A8B50A32-DBAA-4C71-B447-53086D8A941B}" type="pres">
      <dgm:prSet presAssocID="{8A247F4E-7633-8349-BBD7-C262DBE342FA}" presName="hierChild5" presStyleCnt="0"/>
      <dgm:spPr/>
    </dgm:pt>
    <dgm:pt modelId="{1216899E-32B2-474F-B540-0AAA24AFCA37}" type="pres">
      <dgm:prSet presAssocID="{6214DFDC-23CA-2544-85E0-41C504C9C56E}" presName="Name48" presStyleLbl="parChTrans1D2" presStyleIdx="1" presStyleCnt="3"/>
      <dgm:spPr/>
    </dgm:pt>
    <dgm:pt modelId="{0FF00CAD-477F-7646-8B69-B785CECBB3C1}" type="pres">
      <dgm:prSet presAssocID="{87158DC2-181F-D541-887E-2D1C3379D632}" presName="hierRoot2" presStyleCnt="0">
        <dgm:presLayoutVars>
          <dgm:hierBranch val="init"/>
        </dgm:presLayoutVars>
      </dgm:prSet>
      <dgm:spPr/>
    </dgm:pt>
    <dgm:pt modelId="{FEB457EE-6793-B149-A389-FAE421BA7153}" type="pres">
      <dgm:prSet presAssocID="{87158DC2-181F-D541-887E-2D1C3379D632}" presName="rootComposite" presStyleCnt="0"/>
      <dgm:spPr/>
    </dgm:pt>
    <dgm:pt modelId="{4E1FC3E1-3791-FD4F-AA8C-E5989B043C4C}" type="pres">
      <dgm:prSet presAssocID="{87158DC2-181F-D541-887E-2D1C3379D632}" presName="rootText" presStyleLbl="node2" presStyleIdx="1" presStyleCnt="3" custScaleX="154041" custLinFactNeighborX="-8467" custLinFactNeighborY="-459">
        <dgm:presLayoutVars>
          <dgm:chPref val="3"/>
        </dgm:presLayoutVars>
      </dgm:prSet>
      <dgm:spPr>
        <a:xfrm>
          <a:off x="3749902" y="1578466"/>
          <a:ext cx="3431346" cy="1113776"/>
        </a:xfrm>
        <a:prstGeom prst="rect">
          <a:avLst/>
        </a:prstGeom>
      </dgm:spPr>
    </dgm:pt>
    <dgm:pt modelId="{AA8191F6-5609-6F42-BE87-53BEF8522624}" type="pres">
      <dgm:prSet presAssocID="{87158DC2-181F-D541-887E-2D1C3379D632}" presName="rootConnector" presStyleLbl="node2" presStyleIdx="1" presStyleCnt="3"/>
      <dgm:spPr/>
    </dgm:pt>
    <dgm:pt modelId="{06021C04-9BAE-3645-A7AE-98BB901C1CE9}" type="pres">
      <dgm:prSet presAssocID="{87158DC2-181F-D541-887E-2D1C3379D632}" presName="hierChild4" presStyleCnt="0"/>
      <dgm:spPr/>
    </dgm:pt>
    <dgm:pt modelId="{AE31D7EE-9C99-5647-BBC2-ABC9CB55B299}" type="pres">
      <dgm:prSet presAssocID="{87158DC2-181F-D541-887E-2D1C3379D632}" presName="hierChild5" presStyleCnt="0"/>
      <dgm:spPr/>
    </dgm:pt>
    <dgm:pt modelId="{1B07DA18-E82E-471E-9428-F22C814CA433}" type="pres">
      <dgm:prSet presAssocID="{388E648A-4765-4634-BC36-1ACB2CAC39FA}" presName="Name48" presStyleLbl="parChTrans1D2" presStyleIdx="2" presStyleCnt="3"/>
      <dgm:spPr/>
    </dgm:pt>
    <dgm:pt modelId="{044661DE-5D5C-4E01-BE05-B87F06119E77}" type="pres">
      <dgm:prSet presAssocID="{9A6BE469-DA85-4A7D-8EA6-8C1C8E1CE1FF}" presName="hierRoot2" presStyleCnt="0">
        <dgm:presLayoutVars>
          <dgm:hierBranch val="r"/>
        </dgm:presLayoutVars>
      </dgm:prSet>
      <dgm:spPr/>
    </dgm:pt>
    <dgm:pt modelId="{9CFD6020-66F6-404C-B224-80FAC45C680D}" type="pres">
      <dgm:prSet presAssocID="{9A6BE469-DA85-4A7D-8EA6-8C1C8E1CE1FF}" presName="rootComposite" presStyleCnt="0"/>
      <dgm:spPr/>
    </dgm:pt>
    <dgm:pt modelId="{A0CAF319-D756-43ED-962A-9CF25A87C2A4}" type="pres">
      <dgm:prSet presAssocID="{9A6BE469-DA85-4A7D-8EA6-8C1C8E1CE1FF}" presName="rootText" presStyleLbl="node2" presStyleIdx="2" presStyleCnt="3" custScaleX="142251" custLinFactX="69634" custLinFactNeighborX="100000" custLinFactNeighborY="-56839">
        <dgm:presLayoutVars>
          <dgm:chPref val="3"/>
        </dgm:presLayoutVars>
      </dgm:prSet>
      <dgm:spPr/>
    </dgm:pt>
    <dgm:pt modelId="{326849C3-33C7-4D63-952D-8E6861D0CEAC}" type="pres">
      <dgm:prSet presAssocID="{9A6BE469-DA85-4A7D-8EA6-8C1C8E1CE1FF}" presName="rootConnector" presStyleLbl="node2" presStyleIdx="2" presStyleCnt="3"/>
      <dgm:spPr/>
    </dgm:pt>
    <dgm:pt modelId="{7BA1020E-15DE-4307-A949-8E901313F526}" type="pres">
      <dgm:prSet presAssocID="{9A6BE469-DA85-4A7D-8EA6-8C1C8E1CE1FF}" presName="hierChild4" presStyleCnt="0"/>
      <dgm:spPr/>
    </dgm:pt>
    <dgm:pt modelId="{86A9F398-EAA2-4510-9F9E-B483D30416D4}" type="pres">
      <dgm:prSet presAssocID="{9A6BE469-DA85-4A7D-8EA6-8C1C8E1CE1FF}" presName="hierChild5" presStyleCnt="0"/>
      <dgm:spPr/>
    </dgm:pt>
    <dgm:pt modelId="{B6355E6C-BCCD-4455-8AEE-E9B6E79E74AA}" type="pres">
      <dgm:prSet presAssocID="{037FBAC6-FA17-4F69-A793-A0BEE8DA260D}" presName="Name111" presStyleLbl="parChTrans1D3" presStyleIdx="1" presStyleCnt="3"/>
      <dgm:spPr/>
    </dgm:pt>
    <dgm:pt modelId="{34681E16-D2DC-42EC-9C02-A0070E0D8B72}" type="pres">
      <dgm:prSet presAssocID="{4233DC29-BD33-4172-86F9-F2ABA56A1C9E}" presName="hierRoot3" presStyleCnt="0">
        <dgm:presLayoutVars>
          <dgm:hierBranch val="init"/>
        </dgm:presLayoutVars>
      </dgm:prSet>
      <dgm:spPr/>
    </dgm:pt>
    <dgm:pt modelId="{BD11B1FD-23ED-4AF5-8C6C-6CEE5BA047E9}" type="pres">
      <dgm:prSet presAssocID="{4233DC29-BD33-4172-86F9-F2ABA56A1C9E}" presName="rootComposite3" presStyleCnt="0"/>
      <dgm:spPr/>
    </dgm:pt>
    <dgm:pt modelId="{1A84E4E2-ACF6-431D-9E46-730FAF3578AC}" type="pres">
      <dgm:prSet presAssocID="{4233DC29-BD33-4172-86F9-F2ABA56A1C9E}" presName="rootText3" presStyleLbl="asst2" presStyleIdx="0" presStyleCnt="2" custScaleX="130594" custLinFactX="123280" custLinFactNeighborX="200000" custLinFactNeighborY="-75777">
        <dgm:presLayoutVars>
          <dgm:chPref val="3"/>
        </dgm:presLayoutVars>
      </dgm:prSet>
      <dgm:spPr/>
    </dgm:pt>
    <dgm:pt modelId="{7669F381-16B0-43DA-8E67-4E0850EB5AFF}" type="pres">
      <dgm:prSet presAssocID="{4233DC29-BD33-4172-86F9-F2ABA56A1C9E}" presName="rootConnector3" presStyleLbl="asst2" presStyleIdx="0" presStyleCnt="2"/>
      <dgm:spPr/>
    </dgm:pt>
    <dgm:pt modelId="{8E1BC928-6167-4A10-9437-F6DD5AC6A678}" type="pres">
      <dgm:prSet presAssocID="{4233DC29-BD33-4172-86F9-F2ABA56A1C9E}" presName="hierChild6" presStyleCnt="0"/>
      <dgm:spPr/>
    </dgm:pt>
    <dgm:pt modelId="{0A20FA7C-B485-45D2-8EAB-674C47DCCCD4}" type="pres">
      <dgm:prSet presAssocID="{4233DC29-BD33-4172-86F9-F2ABA56A1C9E}" presName="hierChild7" presStyleCnt="0"/>
      <dgm:spPr/>
    </dgm:pt>
    <dgm:pt modelId="{A18EAB58-00C5-45C1-B4E8-7CFB20F21B11}" type="pres">
      <dgm:prSet presAssocID="{F6664964-269D-42AC-BD27-7089A59D19E5}" presName="Name111" presStyleLbl="parChTrans1D3" presStyleIdx="2" presStyleCnt="3"/>
      <dgm:spPr/>
    </dgm:pt>
    <dgm:pt modelId="{5B949794-0A5D-426C-9694-C8E88DDA17E4}" type="pres">
      <dgm:prSet presAssocID="{77BD0FA0-A90B-48AE-8BEF-DE7B7AEB5BD4}" presName="hierRoot3" presStyleCnt="0">
        <dgm:presLayoutVars>
          <dgm:hierBranch val="init"/>
        </dgm:presLayoutVars>
      </dgm:prSet>
      <dgm:spPr/>
    </dgm:pt>
    <dgm:pt modelId="{BCA407B3-9FF9-4BC2-B123-5E60D1D14B6C}" type="pres">
      <dgm:prSet presAssocID="{77BD0FA0-A90B-48AE-8BEF-DE7B7AEB5BD4}" presName="rootComposite3" presStyleCnt="0"/>
      <dgm:spPr/>
    </dgm:pt>
    <dgm:pt modelId="{A77620A6-315E-4883-AEF7-2435B2E6AF12}" type="pres">
      <dgm:prSet presAssocID="{77BD0FA0-A90B-48AE-8BEF-DE7B7AEB5BD4}" presName="rootText3" presStyleLbl="asst2" presStyleIdx="1" presStyleCnt="2" custScaleX="128419" custLinFactNeighborX="22082" custLinFactNeighborY="-75777">
        <dgm:presLayoutVars>
          <dgm:chPref val="3"/>
        </dgm:presLayoutVars>
      </dgm:prSet>
      <dgm:spPr/>
    </dgm:pt>
    <dgm:pt modelId="{F09F1626-FD77-4D80-BF88-452EC57FD037}" type="pres">
      <dgm:prSet presAssocID="{77BD0FA0-A90B-48AE-8BEF-DE7B7AEB5BD4}" presName="rootConnector3" presStyleLbl="asst2" presStyleIdx="1" presStyleCnt="2"/>
      <dgm:spPr/>
    </dgm:pt>
    <dgm:pt modelId="{158D90BB-1F16-4DA9-B5D4-3C04B110F384}" type="pres">
      <dgm:prSet presAssocID="{77BD0FA0-A90B-48AE-8BEF-DE7B7AEB5BD4}" presName="hierChild6" presStyleCnt="0"/>
      <dgm:spPr/>
    </dgm:pt>
    <dgm:pt modelId="{45429712-0739-4946-A09E-94F6983BF811}" type="pres">
      <dgm:prSet presAssocID="{77BD0FA0-A90B-48AE-8BEF-DE7B7AEB5BD4}" presName="hierChild7" presStyleCnt="0"/>
      <dgm:spPr/>
    </dgm:pt>
    <dgm:pt modelId="{220C9F52-4512-F341-8C37-AEAAAB31DC2C}" type="pres">
      <dgm:prSet presAssocID="{BDD6F339-D58E-094F-935C-AFE5D6AD6F1E}" presName="hierChild3" presStyleCnt="0"/>
      <dgm:spPr/>
    </dgm:pt>
  </dgm:ptLst>
  <dgm:cxnLst>
    <dgm:cxn modelId="{AB3ECD0E-8E1D-48E7-93BE-2864849C6069}" type="presOf" srcId="{77BD0FA0-A90B-48AE-8BEF-DE7B7AEB5BD4}" destId="{A77620A6-315E-4883-AEF7-2435B2E6AF12}" srcOrd="0" destOrd="0" presId="urn:microsoft.com/office/officeart/2005/8/layout/orgChart1"/>
    <dgm:cxn modelId="{90C27C0F-AD1F-4515-A893-846EFD8E3A12}" type="presOf" srcId="{9A6BE469-DA85-4A7D-8EA6-8C1C8E1CE1FF}" destId="{326849C3-33C7-4D63-952D-8E6861D0CEAC}" srcOrd="1" destOrd="0" presId="urn:microsoft.com/office/officeart/2005/8/layout/orgChart1"/>
    <dgm:cxn modelId="{6C8E5412-82F4-4658-8671-CE1044E18DA1}" type="presOf" srcId="{9A6BE469-DA85-4A7D-8EA6-8C1C8E1CE1FF}" destId="{A0CAF319-D756-43ED-962A-9CF25A87C2A4}" srcOrd="0" destOrd="0" presId="urn:microsoft.com/office/officeart/2005/8/layout/orgChart1"/>
    <dgm:cxn modelId="{5B532514-40EC-41B8-B221-29B169FBE92A}" type="presOf" srcId="{A5F9F4ED-4BFD-D248-BC91-934B8D2A0647}" destId="{8ED52906-0656-4F88-83EA-D6DB86B82727}" srcOrd="0" destOrd="0" presId="urn:microsoft.com/office/officeart/2005/8/layout/orgChart1"/>
    <dgm:cxn modelId="{F9FC181C-69BF-4E44-B61F-0A3A9619EB51}" type="presOf" srcId="{4233DC29-BD33-4172-86F9-F2ABA56A1C9E}" destId="{7669F381-16B0-43DA-8E67-4E0850EB5AFF}" srcOrd="1" destOrd="0" presId="urn:microsoft.com/office/officeart/2005/8/layout/orgChart1"/>
    <dgm:cxn modelId="{2C663422-AB01-4CDD-A22F-6F844150FBDA}" type="presOf" srcId="{87158DC2-181F-D541-887E-2D1C3379D632}" destId="{4E1FC3E1-3791-FD4F-AA8C-E5989B043C4C}" srcOrd="0" destOrd="0" presId="urn:microsoft.com/office/officeart/2005/8/layout/orgChart1"/>
    <dgm:cxn modelId="{018A0732-8B32-4361-9F01-5EFB00D5A3FE}" type="presOf" srcId="{F6664964-269D-42AC-BD27-7089A59D19E5}" destId="{A18EAB58-00C5-45C1-B4E8-7CFB20F21B11}" srcOrd="0" destOrd="0" presId="urn:microsoft.com/office/officeart/2005/8/layout/orgChart1"/>
    <dgm:cxn modelId="{D4577345-47D4-41AF-8EC6-71F4693A0DCA}" type="presOf" srcId="{8A247F4E-7633-8349-BBD7-C262DBE342FA}" destId="{95EDF1C7-3694-4447-BD4D-D71534D4C37B}" srcOrd="1" destOrd="0" presId="urn:microsoft.com/office/officeart/2005/8/layout/orgChart1"/>
    <dgm:cxn modelId="{755A5867-FE65-4822-8A42-753C2A2D812C}" type="presOf" srcId="{8A247F4E-7633-8349-BBD7-C262DBE342FA}" destId="{0B0ED104-0D4F-4706-911C-EFF39B513982}" srcOrd="0" destOrd="0" presId="urn:microsoft.com/office/officeart/2005/8/layout/orgChart1"/>
    <dgm:cxn modelId="{00A79449-1356-47AB-9A36-FB9386E9E069}" type="presOf" srcId="{D26ED09A-7C86-422C-B9DC-10F7F6D49C77}" destId="{C5E2B963-C4AE-45C4-AB90-066CA8B5BE45}" srcOrd="1" destOrd="0" presId="urn:microsoft.com/office/officeart/2005/8/layout/orgChart1"/>
    <dgm:cxn modelId="{6F902773-45D3-4C12-844E-FA9D49AE2A82}" srcId="{9A6BE469-DA85-4A7D-8EA6-8C1C8E1CE1FF}" destId="{77BD0FA0-A90B-48AE-8BEF-DE7B7AEB5BD4}" srcOrd="1" destOrd="0" parTransId="{F6664964-269D-42AC-BD27-7089A59D19E5}" sibTransId="{984A50DD-734B-4594-B246-4E51CC22930C}"/>
    <dgm:cxn modelId="{23777154-1868-4092-A97E-F8D7455154D6}" type="presOf" srcId="{E1AA4827-34FB-B645-8083-E887E471C773}" destId="{C490E09A-8C49-194D-B104-8648758A9A05}" srcOrd="0" destOrd="0" presId="urn:microsoft.com/office/officeart/2005/8/layout/orgChart1"/>
    <dgm:cxn modelId="{8413EC55-2898-4F77-ACA0-3993A995F013}" srcId="{9A6BE469-DA85-4A7D-8EA6-8C1C8E1CE1FF}" destId="{4233DC29-BD33-4172-86F9-F2ABA56A1C9E}" srcOrd="0" destOrd="0" parTransId="{037FBAC6-FA17-4F69-A793-A0BEE8DA260D}" sibTransId="{19E78822-FF85-44C8-A219-3C9929EB2A22}"/>
    <dgm:cxn modelId="{B0761C77-BDD6-4753-A502-F0ECF770A81F}" type="presOf" srcId="{BDD6F339-D58E-094F-935C-AFE5D6AD6F1E}" destId="{01B7F12F-739D-F64B-AB53-B1680A68372B}" srcOrd="1" destOrd="0" presId="urn:microsoft.com/office/officeart/2005/8/layout/orgChart1"/>
    <dgm:cxn modelId="{835A3E7D-0E48-4B4E-A89B-4B0A0677A2BD}" type="presOf" srcId="{037FBAC6-FA17-4F69-A793-A0BEE8DA260D}" destId="{B6355E6C-BCCD-4455-8AEE-E9B6E79E74AA}" srcOrd="0" destOrd="0" presId="urn:microsoft.com/office/officeart/2005/8/layout/orgChart1"/>
    <dgm:cxn modelId="{47AB917F-B75B-44A3-A246-0578E3AEC284}" type="presOf" srcId="{BDD6F339-D58E-094F-935C-AFE5D6AD6F1E}" destId="{6969459E-4694-8740-A6B3-6596346D23D5}" srcOrd="0" destOrd="0" presId="urn:microsoft.com/office/officeart/2005/8/layout/orgChart1"/>
    <dgm:cxn modelId="{AB4BB088-D055-4246-9F9D-DEEF9176DE69}" type="presOf" srcId="{4233DC29-BD33-4172-86F9-F2ABA56A1C9E}" destId="{1A84E4E2-ACF6-431D-9E46-730FAF3578AC}" srcOrd="0" destOrd="0" presId="urn:microsoft.com/office/officeart/2005/8/layout/orgChart1"/>
    <dgm:cxn modelId="{6F157189-B023-4C52-BE48-F11DE0E8D37E}" srcId="{8A247F4E-7633-8349-BBD7-C262DBE342FA}" destId="{D26ED09A-7C86-422C-B9DC-10F7F6D49C77}" srcOrd="0" destOrd="0" parTransId="{AAA53AE8-A39B-4A44-A16F-86E6264F711B}" sibTransId="{F35D7505-4F90-49C2-A6EB-4F78B1DEF693}"/>
    <dgm:cxn modelId="{0AFB6592-A86F-401E-B64E-0D5DE9F9EC9F}" type="presOf" srcId="{AAA53AE8-A39B-4A44-A16F-86E6264F711B}" destId="{B3E8D4AE-E525-4CDE-A925-EFEF44DEEAF8}" srcOrd="0" destOrd="0" presId="urn:microsoft.com/office/officeart/2005/8/layout/orgChart1"/>
    <dgm:cxn modelId="{FA1F04A3-BFFB-446D-9F23-CE517A65978B}" srcId="{BDD6F339-D58E-094F-935C-AFE5D6AD6F1E}" destId="{9A6BE469-DA85-4A7D-8EA6-8C1C8E1CE1FF}" srcOrd="2" destOrd="0" parTransId="{388E648A-4765-4634-BC36-1ACB2CAC39FA}" sibTransId="{02DCF985-4A88-49E5-90E7-63F38FC736F9}"/>
    <dgm:cxn modelId="{E564DCA3-BE04-44D0-BFAC-0EB7F7470C95}" type="presOf" srcId="{87158DC2-181F-D541-887E-2D1C3379D632}" destId="{AA8191F6-5609-6F42-BE87-53BEF8522624}" srcOrd="1" destOrd="0" presId="urn:microsoft.com/office/officeart/2005/8/layout/orgChart1"/>
    <dgm:cxn modelId="{EB63B0DB-6E1B-4562-A33B-F3D48A9AFC47}" type="presOf" srcId="{388E648A-4765-4634-BC36-1ACB2CAC39FA}" destId="{1B07DA18-E82E-471E-9428-F22C814CA433}" srcOrd="0" destOrd="0" presId="urn:microsoft.com/office/officeart/2005/8/layout/orgChart1"/>
    <dgm:cxn modelId="{9463C8E0-79BE-47FC-B7BA-3634BD1668B0}" type="presOf" srcId="{D26ED09A-7C86-422C-B9DC-10F7F6D49C77}" destId="{1B5C0E0D-E77E-44E5-BE58-2B1FAFD7CD07}" srcOrd="0" destOrd="0" presId="urn:microsoft.com/office/officeart/2005/8/layout/orgChart1"/>
    <dgm:cxn modelId="{5E8655E3-30DB-4216-B8BE-EA5629DF4001}" type="presOf" srcId="{77BD0FA0-A90B-48AE-8BEF-DE7B7AEB5BD4}" destId="{F09F1626-FD77-4D80-BF88-452EC57FD037}" srcOrd="1" destOrd="0" presId="urn:microsoft.com/office/officeart/2005/8/layout/orgChart1"/>
    <dgm:cxn modelId="{48050DF0-491B-6E4F-A90A-1665E0D35FFF}" srcId="{E1AA4827-34FB-B645-8083-E887E471C773}" destId="{BDD6F339-D58E-094F-935C-AFE5D6AD6F1E}" srcOrd="0" destOrd="0" parTransId="{DDCBA8EE-029C-C748-82A2-1F529A2B8D0D}" sibTransId="{8FFBC6B2-BB53-304F-A154-7B81A4C304E6}"/>
    <dgm:cxn modelId="{A9E9BEF0-37C9-E148-BB41-5CAC646BC27F}" srcId="{BDD6F339-D58E-094F-935C-AFE5D6AD6F1E}" destId="{8A247F4E-7633-8349-BBD7-C262DBE342FA}" srcOrd="0" destOrd="0" parTransId="{A5F9F4ED-4BFD-D248-BC91-934B8D2A0647}" sibTransId="{83ACF164-466E-2B46-B05F-1888BAF82CC0}"/>
    <dgm:cxn modelId="{7F6EF8F2-B8E5-4594-A86A-3D2B38106047}" type="presOf" srcId="{6214DFDC-23CA-2544-85E0-41C504C9C56E}" destId="{1216899E-32B2-474F-B540-0AAA24AFCA37}" srcOrd="0" destOrd="0" presId="urn:microsoft.com/office/officeart/2005/8/layout/orgChart1"/>
    <dgm:cxn modelId="{FAF6B8F3-3337-FD46-8D70-5878675C3B09}" srcId="{BDD6F339-D58E-094F-935C-AFE5D6AD6F1E}" destId="{87158DC2-181F-D541-887E-2D1C3379D632}" srcOrd="1" destOrd="0" parTransId="{6214DFDC-23CA-2544-85E0-41C504C9C56E}" sibTransId="{03D41681-96C4-414C-953F-C50B53787E5F}"/>
    <dgm:cxn modelId="{1D42E789-C1DA-49D4-8CAA-3AB467DB9651}" type="presParOf" srcId="{C490E09A-8C49-194D-B104-8648758A9A05}" destId="{90472D5D-AF2A-DA46-B677-55EEA34B7DFE}" srcOrd="0" destOrd="0" presId="urn:microsoft.com/office/officeart/2005/8/layout/orgChart1"/>
    <dgm:cxn modelId="{60A4CAA8-1045-4DD4-A584-6E699F9303FC}" type="presParOf" srcId="{90472D5D-AF2A-DA46-B677-55EEA34B7DFE}" destId="{8A2E95C9-3387-A249-822A-41CB038D59F6}" srcOrd="0" destOrd="0" presId="urn:microsoft.com/office/officeart/2005/8/layout/orgChart1"/>
    <dgm:cxn modelId="{743DB839-1029-460A-8456-61C61FA9EBD0}" type="presParOf" srcId="{8A2E95C9-3387-A249-822A-41CB038D59F6}" destId="{6969459E-4694-8740-A6B3-6596346D23D5}" srcOrd="0" destOrd="0" presId="urn:microsoft.com/office/officeart/2005/8/layout/orgChart1"/>
    <dgm:cxn modelId="{96A0F41E-AA4E-409F-B790-6A81A2342134}" type="presParOf" srcId="{8A2E95C9-3387-A249-822A-41CB038D59F6}" destId="{01B7F12F-739D-F64B-AB53-B1680A68372B}" srcOrd="1" destOrd="0" presId="urn:microsoft.com/office/officeart/2005/8/layout/orgChart1"/>
    <dgm:cxn modelId="{52841C36-7344-44CF-9141-72C3A3311BAC}" type="presParOf" srcId="{90472D5D-AF2A-DA46-B677-55EEA34B7DFE}" destId="{F82065A2-C02A-1642-814F-264031FE7EF9}" srcOrd="1" destOrd="0" presId="urn:microsoft.com/office/officeart/2005/8/layout/orgChart1"/>
    <dgm:cxn modelId="{465A15D4-686E-4B9D-B093-1518919F154F}" type="presParOf" srcId="{F82065A2-C02A-1642-814F-264031FE7EF9}" destId="{8ED52906-0656-4F88-83EA-D6DB86B82727}" srcOrd="0" destOrd="0" presId="urn:microsoft.com/office/officeart/2005/8/layout/orgChart1"/>
    <dgm:cxn modelId="{CA2F8005-38DA-445D-9EBC-32C99486B8F5}" type="presParOf" srcId="{F82065A2-C02A-1642-814F-264031FE7EF9}" destId="{88F80DE9-C20A-423E-B50F-7B01BE0355E1}" srcOrd="1" destOrd="0" presId="urn:microsoft.com/office/officeart/2005/8/layout/orgChart1"/>
    <dgm:cxn modelId="{AC2601C0-26FD-4E8E-9E3B-8FB695F31518}" type="presParOf" srcId="{88F80DE9-C20A-423E-B50F-7B01BE0355E1}" destId="{91E8A2DB-EBDD-477E-8A21-7F08EC66680E}" srcOrd="0" destOrd="0" presId="urn:microsoft.com/office/officeart/2005/8/layout/orgChart1"/>
    <dgm:cxn modelId="{595406CD-54F8-462F-A7DD-2D3776139EAE}" type="presParOf" srcId="{91E8A2DB-EBDD-477E-8A21-7F08EC66680E}" destId="{0B0ED104-0D4F-4706-911C-EFF39B513982}" srcOrd="0" destOrd="0" presId="urn:microsoft.com/office/officeart/2005/8/layout/orgChart1"/>
    <dgm:cxn modelId="{743AB1CF-1BC6-477A-A754-6CAD760650A9}" type="presParOf" srcId="{91E8A2DB-EBDD-477E-8A21-7F08EC66680E}" destId="{95EDF1C7-3694-4447-BD4D-D71534D4C37B}" srcOrd="1" destOrd="0" presId="urn:microsoft.com/office/officeart/2005/8/layout/orgChart1"/>
    <dgm:cxn modelId="{6AC3A385-5B2D-412B-BD31-DB2ACB819F55}" type="presParOf" srcId="{88F80DE9-C20A-423E-B50F-7B01BE0355E1}" destId="{4C23F4F4-C9F5-4737-A494-F95E52BAA47F}" srcOrd="1" destOrd="0" presId="urn:microsoft.com/office/officeart/2005/8/layout/orgChart1"/>
    <dgm:cxn modelId="{A5CD68CC-EFE4-45B6-8B19-B2628E68B6ED}" type="presParOf" srcId="{4C23F4F4-C9F5-4737-A494-F95E52BAA47F}" destId="{B3E8D4AE-E525-4CDE-A925-EFEF44DEEAF8}" srcOrd="0" destOrd="0" presId="urn:microsoft.com/office/officeart/2005/8/layout/orgChart1"/>
    <dgm:cxn modelId="{4C53E742-88C6-4363-A548-681BB46A81DB}" type="presParOf" srcId="{4C23F4F4-C9F5-4737-A494-F95E52BAA47F}" destId="{0FD1DFD5-A93C-485F-AA3B-0232E51B82EF}" srcOrd="1" destOrd="0" presId="urn:microsoft.com/office/officeart/2005/8/layout/orgChart1"/>
    <dgm:cxn modelId="{262BD19B-0BF8-49A2-8D9C-4E5C89CF700B}" type="presParOf" srcId="{0FD1DFD5-A93C-485F-AA3B-0232E51B82EF}" destId="{B1724022-2853-49AB-912B-5D72951F660D}" srcOrd="0" destOrd="0" presId="urn:microsoft.com/office/officeart/2005/8/layout/orgChart1"/>
    <dgm:cxn modelId="{B28AE98F-E4ED-4D7E-A259-0CE5205FE364}" type="presParOf" srcId="{B1724022-2853-49AB-912B-5D72951F660D}" destId="{1B5C0E0D-E77E-44E5-BE58-2B1FAFD7CD07}" srcOrd="0" destOrd="0" presId="urn:microsoft.com/office/officeart/2005/8/layout/orgChart1"/>
    <dgm:cxn modelId="{9C0E6DF0-A86F-4C0E-B943-22AE1898E72F}" type="presParOf" srcId="{B1724022-2853-49AB-912B-5D72951F660D}" destId="{C5E2B963-C4AE-45C4-AB90-066CA8B5BE45}" srcOrd="1" destOrd="0" presId="urn:microsoft.com/office/officeart/2005/8/layout/orgChart1"/>
    <dgm:cxn modelId="{8BC8ECEA-A746-4A0D-8DA4-FBDC3BF685AF}" type="presParOf" srcId="{0FD1DFD5-A93C-485F-AA3B-0232E51B82EF}" destId="{8F26067F-3FDA-416A-8633-D19DAEA33373}" srcOrd="1" destOrd="0" presId="urn:microsoft.com/office/officeart/2005/8/layout/orgChart1"/>
    <dgm:cxn modelId="{CE1A66DD-4A9D-4E8B-9533-DBE0261299FC}" type="presParOf" srcId="{0FD1DFD5-A93C-485F-AA3B-0232E51B82EF}" destId="{79FAFBE8-FAF5-4FEE-B06E-800DDF79EA38}" srcOrd="2" destOrd="0" presId="urn:microsoft.com/office/officeart/2005/8/layout/orgChart1"/>
    <dgm:cxn modelId="{6F37DDF9-2693-4BD3-A41C-D5F7003E4C6B}" type="presParOf" srcId="{88F80DE9-C20A-423E-B50F-7B01BE0355E1}" destId="{A8B50A32-DBAA-4C71-B447-53086D8A941B}" srcOrd="2" destOrd="0" presId="urn:microsoft.com/office/officeart/2005/8/layout/orgChart1"/>
    <dgm:cxn modelId="{D7450463-5C46-45A3-9646-451F7CABEF50}" type="presParOf" srcId="{F82065A2-C02A-1642-814F-264031FE7EF9}" destId="{1216899E-32B2-474F-B540-0AAA24AFCA37}" srcOrd="2" destOrd="0" presId="urn:microsoft.com/office/officeart/2005/8/layout/orgChart1"/>
    <dgm:cxn modelId="{71B920A3-6AE9-421B-B103-C8BD5854E51E}" type="presParOf" srcId="{F82065A2-C02A-1642-814F-264031FE7EF9}" destId="{0FF00CAD-477F-7646-8B69-B785CECBB3C1}" srcOrd="3" destOrd="0" presId="urn:microsoft.com/office/officeart/2005/8/layout/orgChart1"/>
    <dgm:cxn modelId="{EC56B420-45CE-434E-B359-8D5539D9AE12}" type="presParOf" srcId="{0FF00CAD-477F-7646-8B69-B785CECBB3C1}" destId="{FEB457EE-6793-B149-A389-FAE421BA7153}" srcOrd="0" destOrd="0" presId="urn:microsoft.com/office/officeart/2005/8/layout/orgChart1"/>
    <dgm:cxn modelId="{B9BAAD49-48D0-4B2F-9A21-B45EE1588365}" type="presParOf" srcId="{FEB457EE-6793-B149-A389-FAE421BA7153}" destId="{4E1FC3E1-3791-FD4F-AA8C-E5989B043C4C}" srcOrd="0" destOrd="0" presId="urn:microsoft.com/office/officeart/2005/8/layout/orgChart1"/>
    <dgm:cxn modelId="{5ECC31B1-1BB9-45D9-AA00-526D7FB69128}" type="presParOf" srcId="{FEB457EE-6793-B149-A389-FAE421BA7153}" destId="{AA8191F6-5609-6F42-BE87-53BEF8522624}" srcOrd="1" destOrd="0" presId="urn:microsoft.com/office/officeart/2005/8/layout/orgChart1"/>
    <dgm:cxn modelId="{EB8EB0C4-261E-46FE-BBC2-7955C6F1A126}" type="presParOf" srcId="{0FF00CAD-477F-7646-8B69-B785CECBB3C1}" destId="{06021C04-9BAE-3645-A7AE-98BB901C1CE9}" srcOrd="1" destOrd="0" presId="urn:microsoft.com/office/officeart/2005/8/layout/orgChart1"/>
    <dgm:cxn modelId="{30098BC1-1377-4A60-B31C-5BB421299CD9}" type="presParOf" srcId="{0FF00CAD-477F-7646-8B69-B785CECBB3C1}" destId="{AE31D7EE-9C99-5647-BBC2-ABC9CB55B299}" srcOrd="2" destOrd="0" presId="urn:microsoft.com/office/officeart/2005/8/layout/orgChart1"/>
    <dgm:cxn modelId="{2D841F79-A975-499C-9B1B-57325140116A}" type="presParOf" srcId="{F82065A2-C02A-1642-814F-264031FE7EF9}" destId="{1B07DA18-E82E-471E-9428-F22C814CA433}" srcOrd="4" destOrd="0" presId="urn:microsoft.com/office/officeart/2005/8/layout/orgChart1"/>
    <dgm:cxn modelId="{49327327-8887-4387-B676-AD4347540B0C}" type="presParOf" srcId="{F82065A2-C02A-1642-814F-264031FE7EF9}" destId="{044661DE-5D5C-4E01-BE05-B87F06119E77}" srcOrd="5" destOrd="0" presId="urn:microsoft.com/office/officeart/2005/8/layout/orgChart1"/>
    <dgm:cxn modelId="{B944320C-9F9B-463A-AFC9-754C8622CC2B}" type="presParOf" srcId="{044661DE-5D5C-4E01-BE05-B87F06119E77}" destId="{9CFD6020-66F6-404C-B224-80FAC45C680D}" srcOrd="0" destOrd="0" presId="urn:microsoft.com/office/officeart/2005/8/layout/orgChart1"/>
    <dgm:cxn modelId="{8D1A6111-B04D-4B2C-B1F2-DFA2A9D7AB90}" type="presParOf" srcId="{9CFD6020-66F6-404C-B224-80FAC45C680D}" destId="{A0CAF319-D756-43ED-962A-9CF25A87C2A4}" srcOrd="0" destOrd="0" presId="urn:microsoft.com/office/officeart/2005/8/layout/orgChart1"/>
    <dgm:cxn modelId="{262500E8-D6D7-48EB-A7E2-C5EA958749A1}" type="presParOf" srcId="{9CFD6020-66F6-404C-B224-80FAC45C680D}" destId="{326849C3-33C7-4D63-952D-8E6861D0CEAC}" srcOrd="1" destOrd="0" presId="urn:microsoft.com/office/officeart/2005/8/layout/orgChart1"/>
    <dgm:cxn modelId="{4FD51ACD-EC03-407D-AD9E-356A8FE6F5E6}" type="presParOf" srcId="{044661DE-5D5C-4E01-BE05-B87F06119E77}" destId="{7BA1020E-15DE-4307-A949-8E901313F526}" srcOrd="1" destOrd="0" presId="urn:microsoft.com/office/officeart/2005/8/layout/orgChart1"/>
    <dgm:cxn modelId="{DA2DAA63-C2C0-459A-B6C5-59FA5EF5E166}" type="presParOf" srcId="{044661DE-5D5C-4E01-BE05-B87F06119E77}" destId="{86A9F398-EAA2-4510-9F9E-B483D30416D4}" srcOrd="2" destOrd="0" presId="urn:microsoft.com/office/officeart/2005/8/layout/orgChart1"/>
    <dgm:cxn modelId="{D6E4E3D5-4E5A-4386-95FA-1481747363AA}" type="presParOf" srcId="{86A9F398-EAA2-4510-9F9E-B483D30416D4}" destId="{B6355E6C-BCCD-4455-8AEE-E9B6E79E74AA}" srcOrd="0" destOrd="0" presId="urn:microsoft.com/office/officeart/2005/8/layout/orgChart1"/>
    <dgm:cxn modelId="{AE3E7A55-AA0E-4D47-A804-D77A8579115E}" type="presParOf" srcId="{86A9F398-EAA2-4510-9F9E-B483D30416D4}" destId="{34681E16-D2DC-42EC-9C02-A0070E0D8B72}" srcOrd="1" destOrd="0" presId="urn:microsoft.com/office/officeart/2005/8/layout/orgChart1"/>
    <dgm:cxn modelId="{E2E3C7C7-A179-4B8E-B71E-EE983E86DC2A}" type="presParOf" srcId="{34681E16-D2DC-42EC-9C02-A0070E0D8B72}" destId="{BD11B1FD-23ED-4AF5-8C6C-6CEE5BA047E9}" srcOrd="0" destOrd="0" presId="urn:microsoft.com/office/officeart/2005/8/layout/orgChart1"/>
    <dgm:cxn modelId="{5680C994-2263-4EE8-87A8-1E745855A5C4}" type="presParOf" srcId="{BD11B1FD-23ED-4AF5-8C6C-6CEE5BA047E9}" destId="{1A84E4E2-ACF6-431D-9E46-730FAF3578AC}" srcOrd="0" destOrd="0" presId="urn:microsoft.com/office/officeart/2005/8/layout/orgChart1"/>
    <dgm:cxn modelId="{7F564849-7AA6-46A9-998C-9521A5CAEDDF}" type="presParOf" srcId="{BD11B1FD-23ED-4AF5-8C6C-6CEE5BA047E9}" destId="{7669F381-16B0-43DA-8E67-4E0850EB5AFF}" srcOrd="1" destOrd="0" presId="urn:microsoft.com/office/officeart/2005/8/layout/orgChart1"/>
    <dgm:cxn modelId="{91FC25F2-7663-4044-8B91-9F3CC4E723A3}" type="presParOf" srcId="{34681E16-D2DC-42EC-9C02-A0070E0D8B72}" destId="{8E1BC928-6167-4A10-9437-F6DD5AC6A678}" srcOrd="1" destOrd="0" presId="urn:microsoft.com/office/officeart/2005/8/layout/orgChart1"/>
    <dgm:cxn modelId="{C4B8DD2A-16F2-4781-A691-8086152BF20B}" type="presParOf" srcId="{34681E16-D2DC-42EC-9C02-A0070E0D8B72}" destId="{0A20FA7C-B485-45D2-8EAB-674C47DCCCD4}" srcOrd="2" destOrd="0" presId="urn:microsoft.com/office/officeart/2005/8/layout/orgChart1"/>
    <dgm:cxn modelId="{DDD84581-7D7E-40BA-8EA3-A0A152859ADA}" type="presParOf" srcId="{86A9F398-EAA2-4510-9F9E-B483D30416D4}" destId="{A18EAB58-00C5-45C1-B4E8-7CFB20F21B11}" srcOrd="2" destOrd="0" presId="urn:microsoft.com/office/officeart/2005/8/layout/orgChart1"/>
    <dgm:cxn modelId="{88F8E62C-86E7-4973-93FE-69B02F1602A3}" type="presParOf" srcId="{86A9F398-EAA2-4510-9F9E-B483D30416D4}" destId="{5B949794-0A5D-426C-9694-C8E88DDA17E4}" srcOrd="3" destOrd="0" presId="urn:microsoft.com/office/officeart/2005/8/layout/orgChart1"/>
    <dgm:cxn modelId="{A0C1E955-6BAC-4F49-B0DB-400FE1308FF4}" type="presParOf" srcId="{5B949794-0A5D-426C-9694-C8E88DDA17E4}" destId="{BCA407B3-9FF9-4BC2-B123-5E60D1D14B6C}" srcOrd="0" destOrd="0" presId="urn:microsoft.com/office/officeart/2005/8/layout/orgChart1"/>
    <dgm:cxn modelId="{74E6CE60-77DF-427B-BA58-4B33B0A15C06}" type="presParOf" srcId="{BCA407B3-9FF9-4BC2-B123-5E60D1D14B6C}" destId="{A77620A6-315E-4883-AEF7-2435B2E6AF12}" srcOrd="0" destOrd="0" presId="urn:microsoft.com/office/officeart/2005/8/layout/orgChart1"/>
    <dgm:cxn modelId="{1BA03F9C-03CF-4841-B491-CB59F2778907}" type="presParOf" srcId="{BCA407B3-9FF9-4BC2-B123-5E60D1D14B6C}" destId="{F09F1626-FD77-4D80-BF88-452EC57FD037}" srcOrd="1" destOrd="0" presId="urn:microsoft.com/office/officeart/2005/8/layout/orgChart1"/>
    <dgm:cxn modelId="{372E29F1-3B71-4115-88DD-8DC9E704EBAE}" type="presParOf" srcId="{5B949794-0A5D-426C-9694-C8E88DDA17E4}" destId="{158D90BB-1F16-4DA9-B5D4-3C04B110F384}" srcOrd="1" destOrd="0" presId="urn:microsoft.com/office/officeart/2005/8/layout/orgChart1"/>
    <dgm:cxn modelId="{7C104133-609C-4FFD-92C3-F03EA818847C}" type="presParOf" srcId="{5B949794-0A5D-426C-9694-C8E88DDA17E4}" destId="{45429712-0739-4946-A09E-94F6983BF811}" srcOrd="2" destOrd="0" presId="urn:microsoft.com/office/officeart/2005/8/layout/orgChart1"/>
    <dgm:cxn modelId="{7A1DA62F-F0B0-4EE5-9DAC-6B82A13C556A}" type="presParOf" srcId="{90472D5D-AF2A-DA46-B677-55EEA34B7DFE}" destId="{220C9F52-4512-F341-8C37-AEAAAB31DC2C}"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D1DE8E-4105-4F3D-B49A-965D678636FC}"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pt-BR"/>
        </a:p>
      </dgm:t>
    </dgm:pt>
    <dgm:pt modelId="{C179F05A-FC23-4547-83A5-EA95A3771E2F}">
      <dgm:prSet phldrT="[Texto]" custT="1"/>
      <dgm:spPr>
        <a:solidFill>
          <a:schemeClr val="accent6">
            <a:lumMod val="75000"/>
          </a:schemeClr>
        </a:solidFill>
      </dgm:spPr>
      <dgm:t>
        <a:bodyPr/>
        <a:lstStyle/>
        <a:p>
          <a:r>
            <a:rPr lang="en-US" sz="1400" b="1" noProof="0" dirty="0">
              <a:latin typeface="+mn-lt"/>
              <a:cs typeface="Arial" panose="020B0604020202020204" pitchFamily="34" charset="0"/>
            </a:rPr>
            <a:t>Types of Auction</a:t>
          </a:r>
        </a:p>
      </dgm:t>
    </dgm:pt>
    <dgm:pt modelId="{03AF11E5-3C82-4BC1-9A6B-9B5E46EEFCBD}" type="parTrans" cxnId="{47D5282E-EAC9-498B-B882-D5B68F23D3C2}">
      <dgm:prSet/>
      <dgm:spPr/>
      <dgm:t>
        <a:bodyPr/>
        <a:lstStyle/>
        <a:p>
          <a:endParaRPr lang="pt-BR" sz="2000">
            <a:latin typeface="+mn-lt"/>
            <a:cs typeface="Arial" panose="020B0604020202020204" pitchFamily="34" charset="0"/>
          </a:endParaRPr>
        </a:p>
      </dgm:t>
    </dgm:pt>
    <dgm:pt modelId="{BC7F6389-F2B2-4250-9457-640CF568C2DB}" type="sibTrans" cxnId="{47D5282E-EAC9-498B-B882-D5B68F23D3C2}">
      <dgm:prSet/>
      <dgm:spPr/>
      <dgm:t>
        <a:bodyPr/>
        <a:lstStyle/>
        <a:p>
          <a:endParaRPr lang="pt-BR" sz="2000">
            <a:latin typeface="+mn-lt"/>
            <a:cs typeface="Arial" panose="020B0604020202020204" pitchFamily="34" charset="0"/>
          </a:endParaRPr>
        </a:p>
      </dgm:t>
    </dgm:pt>
    <dgm:pt modelId="{D1D2B041-DD64-4411-A8BB-BE31315D8F1F}">
      <dgm:prSet phldrT="[Texto]" custT="1"/>
      <dgm:spPr/>
      <dgm:t>
        <a:bodyPr/>
        <a:lstStyle/>
        <a:p>
          <a:pPr>
            <a:buFont typeface="Wingdings" panose="05000000000000000000" pitchFamily="2" charset="2"/>
            <a:buChar char="§"/>
          </a:pPr>
          <a:r>
            <a:rPr lang="en-US" sz="1050" noProof="0" dirty="0">
              <a:latin typeface="+mn-lt"/>
              <a:cs typeface="Arial" panose="020B0604020202020204" pitchFamily="34" charset="0"/>
            </a:rPr>
            <a:t>New Energy Auctions or LENs: A-6 to A-3</a:t>
          </a:r>
        </a:p>
      </dgm:t>
    </dgm:pt>
    <dgm:pt modelId="{295DA735-C1F1-4AE2-A6AE-886C6CAEB727}" type="parTrans" cxnId="{CE40156B-CF02-4CCE-B7CF-B26A0007623B}">
      <dgm:prSet/>
      <dgm:spPr/>
      <dgm:t>
        <a:bodyPr/>
        <a:lstStyle/>
        <a:p>
          <a:endParaRPr lang="pt-BR" sz="2000">
            <a:latin typeface="+mn-lt"/>
            <a:cs typeface="Arial" panose="020B0604020202020204" pitchFamily="34" charset="0"/>
          </a:endParaRPr>
        </a:p>
      </dgm:t>
    </dgm:pt>
    <dgm:pt modelId="{1E4B1FD5-4324-4886-B193-62F6ADE25344}" type="sibTrans" cxnId="{CE40156B-CF02-4CCE-B7CF-B26A0007623B}">
      <dgm:prSet/>
      <dgm:spPr/>
      <dgm:t>
        <a:bodyPr/>
        <a:lstStyle/>
        <a:p>
          <a:endParaRPr lang="pt-BR" sz="2000">
            <a:latin typeface="+mn-lt"/>
            <a:cs typeface="Arial" panose="020B0604020202020204" pitchFamily="34" charset="0"/>
          </a:endParaRPr>
        </a:p>
      </dgm:t>
    </dgm:pt>
    <dgm:pt modelId="{7C8766CC-7860-4187-A7D1-986F82409EDB}">
      <dgm:prSet phldrT="[Texto]" custT="1"/>
      <dgm:spPr/>
      <dgm:t>
        <a:bodyPr/>
        <a:lstStyle/>
        <a:p>
          <a:pPr>
            <a:buFont typeface="Wingdings" panose="05000000000000000000" pitchFamily="2" charset="2"/>
            <a:buChar char="§"/>
          </a:pPr>
          <a:r>
            <a:rPr lang="en-US" sz="1050" noProof="0" dirty="0">
              <a:latin typeface="+mn-lt"/>
              <a:cs typeface="Arial" panose="020B0604020202020204" pitchFamily="34" charset="0"/>
            </a:rPr>
            <a:t>Structuring Power Plants: A-7 to A-5</a:t>
          </a:r>
        </a:p>
      </dgm:t>
    </dgm:pt>
    <dgm:pt modelId="{8ED1B3D8-2D45-4BFE-A756-426D901BE82F}" type="parTrans" cxnId="{7292F683-4E5E-482B-9FE8-0EEE359CAFDE}">
      <dgm:prSet/>
      <dgm:spPr/>
      <dgm:t>
        <a:bodyPr/>
        <a:lstStyle/>
        <a:p>
          <a:endParaRPr lang="pt-BR" sz="2000">
            <a:latin typeface="+mn-lt"/>
            <a:cs typeface="Arial" panose="020B0604020202020204" pitchFamily="34" charset="0"/>
          </a:endParaRPr>
        </a:p>
      </dgm:t>
    </dgm:pt>
    <dgm:pt modelId="{66F70700-D999-44F5-9ED9-F8DC8CBD52EB}" type="sibTrans" cxnId="{7292F683-4E5E-482B-9FE8-0EEE359CAFDE}">
      <dgm:prSet/>
      <dgm:spPr/>
      <dgm:t>
        <a:bodyPr/>
        <a:lstStyle/>
        <a:p>
          <a:endParaRPr lang="pt-BR" sz="2000">
            <a:latin typeface="+mn-lt"/>
            <a:cs typeface="Arial" panose="020B0604020202020204" pitchFamily="34" charset="0"/>
          </a:endParaRPr>
        </a:p>
      </dgm:t>
    </dgm:pt>
    <dgm:pt modelId="{6E63E0F1-FD68-4F16-86EA-622F6241CD17}">
      <dgm:prSet phldrT="[Texto]" custT="1"/>
      <dgm:spPr>
        <a:solidFill>
          <a:schemeClr val="accent3"/>
        </a:solidFill>
      </dgm:spPr>
      <dgm:t>
        <a:bodyPr/>
        <a:lstStyle/>
        <a:p>
          <a:r>
            <a:rPr lang="en-US" sz="1600" b="1" noProof="0" dirty="0">
              <a:latin typeface="+mn-lt"/>
              <a:cs typeface="Arial" panose="020B0604020202020204" pitchFamily="34" charset="0"/>
            </a:rPr>
            <a:t>Contract Duration</a:t>
          </a:r>
        </a:p>
        <a:p>
          <a:r>
            <a:rPr lang="en-US" sz="1600" b="1" noProof="0" dirty="0">
              <a:latin typeface="+mn-lt"/>
              <a:cs typeface="Arial" panose="020B0604020202020204" pitchFamily="34" charset="0"/>
            </a:rPr>
            <a:t>PPA</a:t>
          </a:r>
        </a:p>
      </dgm:t>
    </dgm:pt>
    <dgm:pt modelId="{F7BEBB3E-6F6C-420F-93FA-7809F5E0D330}" type="parTrans" cxnId="{07A24974-34FB-49A7-9AF6-C5D6471DC841}">
      <dgm:prSet/>
      <dgm:spPr/>
      <dgm:t>
        <a:bodyPr/>
        <a:lstStyle/>
        <a:p>
          <a:endParaRPr lang="pt-BR" sz="2000">
            <a:latin typeface="+mn-lt"/>
            <a:cs typeface="Arial" panose="020B0604020202020204" pitchFamily="34" charset="0"/>
          </a:endParaRPr>
        </a:p>
      </dgm:t>
    </dgm:pt>
    <dgm:pt modelId="{367B9ACA-D0AE-40B4-9E57-01FE3FF4CD80}" type="sibTrans" cxnId="{07A24974-34FB-49A7-9AF6-C5D6471DC841}">
      <dgm:prSet/>
      <dgm:spPr/>
      <dgm:t>
        <a:bodyPr/>
        <a:lstStyle/>
        <a:p>
          <a:endParaRPr lang="pt-BR" sz="2000">
            <a:latin typeface="+mn-lt"/>
            <a:cs typeface="Arial" panose="020B0604020202020204" pitchFamily="34" charset="0"/>
          </a:endParaRPr>
        </a:p>
      </dgm:t>
    </dgm:pt>
    <dgm:pt modelId="{2AC4681B-AB1D-40F0-A497-1479B19D84C7}">
      <dgm:prSet phldrT="[Texto]" custT="1"/>
      <dgm:spPr/>
      <dgm:t>
        <a:bodyPr/>
        <a:lstStyle/>
        <a:p>
          <a:pPr>
            <a:buFont typeface="Wingdings" panose="05000000000000000000" pitchFamily="2" charset="2"/>
            <a:buChar char="§"/>
          </a:pPr>
          <a:r>
            <a:rPr lang="en-US" sz="1050" noProof="0" dirty="0">
              <a:latin typeface="+mn-lt"/>
              <a:cs typeface="Arial" panose="020B0604020202020204" pitchFamily="34" charset="0"/>
            </a:rPr>
            <a:t>Hydro, Small Hydro and Micro Hydro: 30 years</a:t>
          </a:r>
        </a:p>
      </dgm:t>
    </dgm:pt>
    <dgm:pt modelId="{56903EEC-9797-451B-8877-7D345E2D4E68}" type="parTrans" cxnId="{0990834D-B01E-4BA4-B6A4-B5E31AABD32A}">
      <dgm:prSet/>
      <dgm:spPr/>
      <dgm:t>
        <a:bodyPr/>
        <a:lstStyle/>
        <a:p>
          <a:endParaRPr lang="pt-BR" sz="2000">
            <a:latin typeface="+mn-lt"/>
            <a:cs typeface="Arial" panose="020B0604020202020204" pitchFamily="34" charset="0"/>
          </a:endParaRPr>
        </a:p>
      </dgm:t>
    </dgm:pt>
    <dgm:pt modelId="{D708E234-2F0F-4004-B86D-A6A698F84AA3}" type="sibTrans" cxnId="{0990834D-B01E-4BA4-B6A4-B5E31AABD32A}">
      <dgm:prSet/>
      <dgm:spPr/>
      <dgm:t>
        <a:bodyPr/>
        <a:lstStyle/>
        <a:p>
          <a:endParaRPr lang="pt-BR" sz="2000">
            <a:latin typeface="+mn-lt"/>
            <a:cs typeface="Arial" panose="020B0604020202020204" pitchFamily="34" charset="0"/>
          </a:endParaRPr>
        </a:p>
      </dgm:t>
    </dgm:pt>
    <dgm:pt modelId="{6CAECD66-F96E-4C14-BD35-FA9BCC6974AC}">
      <dgm:prSet phldrT="[Texto]" custT="1"/>
      <dgm:spPr/>
      <dgm:t>
        <a:bodyPr/>
        <a:lstStyle/>
        <a:p>
          <a:pPr>
            <a:buFont typeface="Wingdings" panose="05000000000000000000" pitchFamily="2" charset="2"/>
            <a:buChar char="§"/>
          </a:pPr>
          <a:r>
            <a:rPr lang="en-US" sz="1050" noProof="0" dirty="0">
              <a:latin typeface="+mn-lt"/>
              <a:cs typeface="Arial" panose="020B0604020202020204" pitchFamily="34" charset="0"/>
            </a:rPr>
            <a:t>Existing Energy Auctions or LEEs: A-5 to A</a:t>
          </a:r>
        </a:p>
      </dgm:t>
    </dgm:pt>
    <dgm:pt modelId="{9AEABF1D-0BAB-4E4C-9377-D2914E7D9749}" type="parTrans" cxnId="{8B9FE81B-92FE-4B66-8328-C6DEE45047AD}">
      <dgm:prSet/>
      <dgm:spPr/>
      <dgm:t>
        <a:bodyPr/>
        <a:lstStyle/>
        <a:p>
          <a:endParaRPr lang="pt-BR" sz="1600">
            <a:latin typeface="+mn-lt"/>
          </a:endParaRPr>
        </a:p>
      </dgm:t>
    </dgm:pt>
    <dgm:pt modelId="{0C85F237-64B2-44DE-B43F-8A8B1D2F110E}" type="sibTrans" cxnId="{8B9FE81B-92FE-4B66-8328-C6DEE45047AD}">
      <dgm:prSet/>
      <dgm:spPr/>
      <dgm:t>
        <a:bodyPr/>
        <a:lstStyle/>
        <a:p>
          <a:endParaRPr lang="pt-BR" sz="1600">
            <a:latin typeface="+mn-lt"/>
          </a:endParaRPr>
        </a:p>
      </dgm:t>
    </dgm:pt>
    <dgm:pt modelId="{915D5848-3E53-42D0-AB4C-1028736C7B01}">
      <dgm:prSet phldrT="[Texto]" custT="1"/>
      <dgm:spPr/>
      <dgm:t>
        <a:bodyPr/>
        <a:lstStyle/>
        <a:p>
          <a:pPr>
            <a:buFont typeface="Wingdings" panose="05000000000000000000" pitchFamily="2" charset="2"/>
            <a:buChar char="§"/>
          </a:pPr>
          <a:r>
            <a:rPr lang="en-US" sz="1050" noProof="0" dirty="0">
              <a:latin typeface="+mn-lt"/>
              <a:cs typeface="Arial" panose="020B0604020202020204" pitchFamily="34" charset="0"/>
            </a:rPr>
            <a:t>Alternative Technologies Auctions or LFAs: A-6 to A-1</a:t>
          </a:r>
        </a:p>
      </dgm:t>
    </dgm:pt>
    <dgm:pt modelId="{4ED1E6ED-1F28-4E32-9F1D-8A8CF264F74B}" type="parTrans" cxnId="{7CE6AEA6-56A7-4EED-A45B-FD00F8953135}">
      <dgm:prSet/>
      <dgm:spPr/>
      <dgm:t>
        <a:bodyPr/>
        <a:lstStyle/>
        <a:p>
          <a:endParaRPr lang="pt-BR" sz="1600">
            <a:latin typeface="+mn-lt"/>
          </a:endParaRPr>
        </a:p>
      </dgm:t>
    </dgm:pt>
    <dgm:pt modelId="{CDDA0FC6-5DCB-4B3B-9B55-08D0BEED0344}" type="sibTrans" cxnId="{7CE6AEA6-56A7-4EED-A45B-FD00F8953135}">
      <dgm:prSet/>
      <dgm:spPr/>
      <dgm:t>
        <a:bodyPr/>
        <a:lstStyle/>
        <a:p>
          <a:endParaRPr lang="pt-BR" sz="1600">
            <a:latin typeface="+mn-lt"/>
          </a:endParaRPr>
        </a:p>
      </dgm:t>
    </dgm:pt>
    <dgm:pt modelId="{4FCE11B8-9A89-4607-8C26-E2565271C74C}">
      <dgm:prSet phldrT="[Texto]" custT="1"/>
      <dgm:spPr/>
      <dgm:t>
        <a:bodyPr/>
        <a:lstStyle/>
        <a:p>
          <a:pPr>
            <a:buFont typeface="Wingdings" panose="05000000000000000000" pitchFamily="2" charset="2"/>
            <a:buChar char="§"/>
          </a:pPr>
          <a:r>
            <a:rPr lang="en-US" sz="1050" noProof="0" dirty="0">
              <a:latin typeface="+mn-lt"/>
              <a:cs typeface="Arial" panose="020B0604020202020204" pitchFamily="34" charset="0"/>
            </a:rPr>
            <a:t>Wind, Solar PV and Biomass : 20 years</a:t>
          </a:r>
        </a:p>
      </dgm:t>
    </dgm:pt>
    <dgm:pt modelId="{172809F9-02A5-4939-8F0F-A9CD64548812}" type="parTrans" cxnId="{F5A8A5E9-EB3A-4B53-8052-01B521D87A2E}">
      <dgm:prSet/>
      <dgm:spPr/>
      <dgm:t>
        <a:bodyPr/>
        <a:lstStyle/>
        <a:p>
          <a:endParaRPr lang="pt-BR" sz="1600">
            <a:latin typeface="+mn-lt"/>
          </a:endParaRPr>
        </a:p>
      </dgm:t>
    </dgm:pt>
    <dgm:pt modelId="{5E00534A-3EFB-4414-A8D2-CC2F00F30218}" type="sibTrans" cxnId="{F5A8A5E9-EB3A-4B53-8052-01B521D87A2E}">
      <dgm:prSet/>
      <dgm:spPr/>
      <dgm:t>
        <a:bodyPr/>
        <a:lstStyle/>
        <a:p>
          <a:endParaRPr lang="pt-BR" sz="1600">
            <a:latin typeface="+mn-lt"/>
          </a:endParaRPr>
        </a:p>
      </dgm:t>
    </dgm:pt>
    <dgm:pt modelId="{8681EFAA-947B-49A8-ABC6-7A329599E9FE}">
      <dgm:prSet phldrT="[Texto]" custT="1"/>
      <dgm:spPr/>
      <dgm:t>
        <a:bodyPr/>
        <a:lstStyle/>
        <a:p>
          <a:pPr>
            <a:buFont typeface="Wingdings" panose="05000000000000000000" pitchFamily="2" charset="2"/>
            <a:buChar char="§"/>
          </a:pPr>
          <a:r>
            <a:rPr lang="en-US" sz="1050" noProof="0" dirty="0">
              <a:latin typeface="+mn-lt"/>
              <a:cs typeface="Arial" panose="020B0604020202020204" pitchFamily="34" charset="0"/>
            </a:rPr>
            <a:t>Fossil Fuel: 20 to 25 years, depending on the auction design</a:t>
          </a:r>
        </a:p>
      </dgm:t>
    </dgm:pt>
    <dgm:pt modelId="{C2D49BEA-98AA-41F3-9880-B0FAB142A374}" type="parTrans" cxnId="{EA5EE3E2-8D03-4311-A10B-A06F2853E51C}">
      <dgm:prSet/>
      <dgm:spPr/>
      <dgm:t>
        <a:bodyPr/>
        <a:lstStyle/>
        <a:p>
          <a:endParaRPr lang="pt-BR" sz="1600">
            <a:latin typeface="+mn-lt"/>
          </a:endParaRPr>
        </a:p>
      </dgm:t>
    </dgm:pt>
    <dgm:pt modelId="{4AB1C630-D7B8-41A9-BEA9-0D43C38F7969}" type="sibTrans" cxnId="{EA5EE3E2-8D03-4311-A10B-A06F2853E51C}">
      <dgm:prSet/>
      <dgm:spPr/>
      <dgm:t>
        <a:bodyPr/>
        <a:lstStyle/>
        <a:p>
          <a:endParaRPr lang="pt-BR" sz="1600">
            <a:latin typeface="+mn-lt"/>
          </a:endParaRPr>
        </a:p>
      </dgm:t>
    </dgm:pt>
    <dgm:pt modelId="{21B13686-8897-4584-9EE5-BE93EE73EAD8}">
      <dgm:prSet phldrT="[Texto]" custT="1"/>
      <dgm:spPr/>
      <dgm:t>
        <a:bodyPr/>
        <a:lstStyle/>
        <a:p>
          <a:pPr>
            <a:buFont typeface="Wingdings" panose="05000000000000000000" pitchFamily="2" charset="2"/>
            <a:buChar char="§"/>
          </a:pPr>
          <a:r>
            <a:rPr lang="en-US" sz="1050" noProof="0" dirty="0">
              <a:latin typeface="+mn-lt"/>
              <a:cs typeface="Arial" panose="020B0604020202020204" pitchFamily="34" charset="0"/>
            </a:rPr>
            <a:t>Reserve Energy Auctions or LERs: A-6 to A-1</a:t>
          </a:r>
        </a:p>
      </dgm:t>
    </dgm:pt>
    <dgm:pt modelId="{B78B9253-831F-48EB-92C0-760500587357}" type="parTrans" cxnId="{B1908F1D-5420-40AB-A14B-6647F801204C}">
      <dgm:prSet/>
      <dgm:spPr/>
      <dgm:t>
        <a:bodyPr/>
        <a:lstStyle/>
        <a:p>
          <a:endParaRPr lang="pt-BR" sz="1600">
            <a:latin typeface="+mn-lt"/>
          </a:endParaRPr>
        </a:p>
      </dgm:t>
    </dgm:pt>
    <dgm:pt modelId="{186F5C4E-8093-4DDC-9393-049EA6054935}" type="sibTrans" cxnId="{B1908F1D-5420-40AB-A14B-6647F801204C}">
      <dgm:prSet/>
      <dgm:spPr/>
      <dgm:t>
        <a:bodyPr/>
        <a:lstStyle/>
        <a:p>
          <a:endParaRPr lang="pt-BR" sz="1600">
            <a:latin typeface="+mn-lt"/>
          </a:endParaRPr>
        </a:p>
      </dgm:t>
    </dgm:pt>
    <dgm:pt modelId="{B61E9F82-6BEF-4C1A-8BC9-7E3AB9CB48D4}">
      <dgm:prSet phldrT="[Texto]" custT="1"/>
      <dgm:spPr/>
      <dgm:t>
        <a:bodyPr/>
        <a:lstStyle/>
        <a:p>
          <a:pPr>
            <a:buFont typeface="Wingdings" panose="05000000000000000000" pitchFamily="2" charset="2"/>
            <a:buChar char="§"/>
          </a:pPr>
          <a:r>
            <a:rPr lang="en-US" sz="1050" noProof="0" dirty="0">
              <a:latin typeface="+mn-lt"/>
              <a:cs typeface="Arial" panose="020B0604020202020204" pitchFamily="34" charset="0"/>
            </a:rPr>
            <a:t>Existing Energy Contracts have a duration between 1 to 15 years, and they do not distinguish the technology.</a:t>
          </a:r>
        </a:p>
      </dgm:t>
    </dgm:pt>
    <dgm:pt modelId="{AC515669-9709-4273-BA67-10956871DC73}" type="parTrans" cxnId="{BAD527D7-482C-4499-985C-EB6BBDDCFE1F}">
      <dgm:prSet/>
      <dgm:spPr/>
      <dgm:t>
        <a:bodyPr/>
        <a:lstStyle/>
        <a:p>
          <a:endParaRPr lang="pt-BR" sz="1600">
            <a:latin typeface="+mn-lt"/>
          </a:endParaRPr>
        </a:p>
      </dgm:t>
    </dgm:pt>
    <dgm:pt modelId="{BDD89F98-2CA5-4362-8AB6-D9D69C34F4BD}" type="sibTrans" cxnId="{BAD527D7-482C-4499-985C-EB6BBDDCFE1F}">
      <dgm:prSet/>
      <dgm:spPr/>
      <dgm:t>
        <a:bodyPr/>
        <a:lstStyle/>
        <a:p>
          <a:endParaRPr lang="pt-BR" sz="1600">
            <a:latin typeface="+mn-lt"/>
          </a:endParaRPr>
        </a:p>
      </dgm:t>
    </dgm:pt>
    <dgm:pt modelId="{2B8D207D-C7AB-47FC-B60A-8E25D1E04F67}" type="pres">
      <dgm:prSet presAssocID="{D3D1DE8E-4105-4F3D-B49A-965D678636FC}" presName="Name0" presStyleCnt="0">
        <dgm:presLayoutVars>
          <dgm:dir/>
          <dgm:animLvl val="lvl"/>
          <dgm:resizeHandles/>
        </dgm:presLayoutVars>
      </dgm:prSet>
      <dgm:spPr/>
    </dgm:pt>
    <dgm:pt modelId="{7FC1018F-7FA0-4252-B49F-D321EED499AC}" type="pres">
      <dgm:prSet presAssocID="{C179F05A-FC23-4547-83A5-EA95A3771E2F}" presName="linNode" presStyleCnt="0"/>
      <dgm:spPr/>
    </dgm:pt>
    <dgm:pt modelId="{6E26A54E-83EC-4302-9256-24B437432978}" type="pres">
      <dgm:prSet presAssocID="{C179F05A-FC23-4547-83A5-EA95A3771E2F}" presName="parentShp" presStyleLbl="node1" presStyleIdx="0" presStyleCnt="2" custScaleX="64799">
        <dgm:presLayoutVars>
          <dgm:bulletEnabled val="1"/>
        </dgm:presLayoutVars>
      </dgm:prSet>
      <dgm:spPr/>
    </dgm:pt>
    <dgm:pt modelId="{D548228F-39B6-4780-966D-81D7520F4F0A}" type="pres">
      <dgm:prSet presAssocID="{C179F05A-FC23-4547-83A5-EA95A3771E2F}" presName="childShp" presStyleLbl="bgAccFollowNode1" presStyleIdx="0" presStyleCnt="2">
        <dgm:presLayoutVars>
          <dgm:bulletEnabled val="1"/>
        </dgm:presLayoutVars>
      </dgm:prSet>
      <dgm:spPr/>
    </dgm:pt>
    <dgm:pt modelId="{68D8A5A9-0E13-48A1-A8F4-2908E4C9D090}" type="pres">
      <dgm:prSet presAssocID="{BC7F6389-F2B2-4250-9457-640CF568C2DB}" presName="spacing" presStyleCnt="0"/>
      <dgm:spPr/>
    </dgm:pt>
    <dgm:pt modelId="{56624B0E-3355-4325-A8FA-5456846BDA2C}" type="pres">
      <dgm:prSet presAssocID="{6E63E0F1-FD68-4F16-86EA-622F6241CD17}" presName="linNode" presStyleCnt="0"/>
      <dgm:spPr/>
    </dgm:pt>
    <dgm:pt modelId="{F60750F7-3137-452B-BE4E-B1EE4ADACD22}" type="pres">
      <dgm:prSet presAssocID="{6E63E0F1-FD68-4F16-86EA-622F6241CD17}" presName="parentShp" presStyleLbl="node1" presStyleIdx="1" presStyleCnt="2" custScaleX="64107">
        <dgm:presLayoutVars>
          <dgm:bulletEnabled val="1"/>
        </dgm:presLayoutVars>
      </dgm:prSet>
      <dgm:spPr/>
    </dgm:pt>
    <dgm:pt modelId="{0043F92A-9F7E-455D-BBDE-FC23517DF7C9}" type="pres">
      <dgm:prSet presAssocID="{6E63E0F1-FD68-4F16-86EA-622F6241CD17}" presName="childShp" presStyleLbl="bgAccFollowNode1" presStyleIdx="1" presStyleCnt="2">
        <dgm:presLayoutVars>
          <dgm:bulletEnabled val="1"/>
        </dgm:presLayoutVars>
      </dgm:prSet>
      <dgm:spPr/>
    </dgm:pt>
  </dgm:ptLst>
  <dgm:cxnLst>
    <dgm:cxn modelId="{78FD4712-BC2F-474C-A4F8-37EB2203D806}" type="presOf" srcId="{2AC4681B-AB1D-40F0-A497-1479B19D84C7}" destId="{0043F92A-9F7E-455D-BBDE-FC23517DF7C9}" srcOrd="0" destOrd="0" presId="urn:microsoft.com/office/officeart/2005/8/layout/vList6"/>
    <dgm:cxn modelId="{8B9FE81B-92FE-4B66-8328-C6DEE45047AD}" srcId="{C179F05A-FC23-4547-83A5-EA95A3771E2F}" destId="{6CAECD66-F96E-4C14-BD35-FA9BCC6974AC}" srcOrd="1" destOrd="0" parTransId="{9AEABF1D-0BAB-4E4C-9377-D2914E7D9749}" sibTransId="{0C85F237-64B2-44DE-B43F-8A8B1D2F110E}"/>
    <dgm:cxn modelId="{AE29761C-7A0E-48A1-9C28-423140F61372}" type="presOf" srcId="{7C8766CC-7860-4187-A7D1-986F82409EDB}" destId="{D548228F-39B6-4780-966D-81D7520F4F0A}" srcOrd="0" destOrd="3" presId="urn:microsoft.com/office/officeart/2005/8/layout/vList6"/>
    <dgm:cxn modelId="{B1908F1D-5420-40AB-A14B-6647F801204C}" srcId="{C179F05A-FC23-4547-83A5-EA95A3771E2F}" destId="{21B13686-8897-4584-9EE5-BE93EE73EAD8}" srcOrd="4" destOrd="0" parTransId="{B78B9253-831F-48EB-92C0-760500587357}" sibTransId="{186F5C4E-8093-4DDC-9393-049EA6054935}"/>
    <dgm:cxn modelId="{47D5282E-EAC9-498B-B882-D5B68F23D3C2}" srcId="{D3D1DE8E-4105-4F3D-B49A-965D678636FC}" destId="{C179F05A-FC23-4547-83A5-EA95A3771E2F}" srcOrd="0" destOrd="0" parTransId="{03AF11E5-3C82-4BC1-9A6B-9B5E46EEFCBD}" sibTransId="{BC7F6389-F2B2-4250-9457-640CF568C2DB}"/>
    <dgm:cxn modelId="{778CE55D-051D-49BC-BB46-7270C3EA8C46}" type="presOf" srcId="{21B13686-8897-4584-9EE5-BE93EE73EAD8}" destId="{D548228F-39B6-4780-966D-81D7520F4F0A}" srcOrd="0" destOrd="4" presId="urn:microsoft.com/office/officeart/2005/8/layout/vList6"/>
    <dgm:cxn modelId="{CE40156B-CF02-4CCE-B7CF-B26A0007623B}" srcId="{C179F05A-FC23-4547-83A5-EA95A3771E2F}" destId="{D1D2B041-DD64-4411-A8BB-BE31315D8F1F}" srcOrd="0" destOrd="0" parTransId="{295DA735-C1F1-4AE2-A6AE-886C6CAEB727}" sibTransId="{1E4B1FD5-4324-4886-B193-62F6ADE25344}"/>
    <dgm:cxn modelId="{EE1D9B6C-1068-4AA9-B9DE-5DE6292FEA29}" type="presOf" srcId="{8681EFAA-947B-49A8-ABC6-7A329599E9FE}" destId="{0043F92A-9F7E-455D-BBDE-FC23517DF7C9}" srcOrd="0" destOrd="2" presId="urn:microsoft.com/office/officeart/2005/8/layout/vList6"/>
    <dgm:cxn modelId="{0990834D-B01E-4BA4-B6A4-B5E31AABD32A}" srcId="{6E63E0F1-FD68-4F16-86EA-622F6241CD17}" destId="{2AC4681B-AB1D-40F0-A497-1479B19D84C7}" srcOrd="0" destOrd="0" parTransId="{56903EEC-9797-451B-8877-7D345E2D4E68}" sibTransId="{D708E234-2F0F-4004-B86D-A6A698F84AA3}"/>
    <dgm:cxn modelId="{07A24974-34FB-49A7-9AF6-C5D6471DC841}" srcId="{D3D1DE8E-4105-4F3D-B49A-965D678636FC}" destId="{6E63E0F1-FD68-4F16-86EA-622F6241CD17}" srcOrd="1" destOrd="0" parTransId="{F7BEBB3E-6F6C-420F-93FA-7809F5E0D330}" sibTransId="{367B9ACA-D0AE-40B4-9E57-01FE3FF4CD80}"/>
    <dgm:cxn modelId="{1DDB8F76-BDFB-47D7-8CD1-84CC47936E74}" type="presOf" srcId="{D1D2B041-DD64-4411-A8BB-BE31315D8F1F}" destId="{D548228F-39B6-4780-966D-81D7520F4F0A}" srcOrd="0" destOrd="0" presId="urn:microsoft.com/office/officeart/2005/8/layout/vList6"/>
    <dgm:cxn modelId="{3A7BC779-AD56-4525-BC01-1C3A4F3DE02C}" type="presOf" srcId="{6E63E0F1-FD68-4F16-86EA-622F6241CD17}" destId="{F60750F7-3137-452B-BE4E-B1EE4ADACD22}" srcOrd="0" destOrd="0" presId="urn:microsoft.com/office/officeart/2005/8/layout/vList6"/>
    <dgm:cxn modelId="{E4260B7E-E006-4EC6-9C29-C89BD6E39664}" type="presOf" srcId="{B61E9F82-6BEF-4C1A-8BC9-7E3AB9CB48D4}" destId="{0043F92A-9F7E-455D-BBDE-FC23517DF7C9}" srcOrd="0" destOrd="3" presId="urn:microsoft.com/office/officeart/2005/8/layout/vList6"/>
    <dgm:cxn modelId="{7292F683-4E5E-482B-9FE8-0EEE359CAFDE}" srcId="{C179F05A-FC23-4547-83A5-EA95A3771E2F}" destId="{7C8766CC-7860-4187-A7D1-986F82409EDB}" srcOrd="3" destOrd="0" parTransId="{8ED1B3D8-2D45-4BFE-A756-426D901BE82F}" sibTransId="{66F70700-D999-44F5-9ED9-F8DC8CBD52EB}"/>
    <dgm:cxn modelId="{8CD347A6-AFEE-4AF9-BF9C-A92E8FD2DE2D}" type="presOf" srcId="{6CAECD66-F96E-4C14-BD35-FA9BCC6974AC}" destId="{D548228F-39B6-4780-966D-81D7520F4F0A}" srcOrd="0" destOrd="1" presId="urn:microsoft.com/office/officeart/2005/8/layout/vList6"/>
    <dgm:cxn modelId="{7CE6AEA6-56A7-4EED-A45B-FD00F8953135}" srcId="{C179F05A-FC23-4547-83A5-EA95A3771E2F}" destId="{915D5848-3E53-42D0-AB4C-1028736C7B01}" srcOrd="2" destOrd="0" parTransId="{4ED1E6ED-1F28-4E32-9F1D-8A8CF264F74B}" sibTransId="{CDDA0FC6-5DCB-4B3B-9B55-08D0BEED0344}"/>
    <dgm:cxn modelId="{D3034ECA-EBB1-4D5C-9831-58DEFF7304FE}" type="presOf" srcId="{4FCE11B8-9A89-4607-8C26-E2565271C74C}" destId="{0043F92A-9F7E-455D-BBDE-FC23517DF7C9}" srcOrd="0" destOrd="1" presId="urn:microsoft.com/office/officeart/2005/8/layout/vList6"/>
    <dgm:cxn modelId="{27CB85D4-1871-4929-A282-ED394E9273B9}" type="presOf" srcId="{915D5848-3E53-42D0-AB4C-1028736C7B01}" destId="{D548228F-39B6-4780-966D-81D7520F4F0A}" srcOrd="0" destOrd="2" presId="urn:microsoft.com/office/officeart/2005/8/layout/vList6"/>
    <dgm:cxn modelId="{BAD527D7-482C-4499-985C-EB6BBDDCFE1F}" srcId="{6E63E0F1-FD68-4F16-86EA-622F6241CD17}" destId="{B61E9F82-6BEF-4C1A-8BC9-7E3AB9CB48D4}" srcOrd="3" destOrd="0" parTransId="{AC515669-9709-4273-BA67-10956871DC73}" sibTransId="{BDD89F98-2CA5-4362-8AB6-D9D69C34F4BD}"/>
    <dgm:cxn modelId="{399407E0-345E-4562-9EAF-D9815BD82E83}" type="presOf" srcId="{C179F05A-FC23-4547-83A5-EA95A3771E2F}" destId="{6E26A54E-83EC-4302-9256-24B437432978}" srcOrd="0" destOrd="0" presId="urn:microsoft.com/office/officeart/2005/8/layout/vList6"/>
    <dgm:cxn modelId="{CC4490E1-EA44-4815-923B-C4C9E3F63189}" type="presOf" srcId="{D3D1DE8E-4105-4F3D-B49A-965D678636FC}" destId="{2B8D207D-C7AB-47FC-B60A-8E25D1E04F67}" srcOrd="0" destOrd="0" presId="urn:microsoft.com/office/officeart/2005/8/layout/vList6"/>
    <dgm:cxn modelId="{EA5EE3E2-8D03-4311-A10B-A06F2853E51C}" srcId="{6E63E0F1-FD68-4F16-86EA-622F6241CD17}" destId="{8681EFAA-947B-49A8-ABC6-7A329599E9FE}" srcOrd="2" destOrd="0" parTransId="{C2D49BEA-98AA-41F3-9880-B0FAB142A374}" sibTransId="{4AB1C630-D7B8-41A9-BEA9-0D43C38F7969}"/>
    <dgm:cxn modelId="{F5A8A5E9-EB3A-4B53-8052-01B521D87A2E}" srcId="{6E63E0F1-FD68-4F16-86EA-622F6241CD17}" destId="{4FCE11B8-9A89-4607-8C26-E2565271C74C}" srcOrd="1" destOrd="0" parTransId="{172809F9-02A5-4939-8F0F-A9CD64548812}" sibTransId="{5E00534A-3EFB-4414-A8D2-CC2F00F30218}"/>
    <dgm:cxn modelId="{3CDF1E68-1988-448B-9EEC-169A494808E8}" type="presParOf" srcId="{2B8D207D-C7AB-47FC-B60A-8E25D1E04F67}" destId="{7FC1018F-7FA0-4252-B49F-D321EED499AC}" srcOrd="0" destOrd="0" presId="urn:microsoft.com/office/officeart/2005/8/layout/vList6"/>
    <dgm:cxn modelId="{9D03A183-6E69-4479-9D5C-240A86F49CFA}" type="presParOf" srcId="{7FC1018F-7FA0-4252-B49F-D321EED499AC}" destId="{6E26A54E-83EC-4302-9256-24B437432978}" srcOrd="0" destOrd="0" presId="urn:microsoft.com/office/officeart/2005/8/layout/vList6"/>
    <dgm:cxn modelId="{14B6246B-76E5-458F-B373-896AE38D9818}" type="presParOf" srcId="{7FC1018F-7FA0-4252-B49F-D321EED499AC}" destId="{D548228F-39B6-4780-966D-81D7520F4F0A}" srcOrd="1" destOrd="0" presId="urn:microsoft.com/office/officeart/2005/8/layout/vList6"/>
    <dgm:cxn modelId="{A7A55559-5410-4E37-B8D3-F2902AE1867F}" type="presParOf" srcId="{2B8D207D-C7AB-47FC-B60A-8E25D1E04F67}" destId="{68D8A5A9-0E13-48A1-A8F4-2908E4C9D090}" srcOrd="1" destOrd="0" presId="urn:microsoft.com/office/officeart/2005/8/layout/vList6"/>
    <dgm:cxn modelId="{E49AD9CF-9F8E-4097-983E-92BF2F842F27}" type="presParOf" srcId="{2B8D207D-C7AB-47FC-B60A-8E25D1E04F67}" destId="{56624B0E-3355-4325-A8FA-5456846BDA2C}" srcOrd="2" destOrd="0" presId="urn:microsoft.com/office/officeart/2005/8/layout/vList6"/>
    <dgm:cxn modelId="{3ECFC39E-92C2-424C-9FD9-2317D4C5ADD1}" type="presParOf" srcId="{56624B0E-3355-4325-A8FA-5456846BDA2C}" destId="{F60750F7-3137-452B-BE4E-B1EE4ADACD22}" srcOrd="0" destOrd="0" presId="urn:microsoft.com/office/officeart/2005/8/layout/vList6"/>
    <dgm:cxn modelId="{2703CFA3-7A37-4A80-8DBF-CF7C95D6969C}" type="presParOf" srcId="{56624B0E-3355-4325-A8FA-5456846BDA2C}" destId="{0043F92A-9F7E-455D-BBDE-FC23517DF7C9}" srcOrd="1" destOrd="0" presId="urn:microsoft.com/office/officeart/2005/8/layout/vList6"/>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99A928E-E1A0-4BF9-AC99-D6DE8495929E}" type="doc">
      <dgm:prSet loTypeId="urn:microsoft.com/office/officeart/2005/8/layout/hProcess11" loCatId="process" qsTypeId="urn:microsoft.com/office/officeart/2005/8/quickstyle/simple1" qsCatId="simple" csTypeId="urn:microsoft.com/office/officeart/2005/8/colors/colorful3" csCatId="colorful" phldr="1"/>
      <dgm:spPr/>
    </dgm:pt>
    <dgm:pt modelId="{B2803398-7F34-449E-A446-DC56F6922D03}">
      <dgm:prSet phldrT="[Texto]" custT="1"/>
      <dgm:spPr/>
      <dgm:t>
        <a:bodyPr/>
        <a:lstStyle/>
        <a:p>
          <a:r>
            <a:rPr lang="pt-BR" sz="1600" b="1">
              <a:latin typeface="+mn-lt"/>
              <a:cs typeface="Arial" panose="020B0604020202020204" pitchFamily="34" charset="0"/>
            </a:rPr>
            <a:t>A-7</a:t>
          </a:r>
          <a:endParaRPr lang="pt-BR" sz="1600" b="1" dirty="0">
            <a:latin typeface="+mn-lt"/>
            <a:cs typeface="Arial" panose="020B0604020202020204" pitchFamily="34" charset="0"/>
          </a:endParaRPr>
        </a:p>
      </dgm:t>
    </dgm:pt>
    <dgm:pt modelId="{6B05421E-95DF-41C5-B88B-8DF87CDFE401}" type="parTrans" cxnId="{7CBD7130-1901-494D-A2AF-251701CE255C}">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4DD2ACA3-F65B-43FE-88BB-A362F03525BB}" type="sibTrans" cxnId="{7CBD7130-1901-494D-A2AF-251701CE255C}">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1513A56F-93E5-4025-8C62-E6BAD9BEE209}">
      <dgm:prSet phldrT="[Texto]" custT="1"/>
      <dgm:spPr/>
      <dgm:t>
        <a:bodyPr/>
        <a:lstStyle/>
        <a:p>
          <a:r>
            <a:rPr lang="pt-BR" sz="1600" b="1">
              <a:latin typeface="+mn-lt"/>
              <a:cs typeface="Arial" panose="020B0604020202020204" pitchFamily="34" charset="0"/>
            </a:rPr>
            <a:t>A-6</a:t>
          </a:r>
          <a:endParaRPr lang="pt-BR" sz="1600" b="1" dirty="0">
            <a:latin typeface="+mn-lt"/>
            <a:cs typeface="Arial" panose="020B0604020202020204" pitchFamily="34" charset="0"/>
          </a:endParaRPr>
        </a:p>
      </dgm:t>
    </dgm:pt>
    <dgm:pt modelId="{D521CF81-80CF-49DE-B390-82C0D031638B}" type="parTrans" cxnId="{37CE0CC2-794C-45DA-9111-FCEEE2A96B58}">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7C34BDC0-6FAE-472A-B145-F4B382A28CCE}" type="sibTrans" cxnId="{37CE0CC2-794C-45DA-9111-FCEEE2A96B58}">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50592C06-4B2D-48CF-BF6B-14A51E2E73BB}">
      <dgm:prSet phldrT="[Texto]" custT="1"/>
      <dgm:spPr/>
      <dgm:t>
        <a:bodyPr/>
        <a:lstStyle/>
        <a:p>
          <a:r>
            <a:rPr lang="pt-BR" sz="1600" b="1" dirty="0">
              <a:latin typeface="+mn-lt"/>
              <a:cs typeface="Arial" panose="020B0604020202020204" pitchFamily="34" charset="0"/>
            </a:rPr>
            <a:t>A-5</a:t>
          </a:r>
        </a:p>
      </dgm:t>
    </dgm:pt>
    <dgm:pt modelId="{9D7C3917-61C0-4E47-8F2D-419404B44C82}" type="parTrans" cxnId="{5B69AD5B-FF47-45D9-BAA6-6A4D9214CB28}">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10EA2913-815E-4D65-927E-5FADB2801447}" type="sibTrans" cxnId="{5B69AD5B-FF47-45D9-BAA6-6A4D9214CB28}">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221EC08B-F04D-426F-942B-4906C7D79515}">
      <dgm:prSet phldrT="[Texto]" custT="1"/>
      <dgm:spPr/>
      <dgm:t>
        <a:bodyPr/>
        <a:lstStyle/>
        <a:p>
          <a:r>
            <a:rPr lang="pt-BR" sz="1600" b="1">
              <a:latin typeface="+mn-lt"/>
              <a:cs typeface="Arial" panose="020B0604020202020204" pitchFamily="34" charset="0"/>
            </a:rPr>
            <a:t>A-4</a:t>
          </a:r>
          <a:endParaRPr lang="pt-BR" sz="1600" b="1" dirty="0">
            <a:latin typeface="+mn-lt"/>
            <a:cs typeface="Arial" panose="020B0604020202020204" pitchFamily="34" charset="0"/>
          </a:endParaRPr>
        </a:p>
      </dgm:t>
    </dgm:pt>
    <dgm:pt modelId="{0E0CA99E-E734-4B78-BB8F-FFC04D3A0BFD}" type="parTrans" cxnId="{8B85EDB8-7B4D-4CED-A013-EDBBC3E8B22D}">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5A57334C-00C6-421B-B678-4A6454E122BF}" type="sibTrans" cxnId="{8B85EDB8-7B4D-4CED-A013-EDBBC3E8B22D}">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DCC7C042-9AF1-4A41-BC2A-C15B06C24670}">
      <dgm:prSet phldrT="[Texto]" custT="1"/>
      <dgm:spPr/>
      <dgm:t>
        <a:bodyPr/>
        <a:lstStyle/>
        <a:p>
          <a:r>
            <a:rPr lang="pt-BR" sz="1600" b="1" dirty="0">
              <a:latin typeface="+mn-lt"/>
              <a:cs typeface="Arial" panose="020B0604020202020204" pitchFamily="34" charset="0"/>
            </a:rPr>
            <a:t>A-3</a:t>
          </a:r>
        </a:p>
      </dgm:t>
    </dgm:pt>
    <dgm:pt modelId="{E65DC1A4-C3EF-4CE7-9BAA-91C57765A9AC}" type="parTrans" cxnId="{866A9384-B711-4C29-9FE4-8F83A6D2F828}">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EDA56B55-073D-4DB5-A3B4-97AA2D2F5456}" type="sibTrans" cxnId="{866A9384-B711-4C29-9FE4-8F83A6D2F828}">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3AF1CFE6-7408-4BC7-9C47-E0A7BBA729A4}">
      <dgm:prSet phldrT="[Texto]" custT="1"/>
      <dgm:spPr/>
      <dgm:t>
        <a:bodyPr/>
        <a:lstStyle/>
        <a:p>
          <a:r>
            <a:rPr lang="pt-BR" sz="1600" b="1" dirty="0">
              <a:latin typeface="+mn-lt"/>
              <a:cs typeface="Arial" panose="020B0604020202020204" pitchFamily="34" charset="0"/>
            </a:rPr>
            <a:t>A-2</a:t>
          </a:r>
        </a:p>
      </dgm:t>
    </dgm:pt>
    <dgm:pt modelId="{BA94028E-9D02-448B-B5B9-785A8EE0C767}" type="parTrans" cxnId="{B5087FB6-3894-4DFF-A3A1-D569BA4593A3}">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A59D2B5C-6D86-4AA2-A066-D160490099EC}" type="sibTrans" cxnId="{B5087FB6-3894-4DFF-A3A1-D569BA4593A3}">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CC45248C-568B-4D6B-AD65-6930CFFD729E}">
      <dgm:prSet phldrT="[Texto]" custT="1"/>
      <dgm:spPr/>
      <dgm:t>
        <a:bodyPr/>
        <a:lstStyle/>
        <a:p>
          <a:r>
            <a:rPr lang="pt-BR" sz="1600" b="1" dirty="0">
              <a:latin typeface="+mn-lt"/>
              <a:cs typeface="Arial" panose="020B0604020202020204" pitchFamily="34" charset="0"/>
            </a:rPr>
            <a:t>A-1</a:t>
          </a:r>
        </a:p>
      </dgm:t>
    </dgm:pt>
    <dgm:pt modelId="{0861BADE-BBB2-4C36-9FB9-3B3C71FC468E}" type="parTrans" cxnId="{4AC39835-EBE1-4C46-A723-120C5306C19F}">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BF89D3AA-633C-4183-A676-13D792159DCE}" type="sibTrans" cxnId="{4AC39835-EBE1-4C46-A723-120C5306C19F}">
      <dgm:prSet/>
      <dgm:spPr/>
      <dgm:t>
        <a:bodyPr/>
        <a:lstStyle/>
        <a:p>
          <a:endParaRPr lang="pt-BR" sz="2000" b="1">
            <a:solidFill>
              <a:schemeClr val="tx1">
                <a:lumMod val="75000"/>
                <a:lumOff val="25000"/>
              </a:schemeClr>
            </a:solidFill>
            <a:latin typeface="+mn-lt"/>
            <a:cs typeface="Arial" panose="020B0604020202020204" pitchFamily="34" charset="0"/>
          </a:endParaRPr>
        </a:p>
      </dgm:t>
    </dgm:pt>
    <dgm:pt modelId="{A6021AA3-A5F5-4A40-9B30-6522E8A65D03}" type="pres">
      <dgm:prSet presAssocID="{E99A928E-E1A0-4BF9-AC99-D6DE8495929E}" presName="Name0" presStyleCnt="0">
        <dgm:presLayoutVars>
          <dgm:dir/>
          <dgm:resizeHandles val="exact"/>
        </dgm:presLayoutVars>
      </dgm:prSet>
      <dgm:spPr/>
    </dgm:pt>
    <dgm:pt modelId="{EEF0AAFC-0B61-4EB5-9E4F-203D0ECCF313}" type="pres">
      <dgm:prSet presAssocID="{E99A928E-E1A0-4BF9-AC99-D6DE8495929E}" presName="arrow" presStyleLbl="bgShp" presStyleIdx="0" presStyleCnt="1"/>
      <dgm:spPr/>
    </dgm:pt>
    <dgm:pt modelId="{F441562C-169A-421C-90ED-512DF2322169}" type="pres">
      <dgm:prSet presAssocID="{E99A928E-E1A0-4BF9-AC99-D6DE8495929E}" presName="points" presStyleCnt="0"/>
      <dgm:spPr/>
    </dgm:pt>
    <dgm:pt modelId="{3796ED79-12B9-4689-B0FE-1640C3A23978}" type="pres">
      <dgm:prSet presAssocID="{B2803398-7F34-449E-A446-DC56F6922D03}" presName="compositeA" presStyleCnt="0"/>
      <dgm:spPr/>
    </dgm:pt>
    <dgm:pt modelId="{45C20A27-4640-403D-81EE-74777A987B85}" type="pres">
      <dgm:prSet presAssocID="{B2803398-7F34-449E-A446-DC56F6922D03}" presName="textA" presStyleLbl="revTx" presStyleIdx="0" presStyleCnt="7">
        <dgm:presLayoutVars>
          <dgm:bulletEnabled val="1"/>
        </dgm:presLayoutVars>
      </dgm:prSet>
      <dgm:spPr/>
    </dgm:pt>
    <dgm:pt modelId="{548359C7-EA60-44C2-9A5B-0223A2CDDDDD}" type="pres">
      <dgm:prSet presAssocID="{B2803398-7F34-449E-A446-DC56F6922D03}" presName="circleA" presStyleLbl="node1" presStyleIdx="0" presStyleCnt="7"/>
      <dgm:spPr/>
    </dgm:pt>
    <dgm:pt modelId="{C7B0EF21-28FD-4C54-AD20-BA70F0C14390}" type="pres">
      <dgm:prSet presAssocID="{B2803398-7F34-449E-A446-DC56F6922D03}" presName="spaceA" presStyleCnt="0"/>
      <dgm:spPr/>
    </dgm:pt>
    <dgm:pt modelId="{82A88025-CDE5-4B83-BDAF-3027CC05759F}" type="pres">
      <dgm:prSet presAssocID="{4DD2ACA3-F65B-43FE-88BB-A362F03525BB}" presName="space" presStyleCnt="0"/>
      <dgm:spPr/>
    </dgm:pt>
    <dgm:pt modelId="{3436BC03-2786-4662-A09F-6374DEFADE5C}" type="pres">
      <dgm:prSet presAssocID="{1513A56F-93E5-4025-8C62-E6BAD9BEE209}" presName="compositeB" presStyleCnt="0"/>
      <dgm:spPr/>
    </dgm:pt>
    <dgm:pt modelId="{FF2EA54C-4B89-471F-92CF-C24E3E8B3B5D}" type="pres">
      <dgm:prSet presAssocID="{1513A56F-93E5-4025-8C62-E6BAD9BEE209}" presName="textB" presStyleLbl="revTx" presStyleIdx="1" presStyleCnt="7">
        <dgm:presLayoutVars>
          <dgm:bulletEnabled val="1"/>
        </dgm:presLayoutVars>
      </dgm:prSet>
      <dgm:spPr/>
    </dgm:pt>
    <dgm:pt modelId="{7F286BD8-070C-47E5-80F4-BD51DF5DF06B}" type="pres">
      <dgm:prSet presAssocID="{1513A56F-93E5-4025-8C62-E6BAD9BEE209}" presName="circleB" presStyleLbl="node1" presStyleIdx="1" presStyleCnt="7"/>
      <dgm:spPr/>
    </dgm:pt>
    <dgm:pt modelId="{2494480F-E90B-4805-B498-38FA41813BA1}" type="pres">
      <dgm:prSet presAssocID="{1513A56F-93E5-4025-8C62-E6BAD9BEE209}" presName="spaceB" presStyleCnt="0"/>
      <dgm:spPr/>
    </dgm:pt>
    <dgm:pt modelId="{A61B6C60-7A8B-4D09-95B2-FEE88F2AE695}" type="pres">
      <dgm:prSet presAssocID="{7C34BDC0-6FAE-472A-B145-F4B382A28CCE}" presName="space" presStyleCnt="0"/>
      <dgm:spPr/>
    </dgm:pt>
    <dgm:pt modelId="{D9EC7990-493B-417E-AB1D-16DDC8285C15}" type="pres">
      <dgm:prSet presAssocID="{50592C06-4B2D-48CF-BF6B-14A51E2E73BB}" presName="compositeA" presStyleCnt="0"/>
      <dgm:spPr/>
    </dgm:pt>
    <dgm:pt modelId="{16526929-F277-4984-BB31-79A61F843D4F}" type="pres">
      <dgm:prSet presAssocID="{50592C06-4B2D-48CF-BF6B-14A51E2E73BB}" presName="textA" presStyleLbl="revTx" presStyleIdx="2" presStyleCnt="7">
        <dgm:presLayoutVars>
          <dgm:bulletEnabled val="1"/>
        </dgm:presLayoutVars>
      </dgm:prSet>
      <dgm:spPr/>
    </dgm:pt>
    <dgm:pt modelId="{D2A0E411-36F9-482D-8B63-A3ED3A9B3D9A}" type="pres">
      <dgm:prSet presAssocID="{50592C06-4B2D-48CF-BF6B-14A51E2E73BB}" presName="circleA" presStyleLbl="node1" presStyleIdx="2" presStyleCnt="7"/>
      <dgm:spPr/>
    </dgm:pt>
    <dgm:pt modelId="{7BEB83F8-302E-43EF-90C0-4B29E6CCC22B}" type="pres">
      <dgm:prSet presAssocID="{50592C06-4B2D-48CF-BF6B-14A51E2E73BB}" presName="spaceA" presStyleCnt="0"/>
      <dgm:spPr/>
    </dgm:pt>
    <dgm:pt modelId="{290A380E-F627-4FE5-93AD-88A57630F5D9}" type="pres">
      <dgm:prSet presAssocID="{10EA2913-815E-4D65-927E-5FADB2801447}" presName="space" presStyleCnt="0"/>
      <dgm:spPr/>
    </dgm:pt>
    <dgm:pt modelId="{EFA70FE6-9786-40AE-9AFA-01F0441DBCA0}" type="pres">
      <dgm:prSet presAssocID="{221EC08B-F04D-426F-942B-4906C7D79515}" presName="compositeB" presStyleCnt="0"/>
      <dgm:spPr/>
    </dgm:pt>
    <dgm:pt modelId="{C6D9675B-EDFA-4B5A-92DC-FC44E7EBBA62}" type="pres">
      <dgm:prSet presAssocID="{221EC08B-F04D-426F-942B-4906C7D79515}" presName="textB" presStyleLbl="revTx" presStyleIdx="3" presStyleCnt="7">
        <dgm:presLayoutVars>
          <dgm:bulletEnabled val="1"/>
        </dgm:presLayoutVars>
      </dgm:prSet>
      <dgm:spPr/>
    </dgm:pt>
    <dgm:pt modelId="{D22C3DEA-B991-4ED9-8D77-1A1A08CB2519}" type="pres">
      <dgm:prSet presAssocID="{221EC08B-F04D-426F-942B-4906C7D79515}" presName="circleB" presStyleLbl="node1" presStyleIdx="3" presStyleCnt="7"/>
      <dgm:spPr/>
    </dgm:pt>
    <dgm:pt modelId="{44CCF82E-3328-4E87-8FD8-E3D1B8852B86}" type="pres">
      <dgm:prSet presAssocID="{221EC08B-F04D-426F-942B-4906C7D79515}" presName="spaceB" presStyleCnt="0"/>
      <dgm:spPr/>
    </dgm:pt>
    <dgm:pt modelId="{9915F37C-1997-49A9-BCCF-88E84098EEE2}" type="pres">
      <dgm:prSet presAssocID="{5A57334C-00C6-421B-B678-4A6454E122BF}" presName="space" presStyleCnt="0"/>
      <dgm:spPr/>
    </dgm:pt>
    <dgm:pt modelId="{8891EC68-54AE-4009-B888-F0D416C8E7FE}" type="pres">
      <dgm:prSet presAssocID="{DCC7C042-9AF1-4A41-BC2A-C15B06C24670}" presName="compositeA" presStyleCnt="0"/>
      <dgm:spPr/>
    </dgm:pt>
    <dgm:pt modelId="{2BE160E5-C7A6-4DD7-ABF1-AFD4E5216696}" type="pres">
      <dgm:prSet presAssocID="{DCC7C042-9AF1-4A41-BC2A-C15B06C24670}" presName="textA" presStyleLbl="revTx" presStyleIdx="4" presStyleCnt="7">
        <dgm:presLayoutVars>
          <dgm:bulletEnabled val="1"/>
        </dgm:presLayoutVars>
      </dgm:prSet>
      <dgm:spPr/>
    </dgm:pt>
    <dgm:pt modelId="{2B1439EA-6461-4FD5-8D68-C5D127FE73DF}" type="pres">
      <dgm:prSet presAssocID="{DCC7C042-9AF1-4A41-BC2A-C15B06C24670}" presName="circleA" presStyleLbl="node1" presStyleIdx="4" presStyleCnt="7"/>
      <dgm:spPr/>
    </dgm:pt>
    <dgm:pt modelId="{0AEB3669-255C-4CA1-B47C-43988C3B76BF}" type="pres">
      <dgm:prSet presAssocID="{DCC7C042-9AF1-4A41-BC2A-C15B06C24670}" presName="spaceA" presStyleCnt="0"/>
      <dgm:spPr/>
    </dgm:pt>
    <dgm:pt modelId="{4EE72F3E-8D80-445C-845A-333AB0707F77}" type="pres">
      <dgm:prSet presAssocID="{EDA56B55-073D-4DB5-A3B4-97AA2D2F5456}" presName="space" presStyleCnt="0"/>
      <dgm:spPr/>
    </dgm:pt>
    <dgm:pt modelId="{CCC9BC1C-19F0-487B-A961-AD6B3626D37D}" type="pres">
      <dgm:prSet presAssocID="{3AF1CFE6-7408-4BC7-9C47-E0A7BBA729A4}" presName="compositeB" presStyleCnt="0"/>
      <dgm:spPr/>
    </dgm:pt>
    <dgm:pt modelId="{B750449D-808B-4C52-B363-42AD3AC61018}" type="pres">
      <dgm:prSet presAssocID="{3AF1CFE6-7408-4BC7-9C47-E0A7BBA729A4}" presName="textB" presStyleLbl="revTx" presStyleIdx="5" presStyleCnt="7">
        <dgm:presLayoutVars>
          <dgm:bulletEnabled val="1"/>
        </dgm:presLayoutVars>
      </dgm:prSet>
      <dgm:spPr/>
    </dgm:pt>
    <dgm:pt modelId="{D6127C18-B17F-46D8-BE2E-79A7AF0AF807}" type="pres">
      <dgm:prSet presAssocID="{3AF1CFE6-7408-4BC7-9C47-E0A7BBA729A4}" presName="circleB" presStyleLbl="node1" presStyleIdx="5" presStyleCnt="7"/>
      <dgm:spPr/>
    </dgm:pt>
    <dgm:pt modelId="{B840494C-A8D2-492A-8ACE-136B8875FFF5}" type="pres">
      <dgm:prSet presAssocID="{3AF1CFE6-7408-4BC7-9C47-E0A7BBA729A4}" presName="spaceB" presStyleCnt="0"/>
      <dgm:spPr/>
    </dgm:pt>
    <dgm:pt modelId="{9EABEB1B-1F7B-42F5-9F0C-A2B4102D12A5}" type="pres">
      <dgm:prSet presAssocID="{A59D2B5C-6D86-4AA2-A066-D160490099EC}" presName="space" presStyleCnt="0"/>
      <dgm:spPr/>
    </dgm:pt>
    <dgm:pt modelId="{A9DCEA6E-9A98-4F97-A34F-DA112EC9C8E7}" type="pres">
      <dgm:prSet presAssocID="{CC45248C-568B-4D6B-AD65-6930CFFD729E}" presName="compositeA" presStyleCnt="0"/>
      <dgm:spPr/>
    </dgm:pt>
    <dgm:pt modelId="{3837BF0E-030A-4362-A0BF-3B8F2AE8D1BF}" type="pres">
      <dgm:prSet presAssocID="{CC45248C-568B-4D6B-AD65-6930CFFD729E}" presName="textA" presStyleLbl="revTx" presStyleIdx="6" presStyleCnt="7">
        <dgm:presLayoutVars>
          <dgm:bulletEnabled val="1"/>
        </dgm:presLayoutVars>
      </dgm:prSet>
      <dgm:spPr/>
    </dgm:pt>
    <dgm:pt modelId="{F63E88D8-7B97-4BBC-86A0-6C4C580A3099}" type="pres">
      <dgm:prSet presAssocID="{CC45248C-568B-4D6B-AD65-6930CFFD729E}" presName="circleA" presStyleLbl="node1" presStyleIdx="6" presStyleCnt="7"/>
      <dgm:spPr/>
    </dgm:pt>
    <dgm:pt modelId="{6AED0341-3A60-4244-8435-92EFA68BA8B6}" type="pres">
      <dgm:prSet presAssocID="{CC45248C-568B-4D6B-AD65-6930CFFD729E}" presName="spaceA" presStyleCnt="0"/>
      <dgm:spPr/>
    </dgm:pt>
  </dgm:ptLst>
  <dgm:cxnLst>
    <dgm:cxn modelId="{7CBD7130-1901-494D-A2AF-251701CE255C}" srcId="{E99A928E-E1A0-4BF9-AC99-D6DE8495929E}" destId="{B2803398-7F34-449E-A446-DC56F6922D03}" srcOrd="0" destOrd="0" parTransId="{6B05421E-95DF-41C5-B88B-8DF87CDFE401}" sibTransId="{4DD2ACA3-F65B-43FE-88BB-A362F03525BB}"/>
    <dgm:cxn modelId="{4AC39835-EBE1-4C46-A723-120C5306C19F}" srcId="{E99A928E-E1A0-4BF9-AC99-D6DE8495929E}" destId="{CC45248C-568B-4D6B-AD65-6930CFFD729E}" srcOrd="6" destOrd="0" parTransId="{0861BADE-BBB2-4C36-9FB9-3B3C71FC468E}" sibTransId="{BF89D3AA-633C-4183-A676-13D792159DCE}"/>
    <dgm:cxn modelId="{3715D236-46BA-4B7B-A105-682D22BADDBD}" type="presOf" srcId="{DCC7C042-9AF1-4A41-BC2A-C15B06C24670}" destId="{2BE160E5-C7A6-4DD7-ABF1-AFD4E5216696}" srcOrd="0" destOrd="0" presId="urn:microsoft.com/office/officeart/2005/8/layout/hProcess11"/>
    <dgm:cxn modelId="{D0C2F036-DC48-41B2-B8EF-9ACCED4168E6}" type="presOf" srcId="{50592C06-4B2D-48CF-BF6B-14A51E2E73BB}" destId="{16526929-F277-4984-BB31-79A61F843D4F}" srcOrd="0" destOrd="0" presId="urn:microsoft.com/office/officeart/2005/8/layout/hProcess11"/>
    <dgm:cxn modelId="{5B69AD5B-FF47-45D9-BAA6-6A4D9214CB28}" srcId="{E99A928E-E1A0-4BF9-AC99-D6DE8495929E}" destId="{50592C06-4B2D-48CF-BF6B-14A51E2E73BB}" srcOrd="2" destOrd="0" parTransId="{9D7C3917-61C0-4E47-8F2D-419404B44C82}" sibTransId="{10EA2913-815E-4D65-927E-5FADB2801447}"/>
    <dgm:cxn modelId="{D7343964-ACC6-4FFB-96B8-AC8FBFBD6733}" type="presOf" srcId="{CC45248C-568B-4D6B-AD65-6930CFFD729E}" destId="{3837BF0E-030A-4362-A0BF-3B8F2AE8D1BF}" srcOrd="0" destOrd="0" presId="urn:microsoft.com/office/officeart/2005/8/layout/hProcess11"/>
    <dgm:cxn modelId="{4D65BC47-32E9-4E1A-9B82-2CAE380A2EEE}" type="presOf" srcId="{221EC08B-F04D-426F-942B-4906C7D79515}" destId="{C6D9675B-EDFA-4B5A-92DC-FC44E7EBBA62}" srcOrd="0" destOrd="0" presId="urn:microsoft.com/office/officeart/2005/8/layout/hProcess11"/>
    <dgm:cxn modelId="{F29AE36E-221C-40D0-B924-C47AEC22457E}" type="presOf" srcId="{3AF1CFE6-7408-4BC7-9C47-E0A7BBA729A4}" destId="{B750449D-808B-4C52-B363-42AD3AC61018}" srcOrd="0" destOrd="0" presId="urn:microsoft.com/office/officeart/2005/8/layout/hProcess11"/>
    <dgm:cxn modelId="{1579C458-4386-4DA2-9078-6DE5F70F87CD}" type="presOf" srcId="{E99A928E-E1A0-4BF9-AC99-D6DE8495929E}" destId="{A6021AA3-A5F5-4A40-9B30-6522E8A65D03}" srcOrd="0" destOrd="0" presId="urn:microsoft.com/office/officeart/2005/8/layout/hProcess11"/>
    <dgm:cxn modelId="{866A9384-B711-4C29-9FE4-8F83A6D2F828}" srcId="{E99A928E-E1A0-4BF9-AC99-D6DE8495929E}" destId="{DCC7C042-9AF1-4A41-BC2A-C15B06C24670}" srcOrd="4" destOrd="0" parTransId="{E65DC1A4-C3EF-4CE7-9BAA-91C57765A9AC}" sibTransId="{EDA56B55-073D-4DB5-A3B4-97AA2D2F5456}"/>
    <dgm:cxn modelId="{B59A1B95-F7B7-41C6-ABFE-EF969FB47B02}" type="presOf" srcId="{B2803398-7F34-449E-A446-DC56F6922D03}" destId="{45C20A27-4640-403D-81EE-74777A987B85}" srcOrd="0" destOrd="0" presId="urn:microsoft.com/office/officeart/2005/8/layout/hProcess11"/>
    <dgm:cxn modelId="{B5087FB6-3894-4DFF-A3A1-D569BA4593A3}" srcId="{E99A928E-E1A0-4BF9-AC99-D6DE8495929E}" destId="{3AF1CFE6-7408-4BC7-9C47-E0A7BBA729A4}" srcOrd="5" destOrd="0" parTransId="{BA94028E-9D02-448B-B5B9-785A8EE0C767}" sibTransId="{A59D2B5C-6D86-4AA2-A066-D160490099EC}"/>
    <dgm:cxn modelId="{8B85EDB8-7B4D-4CED-A013-EDBBC3E8B22D}" srcId="{E99A928E-E1A0-4BF9-AC99-D6DE8495929E}" destId="{221EC08B-F04D-426F-942B-4906C7D79515}" srcOrd="3" destOrd="0" parTransId="{0E0CA99E-E734-4B78-BB8F-FFC04D3A0BFD}" sibTransId="{5A57334C-00C6-421B-B678-4A6454E122BF}"/>
    <dgm:cxn modelId="{37CE0CC2-794C-45DA-9111-FCEEE2A96B58}" srcId="{E99A928E-E1A0-4BF9-AC99-D6DE8495929E}" destId="{1513A56F-93E5-4025-8C62-E6BAD9BEE209}" srcOrd="1" destOrd="0" parTransId="{D521CF81-80CF-49DE-B390-82C0D031638B}" sibTransId="{7C34BDC0-6FAE-472A-B145-F4B382A28CCE}"/>
    <dgm:cxn modelId="{27B302C4-A9CA-4ECC-9035-9CD444A979EA}" type="presOf" srcId="{1513A56F-93E5-4025-8C62-E6BAD9BEE209}" destId="{FF2EA54C-4B89-471F-92CF-C24E3E8B3B5D}" srcOrd="0" destOrd="0" presId="urn:microsoft.com/office/officeart/2005/8/layout/hProcess11"/>
    <dgm:cxn modelId="{379662B2-B948-4509-85F4-D379E81EB1AA}" type="presParOf" srcId="{A6021AA3-A5F5-4A40-9B30-6522E8A65D03}" destId="{EEF0AAFC-0B61-4EB5-9E4F-203D0ECCF313}" srcOrd="0" destOrd="0" presId="urn:microsoft.com/office/officeart/2005/8/layout/hProcess11"/>
    <dgm:cxn modelId="{512A6A33-9998-4CA6-BCDB-481866C6A5F7}" type="presParOf" srcId="{A6021AA3-A5F5-4A40-9B30-6522E8A65D03}" destId="{F441562C-169A-421C-90ED-512DF2322169}" srcOrd="1" destOrd="0" presId="urn:microsoft.com/office/officeart/2005/8/layout/hProcess11"/>
    <dgm:cxn modelId="{E1AC0DCE-88B0-4D0D-BDFA-E356F5877E46}" type="presParOf" srcId="{F441562C-169A-421C-90ED-512DF2322169}" destId="{3796ED79-12B9-4689-B0FE-1640C3A23978}" srcOrd="0" destOrd="0" presId="urn:microsoft.com/office/officeart/2005/8/layout/hProcess11"/>
    <dgm:cxn modelId="{02FCD02F-B811-49D5-90C7-61A6419798EF}" type="presParOf" srcId="{3796ED79-12B9-4689-B0FE-1640C3A23978}" destId="{45C20A27-4640-403D-81EE-74777A987B85}" srcOrd="0" destOrd="0" presId="urn:microsoft.com/office/officeart/2005/8/layout/hProcess11"/>
    <dgm:cxn modelId="{1104756E-4A3E-4FB7-AD50-FD8D5E60CD0F}" type="presParOf" srcId="{3796ED79-12B9-4689-B0FE-1640C3A23978}" destId="{548359C7-EA60-44C2-9A5B-0223A2CDDDDD}" srcOrd="1" destOrd="0" presId="urn:microsoft.com/office/officeart/2005/8/layout/hProcess11"/>
    <dgm:cxn modelId="{433E38D7-D2B5-4EB2-ACAF-F1B177F0475F}" type="presParOf" srcId="{3796ED79-12B9-4689-B0FE-1640C3A23978}" destId="{C7B0EF21-28FD-4C54-AD20-BA70F0C14390}" srcOrd="2" destOrd="0" presId="urn:microsoft.com/office/officeart/2005/8/layout/hProcess11"/>
    <dgm:cxn modelId="{544024BC-E418-4007-800C-CE724EBBF25A}" type="presParOf" srcId="{F441562C-169A-421C-90ED-512DF2322169}" destId="{82A88025-CDE5-4B83-BDAF-3027CC05759F}" srcOrd="1" destOrd="0" presId="urn:microsoft.com/office/officeart/2005/8/layout/hProcess11"/>
    <dgm:cxn modelId="{4F0EC912-60AF-41C5-8DCC-F19A15BD3E60}" type="presParOf" srcId="{F441562C-169A-421C-90ED-512DF2322169}" destId="{3436BC03-2786-4662-A09F-6374DEFADE5C}" srcOrd="2" destOrd="0" presId="urn:microsoft.com/office/officeart/2005/8/layout/hProcess11"/>
    <dgm:cxn modelId="{588641A7-EE43-4C2B-A405-41DE8D6BEDD0}" type="presParOf" srcId="{3436BC03-2786-4662-A09F-6374DEFADE5C}" destId="{FF2EA54C-4B89-471F-92CF-C24E3E8B3B5D}" srcOrd="0" destOrd="0" presId="urn:microsoft.com/office/officeart/2005/8/layout/hProcess11"/>
    <dgm:cxn modelId="{34A88AEB-58D5-4025-9548-125E18B070FF}" type="presParOf" srcId="{3436BC03-2786-4662-A09F-6374DEFADE5C}" destId="{7F286BD8-070C-47E5-80F4-BD51DF5DF06B}" srcOrd="1" destOrd="0" presId="urn:microsoft.com/office/officeart/2005/8/layout/hProcess11"/>
    <dgm:cxn modelId="{399439F1-808A-44A0-BF8B-B3463D305CE2}" type="presParOf" srcId="{3436BC03-2786-4662-A09F-6374DEFADE5C}" destId="{2494480F-E90B-4805-B498-38FA41813BA1}" srcOrd="2" destOrd="0" presId="urn:microsoft.com/office/officeart/2005/8/layout/hProcess11"/>
    <dgm:cxn modelId="{D2720AFA-870F-4660-8141-0CEA4FB927DE}" type="presParOf" srcId="{F441562C-169A-421C-90ED-512DF2322169}" destId="{A61B6C60-7A8B-4D09-95B2-FEE88F2AE695}" srcOrd="3" destOrd="0" presId="urn:microsoft.com/office/officeart/2005/8/layout/hProcess11"/>
    <dgm:cxn modelId="{A13F3EDF-7631-43D1-9867-D000D348F098}" type="presParOf" srcId="{F441562C-169A-421C-90ED-512DF2322169}" destId="{D9EC7990-493B-417E-AB1D-16DDC8285C15}" srcOrd="4" destOrd="0" presId="urn:microsoft.com/office/officeart/2005/8/layout/hProcess11"/>
    <dgm:cxn modelId="{26A49901-014B-4EED-931D-5455F48F69C1}" type="presParOf" srcId="{D9EC7990-493B-417E-AB1D-16DDC8285C15}" destId="{16526929-F277-4984-BB31-79A61F843D4F}" srcOrd="0" destOrd="0" presId="urn:microsoft.com/office/officeart/2005/8/layout/hProcess11"/>
    <dgm:cxn modelId="{0B8570BB-3B98-4E6B-8A97-EE9485F133BB}" type="presParOf" srcId="{D9EC7990-493B-417E-AB1D-16DDC8285C15}" destId="{D2A0E411-36F9-482D-8B63-A3ED3A9B3D9A}" srcOrd="1" destOrd="0" presId="urn:microsoft.com/office/officeart/2005/8/layout/hProcess11"/>
    <dgm:cxn modelId="{7D81B0D5-4F0E-4155-AF24-3E464E665925}" type="presParOf" srcId="{D9EC7990-493B-417E-AB1D-16DDC8285C15}" destId="{7BEB83F8-302E-43EF-90C0-4B29E6CCC22B}" srcOrd="2" destOrd="0" presId="urn:microsoft.com/office/officeart/2005/8/layout/hProcess11"/>
    <dgm:cxn modelId="{F5E2BC8E-1209-4ED8-AB15-787EEAC28FA2}" type="presParOf" srcId="{F441562C-169A-421C-90ED-512DF2322169}" destId="{290A380E-F627-4FE5-93AD-88A57630F5D9}" srcOrd="5" destOrd="0" presId="urn:microsoft.com/office/officeart/2005/8/layout/hProcess11"/>
    <dgm:cxn modelId="{1FECB05F-D556-48EF-99D7-E00CD520FC6F}" type="presParOf" srcId="{F441562C-169A-421C-90ED-512DF2322169}" destId="{EFA70FE6-9786-40AE-9AFA-01F0441DBCA0}" srcOrd="6" destOrd="0" presId="urn:microsoft.com/office/officeart/2005/8/layout/hProcess11"/>
    <dgm:cxn modelId="{6DFEEBCB-D858-4331-8842-36A729F7BE27}" type="presParOf" srcId="{EFA70FE6-9786-40AE-9AFA-01F0441DBCA0}" destId="{C6D9675B-EDFA-4B5A-92DC-FC44E7EBBA62}" srcOrd="0" destOrd="0" presId="urn:microsoft.com/office/officeart/2005/8/layout/hProcess11"/>
    <dgm:cxn modelId="{FCCAF04B-7EFD-4EA2-9521-0140E5FB3888}" type="presParOf" srcId="{EFA70FE6-9786-40AE-9AFA-01F0441DBCA0}" destId="{D22C3DEA-B991-4ED9-8D77-1A1A08CB2519}" srcOrd="1" destOrd="0" presId="urn:microsoft.com/office/officeart/2005/8/layout/hProcess11"/>
    <dgm:cxn modelId="{894E8FE0-FD55-4FFB-9DC0-2BF1A112D99D}" type="presParOf" srcId="{EFA70FE6-9786-40AE-9AFA-01F0441DBCA0}" destId="{44CCF82E-3328-4E87-8FD8-E3D1B8852B86}" srcOrd="2" destOrd="0" presId="urn:microsoft.com/office/officeart/2005/8/layout/hProcess11"/>
    <dgm:cxn modelId="{8997E07A-34B8-47B9-AFF3-A47629E5EA47}" type="presParOf" srcId="{F441562C-169A-421C-90ED-512DF2322169}" destId="{9915F37C-1997-49A9-BCCF-88E84098EEE2}" srcOrd="7" destOrd="0" presId="urn:microsoft.com/office/officeart/2005/8/layout/hProcess11"/>
    <dgm:cxn modelId="{9E285009-F7DD-4F1A-9351-82ECC4E96B5F}" type="presParOf" srcId="{F441562C-169A-421C-90ED-512DF2322169}" destId="{8891EC68-54AE-4009-B888-F0D416C8E7FE}" srcOrd="8" destOrd="0" presId="urn:microsoft.com/office/officeart/2005/8/layout/hProcess11"/>
    <dgm:cxn modelId="{369EDB21-05E4-46EE-A7EC-EEE72C2BA5F8}" type="presParOf" srcId="{8891EC68-54AE-4009-B888-F0D416C8E7FE}" destId="{2BE160E5-C7A6-4DD7-ABF1-AFD4E5216696}" srcOrd="0" destOrd="0" presId="urn:microsoft.com/office/officeart/2005/8/layout/hProcess11"/>
    <dgm:cxn modelId="{4656FA60-D7F9-4057-8278-0A2EA70C247C}" type="presParOf" srcId="{8891EC68-54AE-4009-B888-F0D416C8E7FE}" destId="{2B1439EA-6461-4FD5-8D68-C5D127FE73DF}" srcOrd="1" destOrd="0" presId="urn:microsoft.com/office/officeart/2005/8/layout/hProcess11"/>
    <dgm:cxn modelId="{FFA80C44-0A27-468E-A546-8D1622B3B314}" type="presParOf" srcId="{8891EC68-54AE-4009-B888-F0D416C8E7FE}" destId="{0AEB3669-255C-4CA1-B47C-43988C3B76BF}" srcOrd="2" destOrd="0" presId="urn:microsoft.com/office/officeart/2005/8/layout/hProcess11"/>
    <dgm:cxn modelId="{49579D9E-7CB4-4E3F-96D2-B13BF0432FB2}" type="presParOf" srcId="{F441562C-169A-421C-90ED-512DF2322169}" destId="{4EE72F3E-8D80-445C-845A-333AB0707F77}" srcOrd="9" destOrd="0" presId="urn:microsoft.com/office/officeart/2005/8/layout/hProcess11"/>
    <dgm:cxn modelId="{D6FA705F-D6BA-489B-AC0F-465370D7B9C9}" type="presParOf" srcId="{F441562C-169A-421C-90ED-512DF2322169}" destId="{CCC9BC1C-19F0-487B-A961-AD6B3626D37D}" srcOrd="10" destOrd="0" presId="urn:microsoft.com/office/officeart/2005/8/layout/hProcess11"/>
    <dgm:cxn modelId="{67E0686E-1594-4B6A-879C-3F527E24D09D}" type="presParOf" srcId="{CCC9BC1C-19F0-487B-A961-AD6B3626D37D}" destId="{B750449D-808B-4C52-B363-42AD3AC61018}" srcOrd="0" destOrd="0" presId="urn:microsoft.com/office/officeart/2005/8/layout/hProcess11"/>
    <dgm:cxn modelId="{F60EE345-3515-4D8B-8DFF-B1EFDA85D8F7}" type="presParOf" srcId="{CCC9BC1C-19F0-487B-A961-AD6B3626D37D}" destId="{D6127C18-B17F-46D8-BE2E-79A7AF0AF807}" srcOrd="1" destOrd="0" presId="urn:microsoft.com/office/officeart/2005/8/layout/hProcess11"/>
    <dgm:cxn modelId="{F727B387-5C62-4974-8A83-61B520869F12}" type="presParOf" srcId="{CCC9BC1C-19F0-487B-A961-AD6B3626D37D}" destId="{B840494C-A8D2-492A-8ACE-136B8875FFF5}" srcOrd="2" destOrd="0" presId="urn:microsoft.com/office/officeart/2005/8/layout/hProcess11"/>
    <dgm:cxn modelId="{AB4D6FDB-546C-44F3-90E1-311AD1506918}" type="presParOf" srcId="{F441562C-169A-421C-90ED-512DF2322169}" destId="{9EABEB1B-1F7B-42F5-9F0C-A2B4102D12A5}" srcOrd="11" destOrd="0" presId="urn:microsoft.com/office/officeart/2005/8/layout/hProcess11"/>
    <dgm:cxn modelId="{B54198E8-A663-4430-B8CD-0BE0238C7C12}" type="presParOf" srcId="{F441562C-169A-421C-90ED-512DF2322169}" destId="{A9DCEA6E-9A98-4F97-A34F-DA112EC9C8E7}" srcOrd="12" destOrd="0" presId="urn:microsoft.com/office/officeart/2005/8/layout/hProcess11"/>
    <dgm:cxn modelId="{2288B029-4D0E-430F-A25B-0D628E0E14BE}" type="presParOf" srcId="{A9DCEA6E-9A98-4F97-A34F-DA112EC9C8E7}" destId="{3837BF0E-030A-4362-A0BF-3B8F2AE8D1BF}" srcOrd="0" destOrd="0" presId="urn:microsoft.com/office/officeart/2005/8/layout/hProcess11"/>
    <dgm:cxn modelId="{52839AB5-C3E4-4824-BAE5-DD3EE09923E5}" type="presParOf" srcId="{A9DCEA6E-9A98-4F97-A34F-DA112EC9C8E7}" destId="{F63E88D8-7B97-4BBC-86A0-6C4C580A3099}" srcOrd="1" destOrd="0" presId="urn:microsoft.com/office/officeart/2005/8/layout/hProcess11"/>
    <dgm:cxn modelId="{3980165C-0B88-418C-BBCF-180572581359}" type="presParOf" srcId="{A9DCEA6E-9A98-4F97-A34F-DA112EC9C8E7}" destId="{6AED0341-3A60-4244-8435-92EFA68BA8B6}" srcOrd="2" destOrd="0" presId="urn:microsoft.com/office/officeart/2005/8/layout/hProcess1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66E2818-2A81-4FC6-AFE4-CED177468F6C}" type="doc">
      <dgm:prSet loTypeId="urn:microsoft.com/office/officeart/2005/8/layout/hList7" loCatId="process" qsTypeId="urn:microsoft.com/office/officeart/2005/8/quickstyle/simple1" qsCatId="simple" csTypeId="urn:microsoft.com/office/officeart/2005/8/colors/accent1_2" csCatId="accent1" phldr="1"/>
      <dgm:spPr/>
      <dgm:t>
        <a:bodyPr/>
        <a:lstStyle/>
        <a:p>
          <a:endParaRPr lang="pt-BR"/>
        </a:p>
      </dgm:t>
    </dgm:pt>
    <dgm:pt modelId="{AF97CC53-7EAB-4DB7-9F1A-787E2E1EB211}">
      <dgm:prSet custT="1"/>
      <dgm:spPr>
        <a:solidFill>
          <a:schemeClr val="accent3"/>
        </a:solidFill>
        <a:ln w="25400" cap="flat" cmpd="sng" algn="ctr">
          <a:solidFill>
            <a:prstClr val="white">
              <a:hueOff val="0"/>
              <a:satOff val="0"/>
              <a:lumOff val="0"/>
              <a:alphaOff val="0"/>
            </a:prstClr>
          </a:solidFill>
          <a:prstDash val="solid"/>
        </a:ln>
        <a:effectLst/>
      </dgm:spPr>
      <dgm:t>
        <a:bodyPr spcFirstLastPara="0" vert="vert270" wrap="square" lIns="99568" tIns="99568" rIns="99568" bIns="99568" numCol="1" spcCol="1270" anchor="ctr" anchorCtr="0"/>
        <a:lstStyle/>
        <a:p>
          <a:pPr marL="0" lvl="0" indent="0" algn="ctr" defTabSz="622300" rtl="0" eaLnBrk="1" latinLnBrk="0" hangingPunct="1">
            <a:lnSpc>
              <a:spcPct val="90000"/>
            </a:lnSpc>
            <a:spcBef>
              <a:spcPct val="0"/>
            </a:spcBef>
            <a:spcAft>
              <a:spcPct val="35000"/>
            </a:spcAft>
            <a:buNone/>
          </a:pPr>
          <a:r>
            <a:rPr lang="en-US" sz="1400" b="1" kern="1200" noProof="0" dirty="0">
              <a:solidFill>
                <a:prstClr val="white"/>
              </a:solidFill>
              <a:latin typeface="+mn-lt"/>
              <a:ea typeface="+mn-ea"/>
              <a:cs typeface="Arial" panose="020B0604020202020204" pitchFamily="34" charset="0"/>
            </a:rPr>
            <a:t>Regulatory Aspects</a:t>
          </a:r>
        </a:p>
      </dgm:t>
    </dgm:pt>
    <dgm:pt modelId="{E3638950-FBAA-4790-8736-ABAFAFB7E2C0}" type="parTrans" cxnId="{155812DC-ED83-430E-BBB6-610FE1792064}">
      <dgm:prSet/>
      <dgm:spPr/>
      <dgm:t>
        <a:bodyPr/>
        <a:lstStyle/>
        <a:p>
          <a:endParaRPr lang="en-US" sz="1400" b="1" noProof="0" dirty="0">
            <a:latin typeface="+mn-lt"/>
            <a:cs typeface="Arial" panose="020B0604020202020204" pitchFamily="34" charset="0"/>
          </a:endParaRPr>
        </a:p>
      </dgm:t>
    </dgm:pt>
    <dgm:pt modelId="{54079496-E095-4EC5-A1F3-640422A98BB7}" type="sibTrans" cxnId="{155812DC-ED83-430E-BBB6-610FE1792064}">
      <dgm:prSet/>
      <dgm:spPr/>
      <dgm:t>
        <a:bodyPr/>
        <a:lstStyle/>
        <a:p>
          <a:endParaRPr lang="en-US" sz="1400" b="1" noProof="0" dirty="0">
            <a:latin typeface="+mn-lt"/>
            <a:cs typeface="Arial" panose="020B0604020202020204" pitchFamily="34" charset="0"/>
          </a:endParaRPr>
        </a:p>
      </dgm:t>
    </dgm:pt>
    <dgm:pt modelId="{9798957D-CE5F-446D-8113-14736C239ADD}">
      <dgm:prSet custT="1"/>
      <dgm:spPr>
        <a:solidFill>
          <a:schemeClr val="accent3"/>
        </a:solidFill>
        <a:ln w="25400" cap="flat" cmpd="sng" algn="ctr">
          <a:solidFill>
            <a:prstClr val="white">
              <a:hueOff val="0"/>
              <a:satOff val="0"/>
              <a:lumOff val="0"/>
              <a:alphaOff val="0"/>
            </a:prstClr>
          </a:solidFill>
          <a:prstDash val="solid"/>
        </a:ln>
        <a:effectLst/>
      </dgm:spPr>
      <dgm:t>
        <a:bodyPr spcFirstLastPara="0" vert="vert270" wrap="square" lIns="99568" tIns="99568" rIns="99568" bIns="99568" numCol="1" spcCol="1270" anchor="ctr" anchorCtr="0"/>
        <a:lstStyle/>
        <a:p>
          <a:pPr marL="0" lvl="0" indent="0" algn="ctr" defTabSz="622300" rtl="0" eaLnBrk="1" latinLnBrk="0" hangingPunct="1">
            <a:lnSpc>
              <a:spcPct val="90000"/>
            </a:lnSpc>
            <a:spcBef>
              <a:spcPct val="0"/>
            </a:spcBef>
            <a:spcAft>
              <a:spcPct val="35000"/>
            </a:spcAft>
            <a:buNone/>
          </a:pPr>
          <a:r>
            <a:rPr lang="en-US" sz="1400" b="1" kern="1200" noProof="0" dirty="0">
              <a:solidFill>
                <a:prstClr val="white"/>
              </a:solidFill>
              <a:latin typeface="+mn-lt"/>
              <a:ea typeface="+mn-ea"/>
              <a:cs typeface="Arial" panose="020B0604020202020204" pitchFamily="34" charset="0"/>
            </a:rPr>
            <a:t>Technical Aspects</a:t>
          </a:r>
        </a:p>
      </dgm:t>
    </dgm:pt>
    <dgm:pt modelId="{B76324D8-DAD9-4B46-9D08-E1A23C39B3AC}" type="parTrans" cxnId="{59013D61-0668-4EE5-A9B9-A2C2278DD75B}">
      <dgm:prSet/>
      <dgm:spPr/>
      <dgm:t>
        <a:bodyPr/>
        <a:lstStyle/>
        <a:p>
          <a:endParaRPr lang="en-US" sz="1400" b="1" noProof="0" dirty="0">
            <a:latin typeface="+mn-lt"/>
            <a:cs typeface="Arial" panose="020B0604020202020204" pitchFamily="34" charset="0"/>
          </a:endParaRPr>
        </a:p>
      </dgm:t>
    </dgm:pt>
    <dgm:pt modelId="{700AA2C7-056D-4AAA-BE8C-960A6CB861E3}" type="sibTrans" cxnId="{59013D61-0668-4EE5-A9B9-A2C2278DD75B}">
      <dgm:prSet/>
      <dgm:spPr/>
      <dgm:t>
        <a:bodyPr/>
        <a:lstStyle/>
        <a:p>
          <a:endParaRPr lang="en-US" sz="1400" b="1" noProof="0" dirty="0">
            <a:latin typeface="+mn-lt"/>
            <a:cs typeface="Arial" panose="020B0604020202020204" pitchFamily="34" charset="0"/>
          </a:endParaRPr>
        </a:p>
      </dgm:t>
    </dgm:pt>
    <dgm:pt modelId="{C5DCDBA3-148B-40E6-B363-D4C9E32DA519}">
      <dgm:prSet custT="1"/>
      <dgm:spPr>
        <a:solidFill>
          <a:schemeClr val="accent3"/>
        </a:solidFill>
      </dgm:spPr>
      <dgm:t>
        <a:bodyPr vert="vert270"/>
        <a:lstStyle/>
        <a:p>
          <a:pPr rtl="0" eaLnBrk="1" latinLnBrk="0" hangingPunct="1"/>
          <a:r>
            <a:rPr lang="en-US" sz="1400" b="1" noProof="0" dirty="0">
              <a:latin typeface="+mn-lt"/>
              <a:cs typeface="Arial" panose="020B0604020202020204" pitchFamily="34" charset="0"/>
            </a:rPr>
            <a:t>Auction Operation</a:t>
          </a:r>
        </a:p>
      </dgm:t>
    </dgm:pt>
    <dgm:pt modelId="{4D20D080-FFB4-4F1E-B125-DA8C72532F49}" type="parTrans" cxnId="{353A2791-CBE1-4B8C-976F-B02C161DDD30}">
      <dgm:prSet/>
      <dgm:spPr/>
      <dgm:t>
        <a:bodyPr/>
        <a:lstStyle/>
        <a:p>
          <a:endParaRPr lang="en-US" sz="1400" b="1" noProof="0" dirty="0">
            <a:latin typeface="+mn-lt"/>
            <a:cs typeface="Arial" panose="020B0604020202020204" pitchFamily="34" charset="0"/>
          </a:endParaRPr>
        </a:p>
      </dgm:t>
    </dgm:pt>
    <dgm:pt modelId="{C2D5DCE6-2179-4949-8ADD-0B1F68745390}" type="sibTrans" cxnId="{353A2791-CBE1-4B8C-976F-B02C161DDD30}">
      <dgm:prSet/>
      <dgm:spPr/>
      <dgm:t>
        <a:bodyPr/>
        <a:lstStyle/>
        <a:p>
          <a:endParaRPr lang="en-US" sz="1400" b="1" noProof="0" dirty="0">
            <a:latin typeface="+mn-lt"/>
            <a:cs typeface="Arial" panose="020B0604020202020204" pitchFamily="34" charset="0"/>
          </a:endParaRPr>
        </a:p>
      </dgm:t>
    </dgm:pt>
    <dgm:pt modelId="{C62D383B-6273-45D3-855F-CF2BE883382E}">
      <dgm:prSet custT="1"/>
      <dgm:spPr>
        <a:solidFill>
          <a:schemeClr val="accent3"/>
        </a:solidFill>
      </dgm:spPr>
      <dgm:t>
        <a:bodyPr vert="vert270"/>
        <a:lstStyle/>
        <a:p>
          <a:pPr rtl="0" eaLnBrk="1" latinLnBrk="0" hangingPunct="1"/>
          <a:r>
            <a:rPr lang="en-US" sz="1400" b="1" noProof="0" dirty="0">
              <a:latin typeface="+mn-lt"/>
              <a:cs typeface="Arial" panose="020B0604020202020204" pitchFamily="34" charset="0"/>
            </a:rPr>
            <a:t>Results</a:t>
          </a:r>
        </a:p>
      </dgm:t>
    </dgm:pt>
    <dgm:pt modelId="{9B9F22DA-ECE5-40FB-9927-6FE4F3393098}" type="parTrans" cxnId="{C46D23EF-99EA-4EAF-9363-F8EA0604C8E9}">
      <dgm:prSet/>
      <dgm:spPr/>
      <dgm:t>
        <a:bodyPr/>
        <a:lstStyle/>
        <a:p>
          <a:endParaRPr lang="en-US" sz="1400" b="1" noProof="0" dirty="0">
            <a:latin typeface="+mn-lt"/>
            <a:cs typeface="Arial" panose="020B0604020202020204" pitchFamily="34" charset="0"/>
          </a:endParaRPr>
        </a:p>
      </dgm:t>
    </dgm:pt>
    <dgm:pt modelId="{99F50EAF-7BD9-4EB3-9279-01F802731C88}" type="sibTrans" cxnId="{C46D23EF-99EA-4EAF-9363-F8EA0604C8E9}">
      <dgm:prSet/>
      <dgm:spPr/>
      <dgm:t>
        <a:bodyPr/>
        <a:lstStyle/>
        <a:p>
          <a:endParaRPr lang="en-US" sz="1400" b="1" noProof="0" dirty="0">
            <a:latin typeface="+mn-lt"/>
            <a:cs typeface="Arial" panose="020B0604020202020204" pitchFamily="34" charset="0"/>
          </a:endParaRPr>
        </a:p>
      </dgm:t>
    </dgm:pt>
    <dgm:pt modelId="{3A36A9AD-F691-48F0-B198-BD60666C22A5}">
      <dgm:prSet custT="1"/>
      <dgm:spPr>
        <a:solidFill>
          <a:schemeClr val="accent3"/>
        </a:solidFill>
        <a:ln w="25400" cap="flat" cmpd="sng" algn="ctr">
          <a:solidFill>
            <a:prstClr val="white">
              <a:hueOff val="0"/>
              <a:satOff val="0"/>
              <a:lumOff val="0"/>
              <a:alphaOff val="0"/>
            </a:prstClr>
          </a:solidFill>
          <a:prstDash val="solid"/>
        </a:ln>
        <a:effectLst/>
      </dgm:spPr>
      <dgm:t>
        <a:bodyPr spcFirstLastPara="0" vert="vert270" wrap="square" lIns="99568" tIns="99568" rIns="99568" bIns="99568" numCol="1" spcCol="1270" anchor="ctr" anchorCtr="0"/>
        <a:lstStyle/>
        <a:p>
          <a:pPr marL="0" lvl="0" indent="0" algn="ctr" defTabSz="622300" rtl="0" eaLnBrk="1" latinLnBrk="0" hangingPunct="1">
            <a:lnSpc>
              <a:spcPct val="90000"/>
            </a:lnSpc>
            <a:spcBef>
              <a:spcPct val="0"/>
            </a:spcBef>
            <a:spcAft>
              <a:spcPct val="35000"/>
            </a:spcAft>
            <a:buNone/>
          </a:pPr>
          <a:r>
            <a:rPr lang="en-US" sz="1400" b="1" kern="1200" noProof="0" dirty="0">
              <a:solidFill>
                <a:prstClr val="white"/>
              </a:solidFill>
              <a:latin typeface="+mn-lt"/>
              <a:ea typeface="+mn-ea"/>
              <a:cs typeface="Arial" panose="020B0604020202020204" pitchFamily="34" charset="0"/>
            </a:rPr>
            <a:t>Policy Drivers</a:t>
          </a:r>
        </a:p>
      </dgm:t>
    </dgm:pt>
    <dgm:pt modelId="{86C32572-F404-4CF4-B8D4-47D1EC788222}" type="parTrans" cxnId="{A762E972-E8E5-480D-ABB3-20C928426DFB}">
      <dgm:prSet/>
      <dgm:spPr/>
      <dgm:t>
        <a:bodyPr/>
        <a:lstStyle/>
        <a:p>
          <a:endParaRPr lang="en-US" sz="1400" b="1" noProof="0" dirty="0">
            <a:latin typeface="+mn-lt"/>
          </a:endParaRPr>
        </a:p>
      </dgm:t>
    </dgm:pt>
    <dgm:pt modelId="{62FF438A-FDCA-4E6D-A99F-F6127640331D}" type="sibTrans" cxnId="{A762E972-E8E5-480D-ABB3-20C928426DFB}">
      <dgm:prSet/>
      <dgm:spPr/>
      <dgm:t>
        <a:bodyPr/>
        <a:lstStyle/>
        <a:p>
          <a:endParaRPr lang="en-US" sz="1400" b="1" noProof="0" dirty="0">
            <a:latin typeface="+mn-lt"/>
          </a:endParaRPr>
        </a:p>
      </dgm:t>
    </dgm:pt>
    <dgm:pt modelId="{788E45C8-1105-424B-B860-114A62D9EC09}">
      <dgm:prSet custT="1"/>
      <dgm:spPr>
        <a:solidFill>
          <a:schemeClr val="accent3"/>
        </a:solidFill>
      </dgm:spPr>
      <dgm:t>
        <a:bodyPr vert="vert270"/>
        <a:lstStyle/>
        <a:p>
          <a:pPr rtl="0" eaLnBrk="1" latinLnBrk="0" hangingPunct="1"/>
          <a:r>
            <a:rPr lang="en-US" sz="1400" b="1" noProof="0" dirty="0">
              <a:latin typeface="+mn-lt"/>
              <a:cs typeface="Arial" panose="020B0604020202020204" pitchFamily="34" charset="0"/>
            </a:rPr>
            <a:t>Power Plant Construction</a:t>
          </a:r>
        </a:p>
      </dgm:t>
    </dgm:pt>
    <dgm:pt modelId="{E8FBEF72-AE7F-4703-B894-E53AE2716C57}" type="parTrans" cxnId="{85CE81AE-F177-418F-9259-F572106A72BC}">
      <dgm:prSet/>
      <dgm:spPr/>
      <dgm:t>
        <a:bodyPr/>
        <a:lstStyle/>
        <a:p>
          <a:endParaRPr lang="en-US" sz="1400" b="1" noProof="0" dirty="0">
            <a:latin typeface="+mn-lt"/>
          </a:endParaRPr>
        </a:p>
      </dgm:t>
    </dgm:pt>
    <dgm:pt modelId="{C19A475D-AEF2-4994-8356-0218150DBCD9}" type="sibTrans" cxnId="{85CE81AE-F177-418F-9259-F572106A72BC}">
      <dgm:prSet/>
      <dgm:spPr/>
      <dgm:t>
        <a:bodyPr/>
        <a:lstStyle/>
        <a:p>
          <a:endParaRPr lang="en-US" sz="1400" b="1" noProof="0" dirty="0">
            <a:latin typeface="+mn-lt"/>
          </a:endParaRPr>
        </a:p>
      </dgm:t>
    </dgm:pt>
    <dgm:pt modelId="{395E96E6-B600-4AA5-8DF5-EA0DE946B591}">
      <dgm:prSet custT="1"/>
      <dgm:spPr>
        <a:solidFill>
          <a:schemeClr val="accent3"/>
        </a:solidFill>
        <a:ln w="25400" cap="flat" cmpd="sng" algn="ctr">
          <a:solidFill>
            <a:prstClr val="white">
              <a:hueOff val="0"/>
              <a:satOff val="0"/>
              <a:lumOff val="0"/>
              <a:alphaOff val="0"/>
            </a:prstClr>
          </a:solidFill>
          <a:prstDash val="solid"/>
        </a:ln>
        <a:effectLst/>
      </dgm:spPr>
      <dgm:t>
        <a:bodyPr spcFirstLastPara="0" vert="vert270" wrap="square" lIns="99568" tIns="99568" rIns="99568" bIns="99568" numCol="1" spcCol="1270" anchor="ctr" anchorCtr="0"/>
        <a:lstStyle/>
        <a:p>
          <a:pPr marL="0" lvl="0" indent="0" algn="ctr" defTabSz="622300" rtl="0" eaLnBrk="1" latinLnBrk="0" hangingPunct="1">
            <a:lnSpc>
              <a:spcPct val="90000"/>
            </a:lnSpc>
            <a:spcBef>
              <a:spcPct val="0"/>
            </a:spcBef>
            <a:spcAft>
              <a:spcPct val="35000"/>
            </a:spcAft>
            <a:buNone/>
          </a:pPr>
          <a:r>
            <a:rPr lang="en-US" sz="1400" b="1" kern="1200" noProof="0" dirty="0">
              <a:solidFill>
                <a:prstClr val="white"/>
              </a:solidFill>
              <a:latin typeface="+mn-lt"/>
              <a:ea typeface="+mn-ea"/>
              <a:cs typeface="Arial" panose="020B0604020202020204" pitchFamily="34" charset="0"/>
            </a:rPr>
            <a:t>Contract Management </a:t>
          </a:r>
        </a:p>
      </dgm:t>
    </dgm:pt>
    <dgm:pt modelId="{7B10F772-AF22-43A6-8FA1-279024C0BB3C}" type="parTrans" cxnId="{3B276B2F-CD59-4D7E-9BBA-0AABD06E1CB6}">
      <dgm:prSet/>
      <dgm:spPr/>
      <dgm:t>
        <a:bodyPr/>
        <a:lstStyle/>
        <a:p>
          <a:endParaRPr lang="en-US" sz="1400" b="1" noProof="0" dirty="0">
            <a:latin typeface="+mn-lt"/>
          </a:endParaRPr>
        </a:p>
      </dgm:t>
    </dgm:pt>
    <dgm:pt modelId="{E6EFDF8F-4E50-490C-BC8E-AED34818138A}" type="sibTrans" cxnId="{3B276B2F-CD59-4D7E-9BBA-0AABD06E1CB6}">
      <dgm:prSet/>
      <dgm:spPr/>
      <dgm:t>
        <a:bodyPr/>
        <a:lstStyle/>
        <a:p>
          <a:endParaRPr lang="en-US" sz="1400" b="1" noProof="0" dirty="0">
            <a:latin typeface="+mn-lt"/>
          </a:endParaRPr>
        </a:p>
      </dgm:t>
    </dgm:pt>
    <dgm:pt modelId="{D81E7AEC-CAF3-4363-87C8-B0CBDFA53C82}" type="pres">
      <dgm:prSet presAssocID="{A66E2818-2A81-4FC6-AFE4-CED177468F6C}" presName="Name0" presStyleCnt="0">
        <dgm:presLayoutVars>
          <dgm:dir/>
          <dgm:resizeHandles val="exact"/>
        </dgm:presLayoutVars>
      </dgm:prSet>
      <dgm:spPr/>
    </dgm:pt>
    <dgm:pt modelId="{85DA1314-1B41-4CED-BB61-68EBEE62D8C3}" type="pres">
      <dgm:prSet presAssocID="{A66E2818-2A81-4FC6-AFE4-CED177468F6C}" presName="fgShape" presStyleLbl="fgShp" presStyleIdx="0" presStyleCnt="1"/>
      <dgm:spPr>
        <a:prstGeom prst="rightArrow">
          <a:avLst/>
        </a:prstGeom>
        <a:solidFill>
          <a:srgbClr val="E5F8FF"/>
        </a:solidFill>
        <a:ln>
          <a:solidFill>
            <a:srgbClr val="A7C6ED"/>
          </a:solidFill>
        </a:ln>
      </dgm:spPr>
    </dgm:pt>
    <dgm:pt modelId="{5DDD133A-D6CF-4EAF-9A1C-1128DD42F2F7}" type="pres">
      <dgm:prSet presAssocID="{A66E2818-2A81-4FC6-AFE4-CED177468F6C}" presName="linComp" presStyleCnt="0"/>
      <dgm:spPr/>
    </dgm:pt>
    <dgm:pt modelId="{9A5B0666-0390-41AC-83AC-8466B9B080E8}" type="pres">
      <dgm:prSet presAssocID="{3A36A9AD-F691-48F0-B198-BD60666C22A5}" presName="compNode" presStyleCnt="0"/>
      <dgm:spPr/>
    </dgm:pt>
    <dgm:pt modelId="{CCDF195C-3561-4E10-A1B8-BF9B5732C1E6}" type="pres">
      <dgm:prSet presAssocID="{3A36A9AD-F691-48F0-B198-BD60666C22A5}" presName="bkgdShape" presStyleLbl="node1" presStyleIdx="0" presStyleCnt="7"/>
      <dgm:spPr>
        <a:xfrm>
          <a:off x="3245" y="0"/>
          <a:ext cx="1088089" cy="4504744"/>
        </a:xfrm>
        <a:prstGeom prst="rect">
          <a:avLst/>
        </a:prstGeom>
      </dgm:spPr>
    </dgm:pt>
    <dgm:pt modelId="{8D870F08-B111-4C19-B198-23512D464B82}" type="pres">
      <dgm:prSet presAssocID="{3A36A9AD-F691-48F0-B198-BD60666C22A5}" presName="nodeTx" presStyleLbl="node1" presStyleIdx="0" presStyleCnt="7">
        <dgm:presLayoutVars>
          <dgm:bulletEnabled val="1"/>
        </dgm:presLayoutVars>
      </dgm:prSet>
      <dgm:spPr/>
    </dgm:pt>
    <dgm:pt modelId="{5D8C9444-DCE6-4E94-A22C-5C796C4793B3}" type="pres">
      <dgm:prSet presAssocID="{3A36A9AD-F691-48F0-B198-BD60666C22A5}" presName="invisiNode" presStyleLbl="node1" presStyleIdx="0" presStyleCnt="7"/>
      <dgm:spPr/>
    </dgm:pt>
    <dgm:pt modelId="{EB6FCA2D-70D6-4CB2-BF06-A1217DC6E422}" type="pres">
      <dgm:prSet presAssocID="{3A36A9AD-F691-48F0-B198-BD60666C22A5}" presName="imagNode" presStyleLbl="fgImgPlace1" presStyleIdx="0" presStyleCnt="7" custScaleX="90910" custScaleY="90910"/>
      <dgm:spPr>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l="-45000" r="-45000"/>
          </a:stretch>
        </a:blipFill>
      </dgm:spPr>
    </dgm:pt>
    <dgm:pt modelId="{7155A3F3-1E77-4A7D-BDEE-E67EB2FA4F27}" type="pres">
      <dgm:prSet presAssocID="{62FF438A-FDCA-4E6D-A99F-F6127640331D}" presName="sibTrans" presStyleLbl="sibTrans2D1" presStyleIdx="0" presStyleCnt="0"/>
      <dgm:spPr/>
    </dgm:pt>
    <dgm:pt modelId="{00BA5080-FC7B-435B-AFB0-6C9757D7685D}" type="pres">
      <dgm:prSet presAssocID="{AF97CC53-7EAB-4DB7-9F1A-787E2E1EB211}" presName="compNode" presStyleCnt="0"/>
      <dgm:spPr/>
    </dgm:pt>
    <dgm:pt modelId="{CAF52F00-A43D-418A-8FA2-32B7DBB9703A}" type="pres">
      <dgm:prSet presAssocID="{AF97CC53-7EAB-4DB7-9F1A-787E2E1EB211}" presName="bkgdShape" presStyleLbl="node1" presStyleIdx="1" presStyleCnt="7" custLinFactNeighborX="-927" custLinFactNeighborY="-235"/>
      <dgm:spPr>
        <a:xfrm>
          <a:off x="1113891" y="0"/>
          <a:ext cx="1088089" cy="4504744"/>
        </a:xfrm>
        <a:prstGeom prst="rect">
          <a:avLst/>
        </a:prstGeom>
      </dgm:spPr>
    </dgm:pt>
    <dgm:pt modelId="{BD09DF1D-4C99-4959-8986-A37A4133947F}" type="pres">
      <dgm:prSet presAssocID="{AF97CC53-7EAB-4DB7-9F1A-787E2E1EB211}" presName="nodeTx" presStyleLbl="node1" presStyleIdx="1" presStyleCnt="7">
        <dgm:presLayoutVars>
          <dgm:bulletEnabled val="1"/>
        </dgm:presLayoutVars>
      </dgm:prSet>
      <dgm:spPr/>
    </dgm:pt>
    <dgm:pt modelId="{63F99AD5-A2DA-4154-AEE9-8C92E1B118D7}" type="pres">
      <dgm:prSet presAssocID="{AF97CC53-7EAB-4DB7-9F1A-787E2E1EB211}" presName="invisiNode" presStyleLbl="node1" presStyleIdx="1" presStyleCnt="7"/>
      <dgm:spPr/>
    </dgm:pt>
    <dgm:pt modelId="{68BFB0D5-FD40-4839-9635-3DA70B2BAADC}" type="pres">
      <dgm:prSet presAssocID="{AF97CC53-7EAB-4DB7-9F1A-787E2E1EB211}" presName="imagNode" presStyleLbl="fgImgPlace1" presStyleIdx="1" presStyleCnt="7" custScaleX="90910" custScaleY="90910"/>
      <dgm:spPr>
        <a:blipFill>
          <a:blip xmlns:r="http://schemas.openxmlformats.org/officeDocument/2006/relationships"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l="-23000" r="-23000"/>
          </a:stretch>
        </a:blipFill>
      </dgm:spPr>
    </dgm:pt>
    <dgm:pt modelId="{74273740-25BD-4439-B7C4-03EC2E11779B}" type="pres">
      <dgm:prSet presAssocID="{54079496-E095-4EC5-A1F3-640422A98BB7}" presName="sibTrans" presStyleLbl="sibTrans2D1" presStyleIdx="0" presStyleCnt="0"/>
      <dgm:spPr/>
    </dgm:pt>
    <dgm:pt modelId="{4FDCBFA3-F163-401E-A9C9-19C65BCF4782}" type="pres">
      <dgm:prSet presAssocID="{9798957D-CE5F-446D-8113-14736C239ADD}" presName="compNode" presStyleCnt="0"/>
      <dgm:spPr/>
    </dgm:pt>
    <dgm:pt modelId="{99952F5D-EF25-4D21-BF5E-BEE3260DCD1D}" type="pres">
      <dgm:prSet presAssocID="{9798957D-CE5F-446D-8113-14736C239ADD}" presName="bkgdShape" presStyleLbl="node1" presStyleIdx="2" presStyleCnt="7"/>
      <dgm:spPr>
        <a:xfrm>
          <a:off x="2244710" y="0"/>
          <a:ext cx="1088089" cy="4504744"/>
        </a:xfrm>
        <a:prstGeom prst="rect">
          <a:avLst/>
        </a:prstGeom>
      </dgm:spPr>
    </dgm:pt>
    <dgm:pt modelId="{1D17F068-2AC0-4460-9251-4BDFAE818DF3}" type="pres">
      <dgm:prSet presAssocID="{9798957D-CE5F-446D-8113-14736C239ADD}" presName="nodeTx" presStyleLbl="node1" presStyleIdx="2" presStyleCnt="7">
        <dgm:presLayoutVars>
          <dgm:bulletEnabled val="1"/>
        </dgm:presLayoutVars>
      </dgm:prSet>
      <dgm:spPr/>
    </dgm:pt>
    <dgm:pt modelId="{436E8127-A1D2-4088-9C8E-FD6E47B9F99B}" type="pres">
      <dgm:prSet presAssocID="{9798957D-CE5F-446D-8113-14736C239ADD}" presName="invisiNode" presStyleLbl="node1" presStyleIdx="2" presStyleCnt="7"/>
      <dgm:spPr/>
    </dgm:pt>
    <dgm:pt modelId="{A562DAFE-E89F-4303-966A-AD02A2998167}" type="pres">
      <dgm:prSet presAssocID="{9798957D-CE5F-446D-8113-14736C239ADD}" presName="imagNode" presStyleLbl="fgImgPlace1" presStyleIdx="2" presStyleCnt="7" custScaleX="90910" custScaleY="90910"/>
      <dgm:spPr>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l="-23000" r="-23000"/>
          </a:stretch>
        </a:blipFill>
      </dgm:spPr>
    </dgm:pt>
    <dgm:pt modelId="{57E837F1-A76B-4591-B4DB-2A90B88DDFE1}" type="pres">
      <dgm:prSet presAssocID="{700AA2C7-056D-4AAA-BE8C-960A6CB861E3}" presName="sibTrans" presStyleLbl="sibTrans2D1" presStyleIdx="0" presStyleCnt="0"/>
      <dgm:spPr/>
    </dgm:pt>
    <dgm:pt modelId="{D925FD29-9385-46C0-AAC5-658793F14ED9}" type="pres">
      <dgm:prSet presAssocID="{C5DCDBA3-148B-40E6-B363-D4C9E32DA519}" presName="compNode" presStyleCnt="0"/>
      <dgm:spPr/>
    </dgm:pt>
    <dgm:pt modelId="{0EF36A4D-4568-46D9-A77D-E0FA96771F49}" type="pres">
      <dgm:prSet presAssocID="{C5DCDBA3-148B-40E6-B363-D4C9E32DA519}" presName="bkgdShape" presStyleLbl="node1" presStyleIdx="3" presStyleCnt="7"/>
      <dgm:spPr>
        <a:prstGeom prst="rect">
          <a:avLst/>
        </a:prstGeom>
      </dgm:spPr>
    </dgm:pt>
    <dgm:pt modelId="{B8E9F46A-83CF-4443-A73D-98C5870B5246}" type="pres">
      <dgm:prSet presAssocID="{C5DCDBA3-148B-40E6-B363-D4C9E32DA519}" presName="nodeTx" presStyleLbl="node1" presStyleIdx="3" presStyleCnt="7">
        <dgm:presLayoutVars>
          <dgm:bulletEnabled val="1"/>
        </dgm:presLayoutVars>
      </dgm:prSet>
      <dgm:spPr/>
    </dgm:pt>
    <dgm:pt modelId="{42AB744A-DE65-4A76-AAE3-0CF3CEE28BF3}" type="pres">
      <dgm:prSet presAssocID="{C5DCDBA3-148B-40E6-B363-D4C9E32DA519}" presName="invisiNode" presStyleLbl="node1" presStyleIdx="3" presStyleCnt="7"/>
      <dgm:spPr/>
    </dgm:pt>
    <dgm:pt modelId="{7F404642-E980-4F4E-8F3E-8538195F7AA6}" type="pres">
      <dgm:prSet presAssocID="{C5DCDBA3-148B-40E6-B363-D4C9E32DA519}" presName="imagNode" presStyleLbl="fgImgPlace1" presStyleIdx="3" presStyleCnt="7" custScaleX="90910" custScaleY="90910"/>
      <dgm:spPr>
        <a:blipFill>
          <a:blip xmlns:r="http://schemas.openxmlformats.org/officeDocument/2006/relationships" r:embed="rId5">
            <a:extLst>
              <a:ext uri="{28A0092B-C50C-407E-A947-70E740481C1C}">
                <a14:useLocalDpi xmlns:a14="http://schemas.microsoft.com/office/drawing/2010/main" val="0"/>
              </a:ext>
            </a:extLst>
          </a:blip>
          <a:srcRect/>
          <a:stretch>
            <a:fillRect l="-23000" r="-23000"/>
          </a:stretch>
        </a:blipFill>
      </dgm:spPr>
    </dgm:pt>
    <dgm:pt modelId="{D0C5D164-3E9B-45C8-9ABA-29CFCFDCFEE3}" type="pres">
      <dgm:prSet presAssocID="{C2D5DCE6-2179-4949-8ADD-0B1F68745390}" presName="sibTrans" presStyleLbl="sibTrans2D1" presStyleIdx="0" presStyleCnt="0"/>
      <dgm:spPr/>
    </dgm:pt>
    <dgm:pt modelId="{B6C660F6-0D51-4A95-B1D5-91BD967A4EEB}" type="pres">
      <dgm:prSet presAssocID="{C62D383B-6273-45D3-855F-CF2BE883382E}" presName="compNode" presStyleCnt="0"/>
      <dgm:spPr/>
    </dgm:pt>
    <dgm:pt modelId="{73C3B3ED-C34C-445B-8CC7-1ACCF3371001}" type="pres">
      <dgm:prSet presAssocID="{C62D383B-6273-45D3-855F-CF2BE883382E}" presName="bkgdShape" presStyleLbl="node1" presStyleIdx="4" presStyleCnt="7"/>
      <dgm:spPr>
        <a:prstGeom prst="rect">
          <a:avLst/>
        </a:prstGeom>
      </dgm:spPr>
    </dgm:pt>
    <dgm:pt modelId="{5408CFF8-297F-4F5E-982C-E7A1C2DA84D0}" type="pres">
      <dgm:prSet presAssocID="{C62D383B-6273-45D3-855F-CF2BE883382E}" presName="nodeTx" presStyleLbl="node1" presStyleIdx="4" presStyleCnt="7">
        <dgm:presLayoutVars>
          <dgm:bulletEnabled val="1"/>
        </dgm:presLayoutVars>
      </dgm:prSet>
      <dgm:spPr/>
    </dgm:pt>
    <dgm:pt modelId="{B908E722-8000-456B-8B9A-AC3F280DD5D6}" type="pres">
      <dgm:prSet presAssocID="{C62D383B-6273-45D3-855F-CF2BE883382E}" presName="invisiNode" presStyleLbl="node1" presStyleIdx="4" presStyleCnt="7"/>
      <dgm:spPr/>
    </dgm:pt>
    <dgm:pt modelId="{2E2B5239-B62B-4B49-BFFA-8AC8567EAAB3}" type="pres">
      <dgm:prSet presAssocID="{C62D383B-6273-45D3-855F-CF2BE883382E}" presName="imagNode" presStyleLbl="fgImgPlace1" presStyleIdx="4" presStyleCnt="7" custScaleX="90909" custScaleY="90909"/>
      <dgm:spPr>
        <a:blipFill>
          <a:blip xmlns:r="http://schemas.openxmlformats.org/officeDocument/2006/relationships" r:embed="rId6">
            <a:extLst>
              <a:ext uri="{28A0092B-C50C-407E-A947-70E740481C1C}">
                <a14:useLocalDpi xmlns:a14="http://schemas.microsoft.com/office/drawing/2010/main" val="0"/>
              </a:ext>
            </a:extLst>
          </a:blip>
          <a:srcRect/>
          <a:stretch>
            <a:fillRect l="-48000" r="-48000"/>
          </a:stretch>
        </a:blipFill>
      </dgm:spPr>
    </dgm:pt>
    <dgm:pt modelId="{38E73E8E-CA9F-4879-8A12-BEF6063E731A}" type="pres">
      <dgm:prSet presAssocID="{99F50EAF-7BD9-4EB3-9279-01F802731C88}" presName="sibTrans" presStyleLbl="sibTrans2D1" presStyleIdx="0" presStyleCnt="0"/>
      <dgm:spPr/>
    </dgm:pt>
    <dgm:pt modelId="{456B6F42-B2E6-4EF7-8DDF-1932963959DE}" type="pres">
      <dgm:prSet presAssocID="{788E45C8-1105-424B-B860-114A62D9EC09}" presName="compNode" presStyleCnt="0"/>
      <dgm:spPr/>
    </dgm:pt>
    <dgm:pt modelId="{30017CA2-D8F1-4170-9E19-12A97F1B5617}" type="pres">
      <dgm:prSet presAssocID="{788E45C8-1105-424B-B860-114A62D9EC09}" presName="bkgdShape" presStyleLbl="node1" presStyleIdx="5" presStyleCnt="7"/>
      <dgm:spPr>
        <a:prstGeom prst="rect">
          <a:avLst/>
        </a:prstGeom>
      </dgm:spPr>
    </dgm:pt>
    <dgm:pt modelId="{B1180599-E5BB-4E3F-987A-C9BC6169AB03}" type="pres">
      <dgm:prSet presAssocID="{788E45C8-1105-424B-B860-114A62D9EC09}" presName="nodeTx" presStyleLbl="node1" presStyleIdx="5" presStyleCnt="7">
        <dgm:presLayoutVars>
          <dgm:bulletEnabled val="1"/>
        </dgm:presLayoutVars>
      </dgm:prSet>
      <dgm:spPr/>
    </dgm:pt>
    <dgm:pt modelId="{58CDD128-B004-4805-BA2E-16735A1777A7}" type="pres">
      <dgm:prSet presAssocID="{788E45C8-1105-424B-B860-114A62D9EC09}" presName="invisiNode" presStyleLbl="node1" presStyleIdx="5" presStyleCnt="7"/>
      <dgm:spPr/>
    </dgm:pt>
    <dgm:pt modelId="{5270D63D-A9C8-4769-BA0A-707932522D7A}" type="pres">
      <dgm:prSet presAssocID="{788E45C8-1105-424B-B860-114A62D9EC09}" presName="imagNode" presStyleLbl="fgImgPlace1" presStyleIdx="5" presStyleCnt="7" custScaleX="90910" custScaleY="90910"/>
      <dgm:spPr/>
    </dgm:pt>
    <dgm:pt modelId="{6B781418-BF79-41CD-8C09-810B7664335E}" type="pres">
      <dgm:prSet presAssocID="{C19A475D-AEF2-4994-8356-0218150DBCD9}" presName="sibTrans" presStyleLbl="sibTrans2D1" presStyleIdx="0" presStyleCnt="0"/>
      <dgm:spPr/>
    </dgm:pt>
    <dgm:pt modelId="{4FDDB559-4034-498F-9B4B-E1B25E93FECB}" type="pres">
      <dgm:prSet presAssocID="{395E96E6-B600-4AA5-8DF5-EA0DE946B591}" presName="compNode" presStyleCnt="0"/>
      <dgm:spPr/>
    </dgm:pt>
    <dgm:pt modelId="{7025DDCC-4FBB-4DB0-8900-8DB2A244EDD4}" type="pres">
      <dgm:prSet presAssocID="{395E96E6-B600-4AA5-8DF5-EA0DE946B591}" presName="bkgdShape" presStyleLbl="node1" presStyleIdx="6" presStyleCnt="7"/>
      <dgm:spPr>
        <a:xfrm>
          <a:off x="6727640" y="0"/>
          <a:ext cx="1088089" cy="4504744"/>
        </a:xfrm>
        <a:prstGeom prst="rect">
          <a:avLst/>
        </a:prstGeom>
      </dgm:spPr>
    </dgm:pt>
    <dgm:pt modelId="{849A3E3A-0AC1-48B9-9FEC-CEDB773F47F2}" type="pres">
      <dgm:prSet presAssocID="{395E96E6-B600-4AA5-8DF5-EA0DE946B591}" presName="nodeTx" presStyleLbl="node1" presStyleIdx="6" presStyleCnt="7">
        <dgm:presLayoutVars>
          <dgm:bulletEnabled val="1"/>
        </dgm:presLayoutVars>
      </dgm:prSet>
      <dgm:spPr/>
    </dgm:pt>
    <dgm:pt modelId="{90A0D089-7AF3-428A-B9F9-3D3C2D247B8C}" type="pres">
      <dgm:prSet presAssocID="{395E96E6-B600-4AA5-8DF5-EA0DE946B591}" presName="invisiNode" presStyleLbl="node1" presStyleIdx="6" presStyleCnt="7"/>
      <dgm:spPr/>
    </dgm:pt>
    <dgm:pt modelId="{3DF32861-2C99-46BF-BC79-A6E8A417C7E1}" type="pres">
      <dgm:prSet presAssocID="{395E96E6-B600-4AA5-8DF5-EA0DE946B591}" presName="imagNode" presStyleLbl="fgImgPlace1" presStyleIdx="6" presStyleCnt="7" custScaleX="90910" custScaleY="90910"/>
      <dgm:spPr>
        <a:prstGeom prst="ellipse">
          <a:avLst/>
        </a:prstGeom>
        <a:blipFill>
          <a:blip xmlns:r="http://schemas.openxmlformats.org/officeDocument/2006/relationships" r:embed="rId7">
            <a:duotone>
              <a:schemeClr val="accent5">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l="-21000" r="-21000"/>
          </a:stretch>
        </a:blipFill>
      </dgm:spPr>
    </dgm:pt>
  </dgm:ptLst>
  <dgm:cxnLst>
    <dgm:cxn modelId="{BEE5310A-CD5E-4DCD-8FB4-143DF800EDE9}" type="presOf" srcId="{9798957D-CE5F-446D-8113-14736C239ADD}" destId="{99952F5D-EF25-4D21-BF5E-BEE3260DCD1D}" srcOrd="0" destOrd="0" presId="urn:microsoft.com/office/officeart/2005/8/layout/hList7"/>
    <dgm:cxn modelId="{AB80611A-5A8A-4B31-AA88-E4F0421E8F04}" type="presOf" srcId="{AF97CC53-7EAB-4DB7-9F1A-787E2E1EB211}" destId="{BD09DF1D-4C99-4959-8986-A37A4133947F}" srcOrd="1" destOrd="0" presId="urn:microsoft.com/office/officeart/2005/8/layout/hList7"/>
    <dgm:cxn modelId="{90437A1C-9E12-45E1-B5CB-78D62790F103}" type="presOf" srcId="{AF97CC53-7EAB-4DB7-9F1A-787E2E1EB211}" destId="{CAF52F00-A43D-418A-8FA2-32B7DBB9703A}" srcOrd="0" destOrd="0" presId="urn:microsoft.com/office/officeart/2005/8/layout/hList7"/>
    <dgm:cxn modelId="{69765620-9BAC-4B95-AF8F-BE04F46D171E}" type="presOf" srcId="{C62D383B-6273-45D3-855F-CF2BE883382E}" destId="{73C3B3ED-C34C-445B-8CC7-1ACCF3371001}" srcOrd="0" destOrd="0" presId="urn:microsoft.com/office/officeart/2005/8/layout/hList7"/>
    <dgm:cxn modelId="{27FBC422-9FCD-4A63-8C92-8D512F578948}" type="presOf" srcId="{788E45C8-1105-424B-B860-114A62D9EC09}" destId="{30017CA2-D8F1-4170-9E19-12A97F1B5617}" srcOrd="0" destOrd="0" presId="urn:microsoft.com/office/officeart/2005/8/layout/hList7"/>
    <dgm:cxn modelId="{C3DFF126-0C1B-402C-9491-EE8D545DF214}" type="presOf" srcId="{99F50EAF-7BD9-4EB3-9279-01F802731C88}" destId="{38E73E8E-CA9F-4879-8A12-BEF6063E731A}" srcOrd="0" destOrd="0" presId="urn:microsoft.com/office/officeart/2005/8/layout/hList7"/>
    <dgm:cxn modelId="{F9AD2A28-5019-4AF4-AE4E-E861E7E31775}" type="presOf" srcId="{395E96E6-B600-4AA5-8DF5-EA0DE946B591}" destId="{849A3E3A-0AC1-48B9-9FEC-CEDB773F47F2}" srcOrd="1" destOrd="0" presId="urn:microsoft.com/office/officeart/2005/8/layout/hList7"/>
    <dgm:cxn modelId="{6C93082D-0143-47CD-88E0-0A7BA60EB329}" type="presOf" srcId="{54079496-E095-4EC5-A1F3-640422A98BB7}" destId="{74273740-25BD-4439-B7C4-03EC2E11779B}" srcOrd="0" destOrd="0" presId="urn:microsoft.com/office/officeart/2005/8/layout/hList7"/>
    <dgm:cxn modelId="{3B276B2F-CD59-4D7E-9BBA-0AABD06E1CB6}" srcId="{A66E2818-2A81-4FC6-AFE4-CED177468F6C}" destId="{395E96E6-B600-4AA5-8DF5-EA0DE946B591}" srcOrd="6" destOrd="0" parTransId="{7B10F772-AF22-43A6-8FA1-279024C0BB3C}" sibTransId="{E6EFDF8F-4E50-490C-BC8E-AED34818138A}"/>
    <dgm:cxn modelId="{E355AC32-8F9F-4B6E-8E7D-242311270259}" type="presOf" srcId="{9798957D-CE5F-446D-8113-14736C239ADD}" destId="{1D17F068-2AC0-4460-9251-4BDFAE818DF3}" srcOrd="1" destOrd="0" presId="urn:microsoft.com/office/officeart/2005/8/layout/hList7"/>
    <dgm:cxn modelId="{59013D61-0668-4EE5-A9B9-A2C2278DD75B}" srcId="{A66E2818-2A81-4FC6-AFE4-CED177468F6C}" destId="{9798957D-CE5F-446D-8113-14736C239ADD}" srcOrd="2" destOrd="0" parTransId="{B76324D8-DAD9-4B46-9D08-E1A23C39B3AC}" sibTransId="{700AA2C7-056D-4AAA-BE8C-960A6CB861E3}"/>
    <dgm:cxn modelId="{A762E972-E8E5-480D-ABB3-20C928426DFB}" srcId="{A66E2818-2A81-4FC6-AFE4-CED177468F6C}" destId="{3A36A9AD-F691-48F0-B198-BD60666C22A5}" srcOrd="0" destOrd="0" parTransId="{86C32572-F404-4CF4-B8D4-47D1EC788222}" sibTransId="{62FF438A-FDCA-4E6D-A99F-F6127640331D}"/>
    <dgm:cxn modelId="{4B239C56-63C8-441E-BC31-512BE8EE141D}" type="presOf" srcId="{C5DCDBA3-148B-40E6-B363-D4C9E32DA519}" destId="{0EF36A4D-4568-46D9-A77D-E0FA96771F49}" srcOrd="0" destOrd="0" presId="urn:microsoft.com/office/officeart/2005/8/layout/hList7"/>
    <dgm:cxn modelId="{78C9A55A-AED1-4968-89DE-C5B0CD267271}" type="presOf" srcId="{788E45C8-1105-424B-B860-114A62D9EC09}" destId="{B1180599-E5BB-4E3F-987A-C9BC6169AB03}" srcOrd="1" destOrd="0" presId="urn:microsoft.com/office/officeart/2005/8/layout/hList7"/>
    <dgm:cxn modelId="{19F6467E-1140-4D71-BA19-94253E8AFDAE}" type="presOf" srcId="{3A36A9AD-F691-48F0-B198-BD60666C22A5}" destId="{8D870F08-B111-4C19-B198-23512D464B82}" srcOrd="1" destOrd="0" presId="urn:microsoft.com/office/officeart/2005/8/layout/hList7"/>
    <dgm:cxn modelId="{AAE7088C-0C70-4125-AE7C-79086BEB840A}" type="presOf" srcId="{395E96E6-B600-4AA5-8DF5-EA0DE946B591}" destId="{7025DDCC-4FBB-4DB0-8900-8DB2A244EDD4}" srcOrd="0" destOrd="0" presId="urn:microsoft.com/office/officeart/2005/8/layout/hList7"/>
    <dgm:cxn modelId="{353A2791-CBE1-4B8C-976F-B02C161DDD30}" srcId="{A66E2818-2A81-4FC6-AFE4-CED177468F6C}" destId="{C5DCDBA3-148B-40E6-B363-D4C9E32DA519}" srcOrd="3" destOrd="0" parTransId="{4D20D080-FFB4-4F1E-B125-DA8C72532F49}" sibTransId="{C2D5DCE6-2179-4949-8ADD-0B1F68745390}"/>
    <dgm:cxn modelId="{CCF7CC93-CC68-4EB9-81C9-8BB2AA59DB2C}" type="presOf" srcId="{3A36A9AD-F691-48F0-B198-BD60666C22A5}" destId="{CCDF195C-3561-4E10-A1B8-BF9B5732C1E6}" srcOrd="0" destOrd="0" presId="urn:microsoft.com/office/officeart/2005/8/layout/hList7"/>
    <dgm:cxn modelId="{7E86B0A4-46F4-406F-9F43-98728371821C}" type="presOf" srcId="{C19A475D-AEF2-4994-8356-0218150DBCD9}" destId="{6B781418-BF79-41CD-8C09-810B7664335E}" srcOrd="0" destOrd="0" presId="urn:microsoft.com/office/officeart/2005/8/layout/hList7"/>
    <dgm:cxn modelId="{85CE81AE-F177-418F-9259-F572106A72BC}" srcId="{A66E2818-2A81-4FC6-AFE4-CED177468F6C}" destId="{788E45C8-1105-424B-B860-114A62D9EC09}" srcOrd="5" destOrd="0" parTransId="{E8FBEF72-AE7F-4703-B894-E53AE2716C57}" sibTransId="{C19A475D-AEF2-4994-8356-0218150DBCD9}"/>
    <dgm:cxn modelId="{A92E93CE-DD36-489D-B1C3-590472B1F8E4}" type="presOf" srcId="{A66E2818-2A81-4FC6-AFE4-CED177468F6C}" destId="{D81E7AEC-CAF3-4363-87C8-B0CBDFA53C82}" srcOrd="0" destOrd="0" presId="urn:microsoft.com/office/officeart/2005/8/layout/hList7"/>
    <dgm:cxn modelId="{177453D3-9C8F-43BA-AE70-15BEE3D3A661}" type="presOf" srcId="{C5DCDBA3-148B-40E6-B363-D4C9E32DA519}" destId="{B8E9F46A-83CF-4443-A73D-98C5870B5246}" srcOrd="1" destOrd="0" presId="urn:microsoft.com/office/officeart/2005/8/layout/hList7"/>
    <dgm:cxn modelId="{155812DC-ED83-430E-BBB6-610FE1792064}" srcId="{A66E2818-2A81-4FC6-AFE4-CED177468F6C}" destId="{AF97CC53-7EAB-4DB7-9F1A-787E2E1EB211}" srcOrd="1" destOrd="0" parTransId="{E3638950-FBAA-4790-8736-ABAFAFB7E2C0}" sibTransId="{54079496-E095-4EC5-A1F3-640422A98BB7}"/>
    <dgm:cxn modelId="{90C8EBE2-0A7F-44CF-9528-750518F52ED4}" type="presOf" srcId="{C62D383B-6273-45D3-855F-CF2BE883382E}" destId="{5408CFF8-297F-4F5E-982C-E7A1C2DA84D0}" srcOrd="1" destOrd="0" presId="urn:microsoft.com/office/officeart/2005/8/layout/hList7"/>
    <dgm:cxn modelId="{FC3456E9-EDA6-4140-A798-88484F51D6D8}" type="presOf" srcId="{C2D5DCE6-2179-4949-8ADD-0B1F68745390}" destId="{D0C5D164-3E9B-45C8-9ABA-29CFCFDCFEE3}" srcOrd="0" destOrd="0" presId="urn:microsoft.com/office/officeart/2005/8/layout/hList7"/>
    <dgm:cxn modelId="{A0B266EB-7DCF-46C3-A272-471FCAC9E11D}" type="presOf" srcId="{62FF438A-FDCA-4E6D-A99F-F6127640331D}" destId="{7155A3F3-1E77-4A7D-BDEE-E67EB2FA4F27}" srcOrd="0" destOrd="0" presId="urn:microsoft.com/office/officeart/2005/8/layout/hList7"/>
    <dgm:cxn modelId="{C46D23EF-99EA-4EAF-9363-F8EA0604C8E9}" srcId="{A66E2818-2A81-4FC6-AFE4-CED177468F6C}" destId="{C62D383B-6273-45D3-855F-CF2BE883382E}" srcOrd="4" destOrd="0" parTransId="{9B9F22DA-ECE5-40FB-9927-6FE4F3393098}" sibTransId="{99F50EAF-7BD9-4EB3-9279-01F802731C88}"/>
    <dgm:cxn modelId="{56C4BEF2-6990-4680-92FD-7790813B36A4}" type="presOf" srcId="{700AA2C7-056D-4AAA-BE8C-960A6CB861E3}" destId="{57E837F1-A76B-4591-B4DB-2A90B88DDFE1}" srcOrd="0" destOrd="0" presId="urn:microsoft.com/office/officeart/2005/8/layout/hList7"/>
    <dgm:cxn modelId="{16707B11-93C6-4DC8-9EDD-0409A8033AF2}" type="presParOf" srcId="{D81E7AEC-CAF3-4363-87C8-B0CBDFA53C82}" destId="{85DA1314-1B41-4CED-BB61-68EBEE62D8C3}" srcOrd="0" destOrd="0" presId="urn:microsoft.com/office/officeart/2005/8/layout/hList7"/>
    <dgm:cxn modelId="{6CBABDF5-7A6A-4164-9673-C62C791FCBCC}" type="presParOf" srcId="{D81E7AEC-CAF3-4363-87C8-B0CBDFA53C82}" destId="{5DDD133A-D6CF-4EAF-9A1C-1128DD42F2F7}" srcOrd="1" destOrd="0" presId="urn:microsoft.com/office/officeart/2005/8/layout/hList7"/>
    <dgm:cxn modelId="{3AE93100-5862-46E0-B1E7-726088176A9C}" type="presParOf" srcId="{5DDD133A-D6CF-4EAF-9A1C-1128DD42F2F7}" destId="{9A5B0666-0390-41AC-83AC-8466B9B080E8}" srcOrd="0" destOrd="0" presId="urn:microsoft.com/office/officeart/2005/8/layout/hList7"/>
    <dgm:cxn modelId="{5879C86C-9A2C-4E60-8ABB-BBEDEB9C7D23}" type="presParOf" srcId="{9A5B0666-0390-41AC-83AC-8466B9B080E8}" destId="{CCDF195C-3561-4E10-A1B8-BF9B5732C1E6}" srcOrd="0" destOrd="0" presId="urn:microsoft.com/office/officeart/2005/8/layout/hList7"/>
    <dgm:cxn modelId="{396264E0-3E2B-4238-97A7-B556DC42E6FE}" type="presParOf" srcId="{9A5B0666-0390-41AC-83AC-8466B9B080E8}" destId="{8D870F08-B111-4C19-B198-23512D464B82}" srcOrd="1" destOrd="0" presId="urn:microsoft.com/office/officeart/2005/8/layout/hList7"/>
    <dgm:cxn modelId="{4F9A13CE-B758-4E85-83B0-D76ACCC816EF}" type="presParOf" srcId="{9A5B0666-0390-41AC-83AC-8466B9B080E8}" destId="{5D8C9444-DCE6-4E94-A22C-5C796C4793B3}" srcOrd="2" destOrd="0" presId="urn:microsoft.com/office/officeart/2005/8/layout/hList7"/>
    <dgm:cxn modelId="{89A32521-DF8C-420C-A6FE-D8C337AB3B66}" type="presParOf" srcId="{9A5B0666-0390-41AC-83AC-8466B9B080E8}" destId="{EB6FCA2D-70D6-4CB2-BF06-A1217DC6E422}" srcOrd="3" destOrd="0" presId="urn:microsoft.com/office/officeart/2005/8/layout/hList7"/>
    <dgm:cxn modelId="{E4B688CE-365C-45B9-87A3-7EB761BCF27F}" type="presParOf" srcId="{5DDD133A-D6CF-4EAF-9A1C-1128DD42F2F7}" destId="{7155A3F3-1E77-4A7D-BDEE-E67EB2FA4F27}" srcOrd="1" destOrd="0" presId="urn:microsoft.com/office/officeart/2005/8/layout/hList7"/>
    <dgm:cxn modelId="{3176B0C1-7369-431D-8013-BECCD3213534}" type="presParOf" srcId="{5DDD133A-D6CF-4EAF-9A1C-1128DD42F2F7}" destId="{00BA5080-FC7B-435B-AFB0-6C9757D7685D}" srcOrd="2" destOrd="0" presId="urn:microsoft.com/office/officeart/2005/8/layout/hList7"/>
    <dgm:cxn modelId="{12E04349-01B0-4401-BA75-0BFB8C21F4A7}" type="presParOf" srcId="{00BA5080-FC7B-435B-AFB0-6C9757D7685D}" destId="{CAF52F00-A43D-418A-8FA2-32B7DBB9703A}" srcOrd="0" destOrd="0" presId="urn:microsoft.com/office/officeart/2005/8/layout/hList7"/>
    <dgm:cxn modelId="{AB64F07E-9F7A-400F-9E42-009624FFBC55}" type="presParOf" srcId="{00BA5080-FC7B-435B-AFB0-6C9757D7685D}" destId="{BD09DF1D-4C99-4959-8986-A37A4133947F}" srcOrd="1" destOrd="0" presId="urn:microsoft.com/office/officeart/2005/8/layout/hList7"/>
    <dgm:cxn modelId="{C10A2622-6594-4F6D-B703-41D3C50A5DC8}" type="presParOf" srcId="{00BA5080-FC7B-435B-AFB0-6C9757D7685D}" destId="{63F99AD5-A2DA-4154-AEE9-8C92E1B118D7}" srcOrd="2" destOrd="0" presId="urn:microsoft.com/office/officeart/2005/8/layout/hList7"/>
    <dgm:cxn modelId="{B7E41560-CEFB-4D5D-8511-961D0E2DB041}" type="presParOf" srcId="{00BA5080-FC7B-435B-AFB0-6C9757D7685D}" destId="{68BFB0D5-FD40-4839-9635-3DA70B2BAADC}" srcOrd="3" destOrd="0" presId="urn:microsoft.com/office/officeart/2005/8/layout/hList7"/>
    <dgm:cxn modelId="{7ACFFD69-872A-4695-AE1A-1CD051F6B050}" type="presParOf" srcId="{5DDD133A-D6CF-4EAF-9A1C-1128DD42F2F7}" destId="{74273740-25BD-4439-B7C4-03EC2E11779B}" srcOrd="3" destOrd="0" presId="urn:microsoft.com/office/officeart/2005/8/layout/hList7"/>
    <dgm:cxn modelId="{53146373-5CD6-4D6F-A16D-20BF64867C01}" type="presParOf" srcId="{5DDD133A-D6CF-4EAF-9A1C-1128DD42F2F7}" destId="{4FDCBFA3-F163-401E-A9C9-19C65BCF4782}" srcOrd="4" destOrd="0" presId="urn:microsoft.com/office/officeart/2005/8/layout/hList7"/>
    <dgm:cxn modelId="{5A94BCC6-5002-4B64-8811-662EE7953F6A}" type="presParOf" srcId="{4FDCBFA3-F163-401E-A9C9-19C65BCF4782}" destId="{99952F5D-EF25-4D21-BF5E-BEE3260DCD1D}" srcOrd="0" destOrd="0" presId="urn:microsoft.com/office/officeart/2005/8/layout/hList7"/>
    <dgm:cxn modelId="{335889A4-D19B-4268-8A61-D31076DE1080}" type="presParOf" srcId="{4FDCBFA3-F163-401E-A9C9-19C65BCF4782}" destId="{1D17F068-2AC0-4460-9251-4BDFAE818DF3}" srcOrd="1" destOrd="0" presId="urn:microsoft.com/office/officeart/2005/8/layout/hList7"/>
    <dgm:cxn modelId="{1DE2E75A-22CE-4C4B-BB76-3A7E2EC5339D}" type="presParOf" srcId="{4FDCBFA3-F163-401E-A9C9-19C65BCF4782}" destId="{436E8127-A1D2-4088-9C8E-FD6E47B9F99B}" srcOrd="2" destOrd="0" presId="urn:microsoft.com/office/officeart/2005/8/layout/hList7"/>
    <dgm:cxn modelId="{8233DA63-E91E-490A-8380-94086975C83E}" type="presParOf" srcId="{4FDCBFA3-F163-401E-A9C9-19C65BCF4782}" destId="{A562DAFE-E89F-4303-966A-AD02A2998167}" srcOrd="3" destOrd="0" presId="urn:microsoft.com/office/officeart/2005/8/layout/hList7"/>
    <dgm:cxn modelId="{B3A023FE-5E58-4ABD-A749-AB6DB172F79B}" type="presParOf" srcId="{5DDD133A-D6CF-4EAF-9A1C-1128DD42F2F7}" destId="{57E837F1-A76B-4591-B4DB-2A90B88DDFE1}" srcOrd="5" destOrd="0" presId="urn:microsoft.com/office/officeart/2005/8/layout/hList7"/>
    <dgm:cxn modelId="{DB6A1EC6-1F56-4238-950E-96AD5980C2AD}" type="presParOf" srcId="{5DDD133A-D6CF-4EAF-9A1C-1128DD42F2F7}" destId="{D925FD29-9385-46C0-AAC5-658793F14ED9}" srcOrd="6" destOrd="0" presId="urn:microsoft.com/office/officeart/2005/8/layout/hList7"/>
    <dgm:cxn modelId="{15FA9895-796B-4A43-AA05-035B9AA4DFC6}" type="presParOf" srcId="{D925FD29-9385-46C0-AAC5-658793F14ED9}" destId="{0EF36A4D-4568-46D9-A77D-E0FA96771F49}" srcOrd="0" destOrd="0" presId="urn:microsoft.com/office/officeart/2005/8/layout/hList7"/>
    <dgm:cxn modelId="{1D5AD81C-7C24-4ECC-8DC8-DE68F947F818}" type="presParOf" srcId="{D925FD29-9385-46C0-AAC5-658793F14ED9}" destId="{B8E9F46A-83CF-4443-A73D-98C5870B5246}" srcOrd="1" destOrd="0" presId="urn:microsoft.com/office/officeart/2005/8/layout/hList7"/>
    <dgm:cxn modelId="{28D0A83B-8EAC-4B22-8CCC-4F8838BA1093}" type="presParOf" srcId="{D925FD29-9385-46C0-AAC5-658793F14ED9}" destId="{42AB744A-DE65-4A76-AAE3-0CF3CEE28BF3}" srcOrd="2" destOrd="0" presId="urn:microsoft.com/office/officeart/2005/8/layout/hList7"/>
    <dgm:cxn modelId="{6BB01BFB-100A-4F22-9F58-44E7A2E7C102}" type="presParOf" srcId="{D925FD29-9385-46C0-AAC5-658793F14ED9}" destId="{7F404642-E980-4F4E-8F3E-8538195F7AA6}" srcOrd="3" destOrd="0" presId="urn:microsoft.com/office/officeart/2005/8/layout/hList7"/>
    <dgm:cxn modelId="{92A46912-F1A4-42D1-AA6E-AA1D24D4B239}" type="presParOf" srcId="{5DDD133A-D6CF-4EAF-9A1C-1128DD42F2F7}" destId="{D0C5D164-3E9B-45C8-9ABA-29CFCFDCFEE3}" srcOrd="7" destOrd="0" presId="urn:microsoft.com/office/officeart/2005/8/layout/hList7"/>
    <dgm:cxn modelId="{ED4DBC44-32A9-43CB-B1B9-DAA177F0B3A6}" type="presParOf" srcId="{5DDD133A-D6CF-4EAF-9A1C-1128DD42F2F7}" destId="{B6C660F6-0D51-4A95-B1D5-91BD967A4EEB}" srcOrd="8" destOrd="0" presId="urn:microsoft.com/office/officeart/2005/8/layout/hList7"/>
    <dgm:cxn modelId="{143B6741-0D6A-421C-B733-4281A56AD0BD}" type="presParOf" srcId="{B6C660F6-0D51-4A95-B1D5-91BD967A4EEB}" destId="{73C3B3ED-C34C-445B-8CC7-1ACCF3371001}" srcOrd="0" destOrd="0" presId="urn:microsoft.com/office/officeart/2005/8/layout/hList7"/>
    <dgm:cxn modelId="{E0ECE06A-E6DA-4D17-BF56-44432679FEA1}" type="presParOf" srcId="{B6C660F6-0D51-4A95-B1D5-91BD967A4EEB}" destId="{5408CFF8-297F-4F5E-982C-E7A1C2DA84D0}" srcOrd="1" destOrd="0" presId="urn:microsoft.com/office/officeart/2005/8/layout/hList7"/>
    <dgm:cxn modelId="{ED0739B6-A83B-4C76-A574-0B448FD7A922}" type="presParOf" srcId="{B6C660F6-0D51-4A95-B1D5-91BD967A4EEB}" destId="{B908E722-8000-456B-8B9A-AC3F280DD5D6}" srcOrd="2" destOrd="0" presId="urn:microsoft.com/office/officeart/2005/8/layout/hList7"/>
    <dgm:cxn modelId="{6157100B-0C3A-4006-BB29-5E59EB30F39B}" type="presParOf" srcId="{B6C660F6-0D51-4A95-B1D5-91BD967A4EEB}" destId="{2E2B5239-B62B-4B49-BFFA-8AC8567EAAB3}" srcOrd="3" destOrd="0" presId="urn:microsoft.com/office/officeart/2005/8/layout/hList7"/>
    <dgm:cxn modelId="{FD010618-63F8-421C-A668-2E31A06416B6}" type="presParOf" srcId="{5DDD133A-D6CF-4EAF-9A1C-1128DD42F2F7}" destId="{38E73E8E-CA9F-4879-8A12-BEF6063E731A}" srcOrd="9" destOrd="0" presId="urn:microsoft.com/office/officeart/2005/8/layout/hList7"/>
    <dgm:cxn modelId="{40C6173E-6800-4F5B-96A9-2244562302BE}" type="presParOf" srcId="{5DDD133A-D6CF-4EAF-9A1C-1128DD42F2F7}" destId="{456B6F42-B2E6-4EF7-8DDF-1932963959DE}" srcOrd="10" destOrd="0" presId="urn:microsoft.com/office/officeart/2005/8/layout/hList7"/>
    <dgm:cxn modelId="{DD2BBA2A-F917-4269-8568-6F1B5B7FDD45}" type="presParOf" srcId="{456B6F42-B2E6-4EF7-8DDF-1932963959DE}" destId="{30017CA2-D8F1-4170-9E19-12A97F1B5617}" srcOrd="0" destOrd="0" presId="urn:microsoft.com/office/officeart/2005/8/layout/hList7"/>
    <dgm:cxn modelId="{1B7399F3-819C-4000-9B58-FAA7DB96A74E}" type="presParOf" srcId="{456B6F42-B2E6-4EF7-8DDF-1932963959DE}" destId="{B1180599-E5BB-4E3F-987A-C9BC6169AB03}" srcOrd="1" destOrd="0" presId="urn:microsoft.com/office/officeart/2005/8/layout/hList7"/>
    <dgm:cxn modelId="{A7B9168B-2107-4E3B-A12B-922C530862FC}" type="presParOf" srcId="{456B6F42-B2E6-4EF7-8DDF-1932963959DE}" destId="{58CDD128-B004-4805-BA2E-16735A1777A7}" srcOrd="2" destOrd="0" presId="urn:microsoft.com/office/officeart/2005/8/layout/hList7"/>
    <dgm:cxn modelId="{AE238235-15BF-411E-A97D-00AE732C0786}" type="presParOf" srcId="{456B6F42-B2E6-4EF7-8DDF-1932963959DE}" destId="{5270D63D-A9C8-4769-BA0A-707932522D7A}" srcOrd="3" destOrd="0" presId="urn:microsoft.com/office/officeart/2005/8/layout/hList7"/>
    <dgm:cxn modelId="{18D42376-ECF8-4E8F-9DED-442CD25198D2}" type="presParOf" srcId="{5DDD133A-D6CF-4EAF-9A1C-1128DD42F2F7}" destId="{6B781418-BF79-41CD-8C09-810B7664335E}" srcOrd="11" destOrd="0" presId="urn:microsoft.com/office/officeart/2005/8/layout/hList7"/>
    <dgm:cxn modelId="{6870E82A-A168-47BF-9F5F-1113CBA7A4B2}" type="presParOf" srcId="{5DDD133A-D6CF-4EAF-9A1C-1128DD42F2F7}" destId="{4FDDB559-4034-498F-9B4B-E1B25E93FECB}" srcOrd="12" destOrd="0" presId="urn:microsoft.com/office/officeart/2005/8/layout/hList7"/>
    <dgm:cxn modelId="{C509C30B-0E0C-4468-A7A0-181CD8E0033E}" type="presParOf" srcId="{4FDDB559-4034-498F-9B4B-E1B25E93FECB}" destId="{7025DDCC-4FBB-4DB0-8900-8DB2A244EDD4}" srcOrd="0" destOrd="0" presId="urn:microsoft.com/office/officeart/2005/8/layout/hList7"/>
    <dgm:cxn modelId="{5845C07E-16B6-4FFC-9DFF-A64301F538FC}" type="presParOf" srcId="{4FDDB559-4034-498F-9B4B-E1B25E93FECB}" destId="{849A3E3A-0AC1-48B9-9FEC-CEDB773F47F2}" srcOrd="1" destOrd="0" presId="urn:microsoft.com/office/officeart/2005/8/layout/hList7"/>
    <dgm:cxn modelId="{170E32D1-2F9B-42EB-A355-7B5367FA3EC9}" type="presParOf" srcId="{4FDDB559-4034-498F-9B4B-E1B25E93FECB}" destId="{90A0D089-7AF3-428A-B9F9-3D3C2D247B8C}" srcOrd="2" destOrd="0" presId="urn:microsoft.com/office/officeart/2005/8/layout/hList7"/>
    <dgm:cxn modelId="{FA5D9F05-735F-4A3F-8FE1-7A0ADDFDAAB4}" type="presParOf" srcId="{4FDDB559-4034-498F-9B4B-E1B25E93FECB}" destId="{3DF32861-2C99-46BF-BC79-A6E8A417C7E1}"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8EAB58-00C5-45C1-B4E8-7CFB20F21B11}">
      <dsp:nvSpPr>
        <dsp:cNvPr id="0" name=""/>
        <dsp:cNvSpPr/>
      </dsp:nvSpPr>
      <dsp:spPr>
        <a:xfrm>
          <a:off x="3058743" y="2521474"/>
          <a:ext cx="91440" cy="375373"/>
        </a:xfrm>
        <a:custGeom>
          <a:avLst/>
          <a:gdLst/>
          <a:ahLst/>
          <a:cxnLst/>
          <a:rect l="0" t="0" r="0" b="0"/>
          <a:pathLst>
            <a:path>
              <a:moveTo>
                <a:pt x="134428" y="0"/>
              </a:moveTo>
              <a:lnTo>
                <a:pt x="134428" y="375373"/>
              </a:lnTo>
              <a:lnTo>
                <a:pt x="45720" y="375373"/>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355E6C-BCCD-4455-8AEE-E9B6E79E74AA}">
      <dsp:nvSpPr>
        <dsp:cNvPr id="0" name=""/>
        <dsp:cNvSpPr/>
      </dsp:nvSpPr>
      <dsp:spPr>
        <a:xfrm>
          <a:off x="3193172" y="2521474"/>
          <a:ext cx="128977" cy="375373"/>
        </a:xfrm>
        <a:custGeom>
          <a:avLst/>
          <a:gdLst/>
          <a:ahLst/>
          <a:cxnLst/>
          <a:rect l="0" t="0" r="0" b="0"/>
          <a:pathLst>
            <a:path>
              <a:moveTo>
                <a:pt x="0" y="0"/>
              </a:moveTo>
              <a:lnTo>
                <a:pt x="0" y="375373"/>
              </a:lnTo>
              <a:lnTo>
                <a:pt x="128977" y="375373"/>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B07DA18-E82E-471E-9428-F22C814CA433}">
      <dsp:nvSpPr>
        <dsp:cNvPr id="0" name=""/>
        <dsp:cNvSpPr/>
      </dsp:nvSpPr>
      <dsp:spPr>
        <a:xfrm>
          <a:off x="2295187" y="715009"/>
          <a:ext cx="167135" cy="1549577"/>
        </a:xfrm>
        <a:custGeom>
          <a:avLst/>
          <a:gdLst/>
          <a:ahLst/>
          <a:cxnLst/>
          <a:rect l="0" t="0" r="0" b="0"/>
          <a:pathLst>
            <a:path>
              <a:moveTo>
                <a:pt x="0" y="0"/>
              </a:moveTo>
              <a:lnTo>
                <a:pt x="0" y="1549577"/>
              </a:lnTo>
              <a:lnTo>
                <a:pt x="167135" y="1549577"/>
              </a:lnTo>
            </a:path>
          </a:pathLst>
        </a:custGeom>
        <a:noFill/>
        <a:ln w="25400" cap="flat" cmpd="sng" algn="ctr">
          <a:solidFill>
            <a:srgbClr val="0067B9"/>
          </a:solidFill>
          <a:prstDash val="sysDash"/>
        </a:ln>
        <a:effectLst/>
      </dsp:spPr>
      <dsp:style>
        <a:lnRef idx="2">
          <a:scrgbClr r="0" g="0" b="0"/>
        </a:lnRef>
        <a:fillRef idx="0">
          <a:scrgbClr r="0" g="0" b="0"/>
        </a:fillRef>
        <a:effectRef idx="0">
          <a:scrgbClr r="0" g="0" b="0"/>
        </a:effectRef>
        <a:fontRef idx="minor"/>
      </dsp:style>
    </dsp:sp>
    <dsp:sp modelId="{1216899E-32B2-474F-B540-0AAA24AFCA37}">
      <dsp:nvSpPr>
        <dsp:cNvPr id="0" name=""/>
        <dsp:cNvSpPr/>
      </dsp:nvSpPr>
      <dsp:spPr>
        <a:xfrm>
          <a:off x="2295187" y="715009"/>
          <a:ext cx="711155" cy="380125"/>
        </a:xfrm>
        <a:custGeom>
          <a:avLst/>
          <a:gdLst/>
          <a:ahLst/>
          <a:cxnLst/>
          <a:rect l="0" t="0" r="0" b="0"/>
          <a:pathLst>
            <a:path>
              <a:moveTo>
                <a:pt x="0" y="0"/>
              </a:moveTo>
              <a:lnTo>
                <a:pt x="0" y="380125"/>
              </a:lnTo>
              <a:lnTo>
                <a:pt x="711155" y="380125"/>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3E8D4AE-E525-4CDE-A925-EFEF44DEEAF8}">
      <dsp:nvSpPr>
        <dsp:cNvPr id="0" name=""/>
        <dsp:cNvSpPr/>
      </dsp:nvSpPr>
      <dsp:spPr>
        <a:xfrm>
          <a:off x="1206572" y="1354381"/>
          <a:ext cx="221238" cy="472671"/>
        </a:xfrm>
        <a:custGeom>
          <a:avLst/>
          <a:gdLst/>
          <a:ahLst/>
          <a:cxnLst/>
          <a:rect l="0" t="0" r="0" b="0"/>
          <a:pathLst>
            <a:path>
              <a:moveTo>
                <a:pt x="221238" y="0"/>
              </a:moveTo>
              <a:lnTo>
                <a:pt x="221238" y="472671"/>
              </a:lnTo>
              <a:lnTo>
                <a:pt x="0" y="472671"/>
              </a:lnTo>
            </a:path>
          </a:pathLst>
        </a:custGeom>
        <a:noFill/>
        <a:ln w="25400" cap="flat" cmpd="sng" algn="ctr">
          <a:solidFill>
            <a:schemeClr val="accent6">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ED52906-0656-4F88-83EA-D6DB86B82727}">
      <dsp:nvSpPr>
        <dsp:cNvPr id="0" name=""/>
        <dsp:cNvSpPr/>
      </dsp:nvSpPr>
      <dsp:spPr>
        <a:xfrm>
          <a:off x="1575303" y="715009"/>
          <a:ext cx="719884" cy="382484"/>
        </a:xfrm>
        <a:custGeom>
          <a:avLst/>
          <a:gdLst/>
          <a:ahLst/>
          <a:cxnLst/>
          <a:rect l="0" t="0" r="0" b="0"/>
          <a:pathLst>
            <a:path>
              <a:moveTo>
                <a:pt x="719884" y="0"/>
              </a:moveTo>
              <a:lnTo>
                <a:pt x="719884" y="382484"/>
              </a:lnTo>
              <a:lnTo>
                <a:pt x="0" y="382484"/>
              </a:lnTo>
            </a:path>
          </a:pathLst>
        </a:custGeom>
        <a:noFill/>
        <a:ln w="25400" cap="flat" cmpd="sng" algn="ctr">
          <a:solidFill>
            <a:schemeClr val="accent6">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969459E-4694-8740-A6B3-6596346D23D5}">
      <dsp:nvSpPr>
        <dsp:cNvPr id="0" name=""/>
        <dsp:cNvSpPr/>
      </dsp:nvSpPr>
      <dsp:spPr>
        <a:xfrm>
          <a:off x="1645685" y="201236"/>
          <a:ext cx="1299005" cy="51377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533400">
            <a:lnSpc>
              <a:spcPct val="93000"/>
            </a:lnSpc>
            <a:spcBef>
              <a:spcPct val="0"/>
            </a:spcBef>
            <a:spcAft>
              <a:spcPts val="0"/>
            </a:spcAft>
            <a:buNone/>
          </a:pPr>
          <a:r>
            <a:rPr lang="en-US" sz="1200" b="1" i="0" kern="1200" noProof="0" dirty="0">
              <a:latin typeface="+mn-lt"/>
              <a:cs typeface="Arial" panose="020B0604020202020204" pitchFamily="34" charset="0"/>
            </a:rPr>
            <a:t>CNPE</a:t>
          </a:r>
        </a:p>
        <a:p>
          <a:pPr marL="0" lvl="0" indent="0" algn="ctr" defTabSz="533400">
            <a:lnSpc>
              <a:spcPct val="93000"/>
            </a:lnSpc>
            <a:spcBef>
              <a:spcPct val="0"/>
            </a:spcBef>
            <a:spcAft>
              <a:spcPts val="0"/>
            </a:spcAft>
            <a:buNone/>
          </a:pPr>
          <a:r>
            <a:rPr lang="en-US" sz="1050" b="0" i="0" kern="1200" noProof="0" dirty="0">
              <a:latin typeface="+mn-lt"/>
              <a:cs typeface="Arial" panose="020B0604020202020204" pitchFamily="34" charset="0"/>
            </a:rPr>
            <a:t>National Council for Energy Policy</a:t>
          </a:r>
          <a:endParaRPr lang="en-US" sz="800" b="0" i="0" kern="1200" noProof="0" dirty="0">
            <a:latin typeface="+mn-lt"/>
            <a:cs typeface="Arial" panose="020B0604020202020204" pitchFamily="34" charset="0"/>
          </a:endParaRPr>
        </a:p>
      </dsp:txBody>
      <dsp:txXfrm>
        <a:off x="1645685" y="201236"/>
        <a:ext cx="1299005" cy="513773"/>
      </dsp:txXfrm>
    </dsp:sp>
    <dsp:sp modelId="{0B0ED104-0D4F-4706-911C-EFF39B513982}">
      <dsp:nvSpPr>
        <dsp:cNvPr id="0" name=""/>
        <dsp:cNvSpPr/>
      </dsp:nvSpPr>
      <dsp:spPr>
        <a:xfrm>
          <a:off x="100381" y="840607"/>
          <a:ext cx="1474921" cy="51377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sz="1200" b="1" kern="1200" noProof="0" dirty="0">
              <a:latin typeface="+mn-lt"/>
              <a:ea typeface="+mn-ea"/>
              <a:cs typeface="Arial" panose="020B0604020202020204" pitchFamily="34" charset="0"/>
            </a:rPr>
            <a:t>MME</a:t>
          </a:r>
        </a:p>
        <a:p>
          <a:pPr marL="0" lvl="0" indent="0" algn="ctr" defTabSz="2889250">
            <a:lnSpc>
              <a:spcPct val="90000"/>
            </a:lnSpc>
            <a:spcBef>
              <a:spcPct val="0"/>
            </a:spcBef>
            <a:spcAft>
              <a:spcPct val="35000"/>
            </a:spcAft>
            <a:buNone/>
          </a:pPr>
          <a:r>
            <a:rPr lang="en-US" sz="1050" kern="1200" noProof="0" dirty="0">
              <a:latin typeface="+mn-lt"/>
              <a:ea typeface="+mn-ea"/>
              <a:cs typeface="Arial" panose="020B0604020202020204" pitchFamily="34" charset="0"/>
            </a:rPr>
            <a:t>Ministry of Mines and Energy</a:t>
          </a:r>
        </a:p>
      </dsp:txBody>
      <dsp:txXfrm>
        <a:off x="100381" y="840607"/>
        <a:ext cx="1474921" cy="513773"/>
      </dsp:txXfrm>
    </dsp:sp>
    <dsp:sp modelId="{1B5C0E0D-E77E-44E5-BE58-2B1FAFD7CD07}">
      <dsp:nvSpPr>
        <dsp:cNvPr id="0" name=""/>
        <dsp:cNvSpPr/>
      </dsp:nvSpPr>
      <dsp:spPr>
        <a:xfrm>
          <a:off x="293" y="1570166"/>
          <a:ext cx="1206279" cy="51377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latin typeface="+mn-lt"/>
              <a:cs typeface="Arial" panose="020B0604020202020204" pitchFamily="34" charset="0"/>
            </a:rPr>
            <a:t>EPE</a:t>
          </a:r>
        </a:p>
        <a:p>
          <a:pPr marL="0" lvl="0" indent="0" algn="ctr" defTabSz="533400">
            <a:lnSpc>
              <a:spcPct val="90000"/>
            </a:lnSpc>
            <a:spcBef>
              <a:spcPct val="0"/>
            </a:spcBef>
            <a:spcAft>
              <a:spcPct val="35000"/>
            </a:spcAft>
            <a:buNone/>
          </a:pPr>
          <a:r>
            <a:rPr lang="en-US" sz="1050" b="0" kern="1200" noProof="0" dirty="0">
              <a:latin typeface="+mn-lt"/>
              <a:cs typeface="Arial" panose="020B0604020202020204" pitchFamily="34" charset="0"/>
            </a:rPr>
            <a:t>Energy Research Company</a:t>
          </a:r>
        </a:p>
      </dsp:txBody>
      <dsp:txXfrm>
        <a:off x="293" y="1570166"/>
        <a:ext cx="1206279" cy="513773"/>
      </dsp:txXfrm>
    </dsp:sp>
    <dsp:sp modelId="{4E1FC3E1-3791-FD4F-AA8C-E5989B043C4C}">
      <dsp:nvSpPr>
        <dsp:cNvPr id="0" name=""/>
        <dsp:cNvSpPr/>
      </dsp:nvSpPr>
      <dsp:spPr>
        <a:xfrm>
          <a:off x="3006343" y="838248"/>
          <a:ext cx="1582844" cy="51377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marL="0" indent="0" algn="ctr" defTabSz="533400">
            <a:lnSpc>
              <a:spcPct val="93000"/>
            </a:lnSpc>
            <a:spcBef>
              <a:spcPct val="0"/>
            </a:spcBef>
            <a:spcAft>
              <a:spcPts val="0"/>
            </a:spcAft>
            <a:buNone/>
          </a:pPr>
          <a:r>
            <a:rPr lang="en-US" sz="1200" b="1" kern="1200" noProof="0" dirty="0">
              <a:latin typeface="+mn-lt"/>
              <a:ea typeface="+mn-ea"/>
              <a:cs typeface="Arial" panose="020B0604020202020204" pitchFamily="34" charset="0"/>
            </a:rPr>
            <a:t>CMSE</a:t>
          </a:r>
        </a:p>
        <a:p>
          <a:pPr marL="0" lvl="0" indent="0" algn="ctr" defTabSz="533400">
            <a:lnSpc>
              <a:spcPct val="93000"/>
            </a:lnSpc>
            <a:spcBef>
              <a:spcPct val="0"/>
            </a:spcBef>
            <a:spcAft>
              <a:spcPts val="0"/>
            </a:spcAft>
            <a:buNone/>
          </a:pPr>
          <a:r>
            <a:rPr lang="en-US" sz="1050" b="0" i="0" kern="1200" noProof="0" dirty="0">
              <a:latin typeface="+mn-lt"/>
              <a:cs typeface="Arial" panose="020B0604020202020204" pitchFamily="34" charset="0"/>
            </a:rPr>
            <a:t>Power Sector Surveillance Committee</a:t>
          </a:r>
          <a:endParaRPr lang="en-US" sz="800" b="0" i="0" kern="1200" noProof="0" dirty="0">
            <a:latin typeface="+mn-lt"/>
            <a:cs typeface="Arial" panose="020B0604020202020204" pitchFamily="34" charset="0"/>
          </a:endParaRPr>
        </a:p>
      </dsp:txBody>
      <dsp:txXfrm>
        <a:off x="3006343" y="838248"/>
        <a:ext cx="1582844" cy="513773"/>
      </dsp:txXfrm>
    </dsp:sp>
    <dsp:sp modelId="{A0CAF319-D756-43ED-962A-9CF25A87C2A4}">
      <dsp:nvSpPr>
        <dsp:cNvPr id="0" name=""/>
        <dsp:cNvSpPr/>
      </dsp:nvSpPr>
      <dsp:spPr>
        <a:xfrm>
          <a:off x="2462323" y="2007701"/>
          <a:ext cx="1461696" cy="51377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latin typeface="+mn-lt"/>
              <a:cs typeface="Arial" panose="020B0604020202020204" pitchFamily="34" charset="0"/>
            </a:rPr>
            <a:t>ANEEL</a:t>
          </a:r>
        </a:p>
        <a:p>
          <a:pPr marL="0" lvl="0" indent="0" algn="ctr" defTabSz="533400">
            <a:lnSpc>
              <a:spcPct val="90000"/>
            </a:lnSpc>
            <a:spcBef>
              <a:spcPct val="0"/>
            </a:spcBef>
            <a:spcAft>
              <a:spcPct val="35000"/>
            </a:spcAft>
            <a:buNone/>
          </a:pPr>
          <a:r>
            <a:rPr lang="en-US" sz="1050" b="0" kern="1200" noProof="0" dirty="0">
              <a:latin typeface="+mn-lt"/>
              <a:cs typeface="Arial" panose="020B0604020202020204" pitchFamily="34" charset="0"/>
            </a:rPr>
            <a:t>National Regulatory Agency</a:t>
          </a:r>
        </a:p>
      </dsp:txBody>
      <dsp:txXfrm>
        <a:off x="2462323" y="2007701"/>
        <a:ext cx="1461696" cy="513773"/>
      </dsp:txXfrm>
    </dsp:sp>
    <dsp:sp modelId="{1A84E4E2-ACF6-431D-9E46-730FAF3578AC}">
      <dsp:nvSpPr>
        <dsp:cNvPr id="0" name=""/>
        <dsp:cNvSpPr/>
      </dsp:nvSpPr>
      <dsp:spPr>
        <a:xfrm>
          <a:off x="3322149" y="2639961"/>
          <a:ext cx="1341915" cy="51377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latin typeface="+mn-lt"/>
              <a:cs typeface="Arial" panose="020B0604020202020204" pitchFamily="34" charset="0"/>
            </a:rPr>
            <a:t>ONS</a:t>
          </a:r>
        </a:p>
        <a:p>
          <a:pPr marL="0" lvl="0" indent="0" algn="ctr" defTabSz="533400">
            <a:lnSpc>
              <a:spcPct val="90000"/>
            </a:lnSpc>
            <a:spcBef>
              <a:spcPct val="0"/>
            </a:spcBef>
            <a:spcAft>
              <a:spcPct val="35000"/>
            </a:spcAft>
            <a:buNone/>
          </a:pPr>
          <a:r>
            <a:rPr lang="en-US" sz="1050" kern="1200" noProof="0" dirty="0">
              <a:latin typeface="+mn-lt"/>
              <a:cs typeface="Arial" panose="020B0604020202020204" pitchFamily="34" charset="0"/>
            </a:rPr>
            <a:t>National Grid Operator</a:t>
          </a:r>
        </a:p>
      </dsp:txBody>
      <dsp:txXfrm>
        <a:off x="3322149" y="2639961"/>
        <a:ext cx="1341915" cy="513773"/>
      </dsp:txXfrm>
    </dsp:sp>
    <dsp:sp modelId="{A77620A6-315E-4883-AEF7-2435B2E6AF12}">
      <dsp:nvSpPr>
        <dsp:cNvPr id="0" name=""/>
        <dsp:cNvSpPr/>
      </dsp:nvSpPr>
      <dsp:spPr>
        <a:xfrm>
          <a:off x="1784897" y="2639961"/>
          <a:ext cx="1319566" cy="513773"/>
        </a:xfrm>
        <a:prstGeom prst="re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noProof="0" dirty="0">
              <a:latin typeface="+mn-lt"/>
              <a:cs typeface="Arial" panose="020B0604020202020204" pitchFamily="34" charset="0"/>
            </a:rPr>
            <a:t>CCEE</a:t>
          </a:r>
        </a:p>
        <a:p>
          <a:pPr marL="0" lvl="0" indent="0" algn="ctr" defTabSz="533400">
            <a:lnSpc>
              <a:spcPct val="90000"/>
            </a:lnSpc>
            <a:spcBef>
              <a:spcPct val="0"/>
            </a:spcBef>
            <a:spcAft>
              <a:spcPct val="35000"/>
            </a:spcAft>
            <a:buNone/>
          </a:pPr>
          <a:r>
            <a:rPr lang="en-US" sz="1050" kern="1200" noProof="0" dirty="0">
              <a:latin typeface="+mn-lt"/>
              <a:cs typeface="Arial" panose="020B0604020202020204" pitchFamily="34" charset="0"/>
            </a:rPr>
            <a:t>Market Operator</a:t>
          </a:r>
        </a:p>
      </dsp:txBody>
      <dsp:txXfrm>
        <a:off x="1784897" y="2639961"/>
        <a:ext cx="1319566" cy="51377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8228F-39B6-4780-966D-81D7520F4F0A}">
      <dsp:nvSpPr>
        <dsp:cNvPr id="0" name=""/>
        <dsp:cNvSpPr/>
      </dsp:nvSpPr>
      <dsp:spPr>
        <a:xfrm>
          <a:off x="2649314" y="263"/>
          <a:ext cx="4822811" cy="1028394"/>
        </a:xfrm>
        <a:prstGeom prst="rightArrow">
          <a:avLst>
            <a:gd name="adj1" fmla="val 75000"/>
            <a:gd name="adj2" fmla="val 5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Font typeface="Wingdings" panose="05000000000000000000" pitchFamily="2" charset="2"/>
            <a:buChar char="§"/>
          </a:pPr>
          <a:r>
            <a:rPr lang="en-US" sz="1050" kern="1200" noProof="0" dirty="0">
              <a:latin typeface="+mn-lt"/>
              <a:cs typeface="Arial" panose="020B0604020202020204" pitchFamily="34" charset="0"/>
            </a:rPr>
            <a:t>New Energy Auctions or LENs: A-6 to A-3</a:t>
          </a:r>
        </a:p>
        <a:p>
          <a:pPr marL="57150" lvl="1" indent="-57150" algn="l" defTabSz="466725">
            <a:lnSpc>
              <a:spcPct val="90000"/>
            </a:lnSpc>
            <a:spcBef>
              <a:spcPct val="0"/>
            </a:spcBef>
            <a:spcAft>
              <a:spcPct val="15000"/>
            </a:spcAft>
            <a:buFont typeface="Wingdings" panose="05000000000000000000" pitchFamily="2" charset="2"/>
            <a:buChar char="§"/>
          </a:pPr>
          <a:r>
            <a:rPr lang="en-US" sz="1050" kern="1200" noProof="0" dirty="0">
              <a:latin typeface="+mn-lt"/>
              <a:cs typeface="Arial" panose="020B0604020202020204" pitchFamily="34" charset="0"/>
            </a:rPr>
            <a:t>Existing Energy Auctions or LEEs: A-5 to A</a:t>
          </a:r>
        </a:p>
        <a:p>
          <a:pPr marL="57150" lvl="1" indent="-57150" algn="l" defTabSz="466725">
            <a:lnSpc>
              <a:spcPct val="90000"/>
            </a:lnSpc>
            <a:spcBef>
              <a:spcPct val="0"/>
            </a:spcBef>
            <a:spcAft>
              <a:spcPct val="15000"/>
            </a:spcAft>
            <a:buFont typeface="Wingdings" panose="05000000000000000000" pitchFamily="2" charset="2"/>
            <a:buChar char="§"/>
          </a:pPr>
          <a:r>
            <a:rPr lang="en-US" sz="1050" kern="1200" noProof="0" dirty="0">
              <a:latin typeface="+mn-lt"/>
              <a:cs typeface="Arial" panose="020B0604020202020204" pitchFamily="34" charset="0"/>
            </a:rPr>
            <a:t>Alternative Technologies Auctions or LFAs: A-6 to A-1</a:t>
          </a:r>
        </a:p>
        <a:p>
          <a:pPr marL="57150" lvl="1" indent="-57150" algn="l" defTabSz="466725">
            <a:lnSpc>
              <a:spcPct val="90000"/>
            </a:lnSpc>
            <a:spcBef>
              <a:spcPct val="0"/>
            </a:spcBef>
            <a:spcAft>
              <a:spcPct val="15000"/>
            </a:spcAft>
            <a:buFont typeface="Wingdings" panose="05000000000000000000" pitchFamily="2" charset="2"/>
            <a:buChar char="§"/>
          </a:pPr>
          <a:r>
            <a:rPr lang="en-US" sz="1050" kern="1200" noProof="0" dirty="0">
              <a:latin typeface="+mn-lt"/>
              <a:cs typeface="Arial" panose="020B0604020202020204" pitchFamily="34" charset="0"/>
            </a:rPr>
            <a:t>Structuring Power Plants: A-7 to A-5</a:t>
          </a:r>
        </a:p>
        <a:p>
          <a:pPr marL="57150" lvl="1" indent="-57150" algn="l" defTabSz="466725">
            <a:lnSpc>
              <a:spcPct val="90000"/>
            </a:lnSpc>
            <a:spcBef>
              <a:spcPct val="0"/>
            </a:spcBef>
            <a:spcAft>
              <a:spcPct val="15000"/>
            </a:spcAft>
            <a:buFont typeface="Wingdings" panose="05000000000000000000" pitchFamily="2" charset="2"/>
            <a:buChar char="§"/>
          </a:pPr>
          <a:r>
            <a:rPr lang="en-US" sz="1050" kern="1200" noProof="0" dirty="0">
              <a:latin typeface="+mn-lt"/>
              <a:cs typeface="Arial" panose="020B0604020202020204" pitchFamily="34" charset="0"/>
            </a:rPr>
            <a:t>Reserve Energy Auctions or LERs: A-6 to A-1</a:t>
          </a:r>
        </a:p>
      </dsp:txBody>
      <dsp:txXfrm>
        <a:off x="2649314" y="128812"/>
        <a:ext cx="4437163" cy="771296"/>
      </dsp:txXfrm>
    </dsp:sp>
    <dsp:sp modelId="{6E26A54E-83EC-4302-9256-24B437432978}">
      <dsp:nvSpPr>
        <dsp:cNvPr id="0" name=""/>
        <dsp:cNvSpPr/>
      </dsp:nvSpPr>
      <dsp:spPr>
        <a:xfrm>
          <a:off x="565892" y="263"/>
          <a:ext cx="2083422" cy="1028394"/>
        </a:xfrm>
        <a:prstGeom prst="roundRect">
          <a:avLst/>
        </a:prstGeom>
        <a:solidFill>
          <a:schemeClr val="accent6">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26670" rIns="53340" bIns="26670" numCol="1" spcCol="1270" anchor="ctr" anchorCtr="0">
          <a:noAutofit/>
        </a:bodyPr>
        <a:lstStyle/>
        <a:p>
          <a:pPr marL="0" lvl="0" indent="0" algn="ctr" defTabSz="622300">
            <a:lnSpc>
              <a:spcPct val="90000"/>
            </a:lnSpc>
            <a:spcBef>
              <a:spcPct val="0"/>
            </a:spcBef>
            <a:spcAft>
              <a:spcPct val="35000"/>
            </a:spcAft>
            <a:buNone/>
          </a:pPr>
          <a:r>
            <a:rPr lang="en-US" sz="1400" b="1" kern="1200" noProof="0" dirty="0">
              <a:latin typeface="+mn-lt"/>
              <a:cs typeface="Arial" panose="020B0604020202020204" pitchFamily="34" charset="0"/>
            </a:rPr>
            <a:t>Types of Auction</a:t>
          </a:r>
        </a:p>
      </dsp:txBody>
      <dsp:txXfrm>
        <a:off x="616094" y="50465"/>
        <a:ext cx="1983018" cy="927990"/>
      </dsp:txXfrm>
    </dsp:sp>
    <dsp:sp modelId="{0043F92A-9F7E-455D-BBDE-FC23517DF7C9}">
      <dsp:nvSpPr>
        <dsp:cNvPr id="0" name=""/>
        <dsp:cNvSpPr/>
      </dsp:nvSpPr>
      <dsp:spPr>
        <a:xfrm>
          <a:off x="2638190" y="1131497"/>
          <a:ext cx="4822811" cy="1028394"/>
        </a:xfrm>
        <a:prstGeom prst="rightArrow">
          <a:avLst>
            <a:gd name="adj1" fmla="val 75000"/>
            <a:gd name="adj2" fmla="val 50000"/>
          </a:avLst>
        </a:prstGeom>
        <a:solidFill>
          <a:schemeClr val="accent2">
            <a:tint val="40000"/>
            <a:alpha val="90000"/>
            <a:hueOff val="-21017946"/>
            <a:satOff val="-34021"/>
            <a:lumOff val="-2213"/>
            <a:alphaOff val="0"/>
          </a:schemeClr>
        </a:solidFill>
        <a:ln w="25400" cap="flat" cmpd="sng" algn="ctr">
          <a:solidFill>
            <a:schemeClr val="accent2">
              <a:tint val="40000"/>
              <a:alpha val="90000"/>
              <a:hueOff val="-21017946"/>
              <a:satOff val="-34021"/>
              <a:lumOff val="-221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985" tIns="6985" rIns="6985" bIns="6985" numCol="1" spcCol="1270" anchor="t" anchorCtr="0">
          <a:noAutofit/>
        </a:bodyPr>
        <a:lstStyle/>
        <a:p>
          <a:pPr marL="57150" lvl="1" indent="-57150" algn="l" defTabSz="466725">
            <a:lnSpc>
              <a:spcPct val="90000"/>
            </a:lnSpc>
            <a:spcBef>
              <a:spcPct val="0"/>
            </a:spcBef>
            <a:spcAft>
              <a:spcPct val="15000"/>
            </a:spcAft>
            <a:buFont typeface="Wingdings" panose="05000000000000000000" pitchFamily="2" charset="2"/>
            <a:buChar char="§"/>
          </a:pPr>
          <a:r>
            <a:rPr lang="en-US" sz="1050" kern="1200" noProof="0" dirty="0">
              <a:latin typeface="+mn-lt"/>
              <a:cs typeface="Arial" panose="020B0604020202020204" pitchFamily="34" charset="0"/>
            </a:rPr>
            <a:t>Hydro, Small Hydro and Micro Hydro: 30 years</a:t>
          </a:r>
        </a:p>
        <a:p>
          <a:pPr marL="57150" lvl="1" indent="-57150" algn="l" defTabSz="466725">
            <a:lnSpc>
              <a:spcPct val="90000"/>
            </a:lnSpc>
            <a:spcBef>
              <a:spcPct val="0"/>
            </a:spcBef>
            <a:spcAft>
              <a:spcPct val="15000"/>
            </a:spcAft>
            <a:buFont typeface="Wingdings" panose="05000000000000000000" pitchFamily="2" charset="2"/>
            <a:buChar char="§"/>
          </a:pPr>
          <a:r>
            <a:rPr lang="en-US" sz="1050" kern="1200" noProof="0" dirty="0">
              <a:latin typeface="+mn-lt"/>
              <a:cs typeface="Arial" panose="020B0604020202020204" pitchFamily="34" charset="0"/>
            </a:rPr>
            <a:t>Wind, Solar PV and Biomass : 20 years</a:t>
          </a:r>
        </a:p>
        <a:p>
          <a:pPr marL="57150" lvl="1" indent="-57150" algn="l" defTabSz="466725">
            <a:lnSpc>
              <a:spcPct val="90000"/>
            </a:lnSpc>
            <a:spcBef>
              <a:spcPct val="0"/>
            </a:spcBef>
            <a:spcAft>
              <a:spcPct val="15000"/>
            </a:spcAft>
            <a:buFont typeface="Wingdings" panose="05000000000000000000" pitchFamily="2" charset="2"/>
            <a:buChar char="§"/>
          </a:pPr>
          <a:r>
            <a:rPr lang="en-US" sz="1050" kern="1200" noProof="0" dirty="0">
              <a:latin typeface="+mn-lt"/>
              <a:cs typeface="Arial" panose="020B0604020202020204" pitchFamily="34" charset="0"/>
            </a:rPr>
            <a:t>Fossil Fuel: 20 to 25 years, depending on the auction design</a:t>
          </a:r>
        </a:p>
        <a:p>
          <a:pPr marL="57150" lvl="1" indent="-57150" algn="l" defTabSz="466725">
            <a:lnSpc>
              <a:spcPct val="90000"/>
            </a:lnSpc>
            <a:spcBef>
              <a:spcPct val="0"/>
            </a:spcBef>
            <a:spcAft>
              <a:spcPct val="15000"/>
            </a:spcAft>
            <a:buFont typeface="Wingdings" panose="05000000000000000000" pitchFamily="2" charset="2"/>
            <a:buChar char="§"/>
          </a:pPr>
          <a:r>
            <a:rPr lang="en-US" sz="1050" kern="1200" noProof="0" dirty="0">
              <a:latin typeface="+mn-lt"/>
              <a:cs typeface="Arial" panose="020B0604020202020204" pitchFamily="34" charset="0"/>
            </a:rPr>
            <a:t>Existing Energy Contracts have a duration between 1 to 15 years, and they do not distinguish the technology.</a:t>
          </a:r>
        </a:p>
      </dsp:txBody>
      <dsp:txXfrm>
        <a:off x="2638190" y="1260046"/>
        <a:ext cx="4437163" cy="771296"/>
      </dsp:txXfrm>
    </dsp:sp>
    <dsp:sp modelId="{F60750F7-3137-452B-BE4E-B1EE4ADACD22}">
      <dsp:nvSpPr>
        <dsp:cNvPr id="0" name=""/>
        <dsp:cNvSpPr/>
      </dsp:nvSpPr>
      <dsp:spPr>
        <a:xfrm>
          <a:off x="577017" y="1131497"/>
          <a:ext cx="2061173" cy="1028394"/>
        </a:xfrm>
        <a:prstGeom prst="round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marL="0" lvl="0" indent="0" algn="ctr" defTabSz="711200">
            <a:lnSpc>
              <a:spcPct val="90000"/>
            </a:lnSpc>
            <a:spcBef>
              <a:spcPct val="0"/>
            </a:spcBef>
            <a:spcAft>
              <a:spcPct val="35000"/>
            </a:spcAft>
            <a:buNone/>
          </a:pPr>
          <a:r>
            <a:rPr lang="en-US" sz="1600" b="1" kern="1200" noProof="0" dirty="0">
              <a:latin typeface="+mn-lt"/>
              <a:cs typeface="Arial" panose="020B0604020202020204" pitchFamily="34" charset="0"/>
            </a:rPr>
            <a:t>Contract Duration</a:t>
          </a:r>
        </a:p>
        <a:p>
          <a:pPr marL="0" lvl="0" indent="0" algn="ctr" defTabSz="711200">
            <a:lnSpc>
              <a:spcPct val="90000"/>
            </a:lnSpc>
            <a:spcBef>
              <a:spcPct val="0"/>
            </a:spcBef>
            <a:spcAft>
              <a:spcPct val="35000"/>
            </a:spcAft>
            <a:buNone/>
          </a:pPr>
          <a:r>
            <a:rPr lang="en-US" sz="1600" b="1" kern="1200" noProof="0" dirty="0">
              <a:latin typeface="+mn-lt"/>
              <a:cs typeface="Arial" panose="020B0604020202020204" pitchFamily="34" charset="0"/>
            </a:rPr>
            <a:t>PPA</a:t>
          </a:r>
        </a:p>
      </dsp:txBody>
      <dsp:txXfrm>
        <a:off x="627219" y="1181699"/>
        <a:ext cx="1960769" cy="9279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0AAFC-0B61-4EB5-9E4F-203D0ECCF313}">
      <dsp:nvSpPr>
        <dsp:cNvPr id="0" name=""/>
        <dsp:cNvSpPr/>
      </dsp:nvSpPr>
      <dsp:spPr>
        <a:xfrm>
          <a:off x="0" y="372244"/>
          <a:ext cx="7497948" cy="496325"/>
        </a:xfrm>
        <a:prstGeom prst="notchedRightArrow">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C20A27-4640-403D-81EE-74777A987B85}">
      <dsp:nvSpPr>
        <dsp:cNvPr id="0" name=""/>
        <dsp:cNvSpPr/>
      </dsp:nvSpPr>
      <dsp:spPr>
        <a:xfrm>
          <a:off x="576" y="0"/>
          <a:ext cx="924246" cy="49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pt-BR" sz="1600" b="1" kern="1200">
              <a:latin typeface="+mn-lt"/>
              <a:cs typeface="Arial" panose="020B0604020202020204" pitchFamily="34" charset="0"/>
            </a:rPr>
            <a:t>A-7</a:t>
          </a:r>
          <a:endParaRPr lang="pt-BR" sz="1600" b="1" kern="1200" dirty="0">
            <a:latin typeface="+mn-lt"/>
            <a:cs typeface="Arial" panose="020B0604020202020204" pitchFamily="34" charset="0"/>
          </a:endParaRPr>
        </a:p>
      </dsp:txBody>
      <dsp:txXfrm>
        <a:off x="576" y="0"/>
        <a:ext cx="924246" cy="496325"/>
      </dsp:txXfrm>
    </dsp:sp>
    <dsp:sp modelId="{548359C7-EA60-44C2-9A5B-0223A2CDDDDD}">
      <dsp:nvSpPr>
        <dsp:cNvPr id="0" name=""/>
        <dsp:cNvSpPr/>
      </dsp:nvSpPr>
      <dsp:spPr>
        <a:xfrm>
          <a:off x="400659" y="558366"/>
          <a:ext cx="124081" cy="124081"/>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2EA54C-4B89-471F-92CF-C24E3E8B3B5D}">
      <dsp:nvSpPr>
        <dsp:cNvPr id="0" name=""/>
        <dsp:cNvSpPr/>
      </dsp:nvSpPr>
      <dsp:spPr>
        <a:xfrm>
          <a:off x="971035" y="744488"/>
          <a:ext cx="924246" cy="49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pt-BR" sz="1600" b="1" kern="1200">
              <a:latin typeface="+mn-lt"/>
              <a:cs typeface="Arial" panose="020B0604020202020204" pitchFamily="34" charset="0"/>
            </a:rPr>
            <a:t>A-6</a:t>
          </a:r>
          <a:endParaRPr lang="pt-BR" sz="1600" b="1" kern="1200" dirty="0">
            <a:latin typeface="+mn-lt"/>
            <a:cs typeface="Arial" panose="020B0604020202020204" pitchFamily="34" charset="0"/>
          </a:endParaRPr>
        </a:p>
      </dsp:txBody>
      <dsp:txXfrm>
        <a:off x="971035" y="744488"/>
        <a:ext cx="924246" cy="496325"/>
      </dsp:txXfrm>
    </dsp:sp>
    <dsp:sp modelId="{7F286BD8-070C-47E5-80F4-BD51DF5DF06B}">
      <dsp:nvSpPr>
        <dsp:cNvPr id="0" name=""/>
        <dsp:cNvSpPr/>
      </dsp:nvSpPr>
      <dsp:spPr>
        <a:xfrm>
          <a:off x="1371118" y="558366"/>
          <a:ext cx="124081" cy="124081"/>
        </a:xfrm>
        <a:prstGeom prst="ellipse">
          <a:avLst/>
        </a:prstGeom>
        <a:solidFill>
          <a:schemeClr val="accent3">
            <a:hueOff val="-66765"/>
            <a:satOff val="-725"/>
            <a:lumOff val="-676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526929-F277-4984-BB31-79A61F843D4F}">
      <dsp:nvSpPr>
        <dsp:cNvPr id="0" name=""/>
        <dsp:cNvSpPr/>
      </dsp:nvSpPr>
      <dsp:spPr>
        <a:xfrm>
          <a:off x="1941494" y="0"/>
          <a:ext cx="924246" cy="49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pt-BR" sz="1600" b="1" kern="1200" dirty="0">
              <a:latin typeface="+mn-lt"/>
              <a:cs typeface="Arial" panose="020B0604020202020204" pitchFamily="34" charset="0"/>
            </a:rPr>
            <a:t>A-5</a:t>
          </a:r>
        </a:p>
      </dsp:txBody>
      <dsp:txXfrm>
        <a:off x="1941494" y="0"/>
        <a:ext cx="924246" cy="496325"/>
      </dsp:txXfrm>
    </dsp:sp>
    <dsp:sp modelId="{D2A0E411-36F9-482D-8B63-A3ED3A9B3D9A}">
      <dsp:nvSpPr>
        <dsp:cNvPr id="0" name=""/>
        <dsp:cNvSpPr/>
      </dsp:nvSpPr>
      <dsp:spPr>
        <a:xfrm>
          <a:off x="2341577" y="558366"/>
          <a:ext cx="124081" cy="124081"/>
        </a:xfrm>
        <a:prstGeom prst="ellipse">
          <a:avLst/>
        </a:prstGeom>
        <a:solidFill>
          <a:schemeClr val="accent3">
            <a:hueOff val="-133529"/>
            <a:satOff val="-1449"/>
            <a:lumOff val="-135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D9675B-EDFA-4B5A-92DC-FC44E7EBBA62}">
      <dsp:nvSpPr>
        <dsp:cNvPr id="0" name=""/>
        <dsp:cNvSpPr/>
      </dsp:nvSpPr>
      <dsp:spPr>
        <a:xfrm>
          <a:off x="2911953" y="744488"/>
          <a:ext cx="924246" cy="49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pt-BR" sz="1600" b="1" kern="1200">
              <a:latin typeface="+mn-lt"/>
              <a:cs typeface="Arial" panose="020B0604020202020204" pitchFamily="34" charset="0"/>
            </a:rPr>
            <a:t>A-4</a:t>
          </a:r>
          <a:endParaRPr lang="pt-BR" sz="1600" b="1" kern="1200" dirty="0">
            <a:latin typeface="+mn-lt"/>
            <a:cs typeface="Arial" panose="020B0604020202020204" pitchFamily="34" charset="0"/>
          </a:endParaRPr>
        </a:p>
      </dsp:txBody>
      <dsp:txXfrm>
        <a:off x="2911953" y="744488"/>
        <a:ext cx="924246" cy="496325"/>
      </dsp:txXfrm>
    </dsp:sp>
    <dsp:sp modelId="{D22C3DEA-B991-4ED9-8D77-1A1A08CB2519}">
      <dsp:nvSpPr>
        <dsp:cNvPr id="0" name=""/>
        <dsp:cNvSpPr/>
      </dsp:nvSpPr>
      <dsp:spPr>
        <a:xfrm>
          <a:off x="3312035" y="558366"/>
          <a:ext cx="124081" cy="124081"/>
        </a:xfrm>
        <a:prstGeom prst="ellipse">
          <a:avLst/>
        </a:prstGeom>
        <a:solidFill>
          <a:schemeClr val="accent3">
            <a:hueOff val="-200293"/>
            <a:satOff val="-2174"/>
            <a:lumOff val="-20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BE160E5-C7A6-4DD7-ABF1-AFD4E5216696}">
      <dsp:nvSpPr>
        <dsp:cNvPr id="0" name=""/>
        <dsp:cNvSpPr/>
      </dsp:nvSpPr>
      <dsp:spPr>
        <a:xfrm>
          <a:off x="3882412" y="0"/>
          <a:ext cx="924246" cy="49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pt-BR" sz="1600" b="1" kern="1200" dirty="0">
              <a:latin typeface="+mn-lt"/>
              <a:cs typeface="Arial" panose="020B0604020202020204" pitchFamily="34" charset="0"/>
            </a:rPr>
            <a:t>A-3</a:t>
          </a:r>
        </a:p>
      </dsp:txBody>
      <dsp:txXfrm>
        <a:off x="3882412" y="0"/>
        <a:ext cx="924246" cy="496325"/>
      </dsp:txXfrm>
    </dsp:sp>
    <dsp:sp modelId="{2B1439EA-6461-4FD5-8D68-C5D127FE73DF}">
      <dsp:nvSpPr>
        <dsp:cNvPr id="0" name=""/>
        <dsp:cNvSpPr/>
      </dsp:nvSpPr>
      <dsp:spPr>
        <a:xfrm>
          <a:off x="4282494" y="558366"/>
          <a:ext cx="124081" cy="124081"/>
        </a:xfrm>
        <a:prstGeom prst="ellipse">
          <a:avLst/>
        </a:prstGeom>
        <a:solidFill>
          <a:schemeClr val="accent3">
            <a:hueOff val="-267058"/>
            <a:satOff val="-2899"/>
            <a:lumOff val="-2705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50449D-808B-4C52-B363-42AD3AC61018}">
      <dsp:nvSpPr>
        <dsp:cNvPr id="0" name=""/>
        <dsp:cNvSpPr/>
      </dsp:nvSpPr>
      <dsp:spPr>
        <a:xfrm>
          <a:off x="4852871" y="744488"/>
          <a:ext cx="924246" cy="49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pt-BR" sz="1600" b="1" kern="1200" dirty="0">
              <a:latin typeface="+mn-lt"/>
              <a:cs typeface="Arial" panose="020B0604020202020204" pitchFamily="34" charset="0"/>
            </a:rPr>
            <a:t>A-2</a:t>
          </a:r>
        </a:p>
      </dsp:txBody>
      <dsp:txXfrm>
        <a:off x="4852871" y="744488"/>
        <a:ext cx="924246" cy="496325"/>
      </dsp:txXfrm>
    </dsp:sp>
    <dsp:sp modelId="{D6127C18-B17F-46D8-BE2E-79A7AF0AF807}">
      <dsp:nvSpPr>
        <dsp:cNvPr id="0" name=""/>
        <dsp:cNvSpPr/>
      </dsp:nvSpPr>
      <dsp:spPr>
        <a:xfrm>
          <a:off x="5252953" y="558366"/>
          <a:ext cx="124081" cy="124081"/>
        </a:xfrm>
        <a:prstGeom prst="ellipse">
          <a:avLst/>
        </a:prstGeom>
        <a:solidFill>
          <a:schemeClr val="accent3">
            <a:hueOff val="-333822"/>
            <a:satOff val="-3623"/>
            <a:lumOff val="-3382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7BF0E-030A-4362-A0BF-3B8F2AE8D1BF}">
      <dsp:nvSpPr>
        <dsp:cNvPr id="0" name=""/>
        <dsp:cNvSpPr/>
      </dsp:nvSpPr>
      <dsp:spPr>
        <a:xfrm>
          <a:off x="5823330" y="0"/>
          <a:ext cx="924246" cy="4963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113792" numCol="1" spcCol="1270" anchor="b" anchorCtr="0">
          <a:noAutofit/>
        </a:bodyPr>
        <a:lstStyle/>
        <a:p>
          <a:pPr marL="0" lvl="0" indent="0" algn="ctr" defTabSz="711200">
            <a:lnSpc>
              <a:spcPct val="90000"/>
            </a:lnSpc>
            <a:spcBef>
              <a:spcPct val="0"/>
            </a:spcBef>
            <a:spcAft>
              <a:spcPct val="35000"/>
            </a:spcAft>
            <a:buNone/>
          </a:pPr>
          <a:r>
            <a:rPr lang="pt-BR" sz="1600" b="1" kern="1200" dirty="0">
              <a:latin typeface="+mn-lt"/>
              <a:cs typeface="Arial" panose="020B0604020202020204" pitchFamily="34" charset="0"/>
            </a:rPr>
            <a:t>A-1</a:t>
          </a:r>
        </a:p>
      </dsp:txBody>
      <dsp:txXfrm>
        <a:off x="5823330" y="0"/>
        <a:ext cx="924246" cy="496325"/>
      </dsp:txXfrm>
    </dsp:sp>
    <dsp:sp modelId="{F63E88D8-7B97-4BBC-86A0-6C4C580A3099}">
      <dsp:nvSpPr>
        <dsp:cNvPr id="0" name=""/>
        <dsp:cNvSpPr/>
      </dsp:nvSpPr>
      <dsp:spPr>
        <a:xfrm>
          <a:off x="6223412" y="558366"/>
          <a:ext cx="124081" cy="124081"/>
        </a:xfrm>
        <a:prstGeom prst="ellipse">
          <a:avLst/>
        </a:prstGeom>
        <a:solidFill>
          <a:schemeClr val="accent3">
            <a:hueOff val="-400587"/>
            <a:satOff val="-4348"/>
            <a:lumOff val="-40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DF195C-3561-4E10-A1B8-BF9B5732C1E6}">
      <dsp:nvSpPr>
        <dsp:cNvPr id="0" name=""/>
        <dsp:cNvSpPr/>
      </dsp:nvSpPr>
      <dsp:spPr>
        <a:xfrm>
          <a:off x="2453" y="0"/>
          <a:ext cx="822616" cy="3405670"/>
        </a:xfrm>
        <a:prstGeom prst="rect">
          <a:avLst/>
        </a:prstGeom>
        <a:solidFill>
          <a:schemeClr val="accent3"/>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marL="0" lvl="0" indent="0" algn="ctr" defTabSz="622300" rtl="0" eaLnBrk="1" latinLnBrk="0" hangingPunct="1">
            <a:lnSpc>
              <a:spcPct val="90000"/>
            </a:lnSpc>
            <a:spcBef>
              <a:spcPct val="0"/>
            </a:spcBef>
            <a:spcAft>
              <a:spcPct val="35000"/>
            </a:spcAft>
            <a:buNone/>
          </a:pPr>
          <a:r>
            <a:rPr lang="en-US" sz="1400" b="1" kern="1200" noProof="0" dirty="0">
              <a:solidFill>
                <a:prstClr val="white"/>
              </a:solidFill>
              <a:latin typeface="+mn-lt"/>
              <a:ea typeface="+mn-ea"/>
              <a:cs typeface="Arial" panose="020B0604020202020204" pitchFamily="34" charset="0"/>
            </a:rPr>
            <a:t>Policy Drivers</a:t>
          </a:r>
        </a:p>
      </dsp:txBody>
      <dsp:txXfrm>
        <a:off x="2453" y="1362267"/>
        <a:ext cx="822616" cy="1362268"/>
      </dsp:txXfrm>
    </dsp:sp>
    <dsp:sp modelId="{EB6FCA2D-70D6-4CB2-BF06-A1217DC6E422}">
      <dsp:nvSpPr>
        <dsp:cNvPr id="0" name=""/>
        <dsp:cNvSpPr/>
      </dsp:nvSpPr>
      <dsp:spPr>
        <a:xfrm>
          <a:off x="62276" y="255884"/>
          <a:ext cx="702969" cy="1030999"/>
        </a:xfrm>
        <a:prstGeom prst="ellipse">
          <a:avLst/>
        </a:prstGeom>
        <a:blipFill>
          <a:blip xmlns:r="http://schemas.openxmlformats.org/officeDocument/2006/relationships" r:embed="rId1">
            <a:duotone>
              <a:schemeClr val="accent1">
                <a:shade val="45000"/>
                <a:satMod val="135000"/>
              </a:schemeClr>
              <a:prstClr val="white"/>
            </a:duotone>
            <a:extLst>
              <a:ext uri="{28A0092B-C50C-407E-A947-70E740481C1C}">
                <a14:useLocalDpi xmlns:a14="http://schemas.microsoft.com/office/drawing/2010/main" val="0"/>
              </a:ext>
            </a:extLst>
          </a:blip>
          <a:srcRect/>
          <a:stretch>
            <a:fillRect l="-45000" r="-4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AF52F00-A43D-418A-8FA2-32B7DBB9703A}">
      <dsp:nvSpPr>
        <dsp:cNvPr id="0" name=""/>
        <dsp:cNvSpPr/>
      </dsp:nvSpPr>
      <dsp:spPr>
        <a:xfrm>
          <a:off x="842122" y="0"/>
          <a:ext cx="822616" cy="3405670"/>
        </a:xfrm>
        <a:prstGeom prst="rect">
          <a:avLst/>
        </a:prstGeom>
        <a:solidFill>
          <a:schemeClr val="accent3"/>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marL="0" lvl="0" indent="0" algn="ctr" defTabSz="622300" rtl="0" eaLnBrk="1" latinLnBrk="0" hangingPunct="1">
            <a:lnSpc>
              <a:spcPct val="90000"/>
            </a:lnSpc>
            <a:spcBef>
              <a:spcPct val="0"/>
            </a:spcBef>
            <a:spcAft>
              <a:spcPct val="35000"/>
            </a:spcAft>
            <a:buNone/>
          </a:pPr>
          <a:r>
            <a:rPr lang="en-US" sz="1400" b="1" kern="1200" noProof="0" dirty="0">
              <a:solidFill>
                <a:prstClr val="white"/>
              </a:solidFill>
              <a:latin typeface="+mn-lt"/>
              <a:ea typeface="+mn-ea"/>
              <a:cs typeface="Arial" panose="020B0604020202020204" pitchFamily="34" charset="0"/>
            </a:rPr>
            <a:t>Regulatory Aspects</a:t>
          </a:r>
        </a:p>
      </dsp:txBody>
      <dsp:txXfrm>
        <a:off x="842122" y="1362267"/>
        <a:ext cx="822616" cy="1362268"/>
      </dsp:txXfrm>
    </dsp:sp>
    <dsp:sp modelId="{68BFB0D5-FD40-4839-9635-3DA70B2BAADC}">
      <dsp:nvSpPr>
        <dsp:cNvPr id="0" name=""/>
        <dsp:cNvSpPr/>
      </dsp:nvSpPr>
      <dsp:spPr>
        <a:xfrm>
          <a:off x="909571" y="255884"/>
          <a:ext cx="702969" cy="1030999"/>
        </a:xfrm>
        <a:prstGeom prst="ellipse">
          <a:avLst/>
        </a:prstGeom>
        <a:blipFill>
          <a:blip xmlns:r="http://schemas.openxmlformats.org/officeDocument/2006/relationships"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400000"/>
                    </a14:imgEffect>
                  </a14:imgLayer>
                </a14:imgProps>
              </a:ex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952F5D-EF25-4D21-BF5E-BEE3260DCD1D}">
      <dsp:nvSpPr>
        <dsp:cNvPr id="0" name=""/>
        <dsp:cNvSpPr/>
      </dsp:nvSpPr>
      <dsp:spPr>
        <a:xfrm>
          <a:off x="1697042" y="0"/>
          <a:ext cx="822616" cy="3405670"/>
        </a:xfrm>
        <a:prstGeom prst="rect">
          <a:avLst/>
        </a:prstGeom>
        <a:solidFill>
          <a:schemeClr val="accent3"/>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marL="0" lvl="0" indent="0" algn="ctr" defTabSz="622300" rtl="0" eaLnBrk="1" latinLnBrk="0" hangingPunct="1">
            <a:lnSpc>
              <a:spcPct val="90000"/>
            </a:lnSpc>
            <a:spcBef>
              <a:spcPct val="0"/>
            </a:spcBef>
            <a:spcAft>
              <a:spcPct val="35000"/>
            </a:spcAft>
            <a:buNone/>
          </a:pPr>
          <a:r>
            <a:rPr lang="en-US" sz="1400" b="1" kern="1200" noProof="0" dirty="0">
              <a:solidFill>
                <a:prstClr val="white"/>
              </a:solidFill>
              <a:latin typeface="+mn-lt"/>
              <a:ea typeface="+mn-ea"/>
              <a:cs typeface="Arial" panose="020B0604020202020204" pitchFamily="34" charset="0"/>
            </a:rPr>
            <a:t>Technical Aspects</a:t>
          </a:r>
        </a:p>
      </dsp:txBody>
      <dsp:txXfrm>
        <a:off x="1697042" y="1362267"/>
        <a:ext cx="822616" cy="1362268"/>
      </dsp:txXfrm>
    </dsp:sp>
    <dsp:sp modelId="{A562DAFE-E89F-4303-966A-AD02A2998167}">
      <dsp:nvSpPr>
        <dsp:cNvPr id="0" name=""/>
        <dsp:cNvSpPr/>
      </dsp:nvSpPr>
      <dsp:spPr>
        <a:xfrm>
          <a:off x="1756865" y="255884"/>
          <a:ext cx="702969" cy="1030999"/>
        </a:xfrm>
        <a:prstGeom prst="ellipse">
          <a:avLst/>
        </a:prstGeom>
        <a:blipFill>
          <a:blip xmlns:r="http://schemas.openxmlformats.org/officeDocument/2006/relationships" r:embed="rId4">
            <a:duotone>
              <a:schemeClr val="accent1">
                <a:shade val="45000"/>
                <a:satMod val="135000"/>
              </a:schemeClr>
              <a:prstClr val="white"/>
            </a:duotone>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EF36A4D-4568-46D9-A77D-E0FA96771F49}">
      <dsp:nvSpPr>
        <dsp:cNvPr id="0" name=""/>
        <dsp:cNvSpPr/>
      </dsp:nvSpPr>
      <dsp:spPr>
        <a:xfrm>
          <a:off x="2544336" y="0"/>
          <a:ext cx="822616" cy="340567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marL="0" lvl="0" indent="0" algn="ctr" defTabSz="622300" rtl="0" eaLnBrk="1" latinLnBrk="0" hangingPunct="1">
            <a:lnSpc>
              <a:spcPct val="90000"/>
            </a:lnSpc>
            <a:spcBef>
              <a:spcPct val="0"/>
            </a:spcBef>
            <a:spcAft>
              <a:spcPct val="35000"/>
            </a:spcAft>
            <a:buNone/>
          </a:pPr>
          <a:r>
            <a:rPr lang="en-US" sz="1400" b="1" kern="1200" noProof="0" dirty="0">
              <a:latin typeface="+mn-lt"/>
              <a:cs typeface="Arial" panose="020B0604020202020204" pitchFamily="34" charset="0"/>
            </a:rPr>
            <a:t>Auction Operation</a:t>
          </a:r>
        </a:p>
      </dsp:txBody>
      <dsp:txXfrm>
        <a:off x="2544336" y="1362267"/>
        <a:ext cx="822616" cy="1362268"/>
      </dsp:txXfrm>
    </dsp:sp>
    <dsp:sp modelId="{7F404642-E980-4F4E-8F3E-8538195F7AA6}">
      <dsp:nvSpPr>
        <dsp:cNvPr id="0" name=""/>
        <dsp:cNvSpPr/>
      </dsp:nvSpPr>
      <dsp:spPr>
        <a:xfrm>
          <a:off x="2604160" y="255884"/>
          <a:ext cx="702969" cy="1030999"/>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23000" r="-2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3C3B3ED-C34C-445B-8CC7-1ACCF3371001}">
      <dsp:nvSpPr>
        <dsp:cNvPr id="0" name=""/>
        <dsp:cNvSpPr/>
      </dsp:nvSpPr>
      <dsp:spPr>
        <a:xfrm>
          <a:off x="3391631" y="0"/>
          <a:ext cx="822616" cy="340567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marL="0" lvl="0" indent="0" algn="ctr" defTabSz="622300" rtl="0" eaLnBrk="1" latinLnBrk="0" hangingPunct="1">
            <a:lnSpc>
              <a:spcPct val="90000"/>
            </a:lnSpc>
            <a:spcBef>
              <a:spcPct val="0"/>
            </a:spcBef>
            <a:spcAft>
              <a:spcPct val="35000"/>
            </a:spcAft>
            <a:buNone/>
          </a:pPr>
          <a:r>
            <a:rPr lang="en-US" sz="1400" b="1" kern="1200" noProof="0" dirty="0">
              <a:latin typeface="+mn-lt"/>
              <a:cs typeface="Arial" panose="020B0604020202020204" pitchFamily="34" charset="0"/>
            </a:rPr>
            <a:t>Results</a:t>
          </a:r>
        </a:p>
      </dsp:txBody>
      <dsp:txXfrm>
        <a:off x="3391631" y="1362267"/>
        <a:ext cx="822616" cy="1362268"/>
      </dsp:txXfrm>
    </dsp:sp>
    <dsp:sp modelId="{2E2B5239-B62B-4B49-BFFA-8AC8567EAAB3}">
      <dsp:nvSpPr>
        <dsp:cNvPr id="0" name=""/>
        <dsp:cNvSpPr/>
      </dsp:nvSpPr>
      <dsp:spPr>
        <a:xfrm>
          <a:off x="3451458" y="255890"/>
          <a:ext cx="702962" cy="1030988"/>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48000" r="-48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0017CA2-D8F1-4170-9E19-12A97F1B5617}">
      <dsp:nvSpPr>
        <dsp:cNvPr id="0" name=""/>
        <dsp:cNvSpPr/>
      </dsp:nvSpPr>
      <dsp:spPr>
        <a:xfrm>
          <a:off x="4238926" y="0"/>
          <a:ext cx="822616" cy="3405670"/>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marL="0" lvl="0" indent="0" algn="ctr" defTabSz="622300" rtl="0" eaLnBrk="1" latinLnBrk="0" hangingPunct="1">
            <a:lnSpc>
              <a:spcPct val="90000"/>
            </a:lnSpc>
            <a:spcBef>
              <a:spcPct val="0"/>
            </a:spcBef>
            <a:spcAft>
              <a:spcPct val="35000"/>
            </a:spcAft>
            <a:buNone/>
          </a:pPr>
          <a:r>
            <a:rPr lang="en-US" sz="1400" b="1" kern="1200" noProof="0" dirty="0">
              <a:latin typeface="+mn-lt"/>
              <a:cs typeface="Arial" panose="020B0604020202020204" pitchFamily="34" charset="0"/>
            </a:rPr>
            <a:t>Power Plant Construction</a:t>
          </a:r>
        </a:p>
      </dsp:txBody>
      <dsp:txXfrm>
        <a:off x="4238926" y="1362267"/>
        <a:ext cx="822616" cy="1362268"/>
      </dsp:txXfrm>
    </dsp:sp>
    <dsp:sp modelId="{5270D63D-A9C8-4769-BA0A-707932522D7A}">
      <dsp:nvSpPr>
        <dsp:cNvPr id="0" name=""/>
        <dsp:cNvSpPr/>
      </dsp:nvSpPr>
      <dsp:spPr>
        <a:xfrm>
          <a:off x="4298749" y="255884"/>
          <a:ext cx="702969" cy="1030999"/>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025DDCC-4FBB-4DB0-8900-8DB2A244EDD4}">
      <dsp:nvSpPr>
        <dsp:cNvPr id="0" name=""/>
        <dsp:cNvSpPr/>
      </dsp:nvSpPr>
      <dsp:spPr>
        <a:xfrm>
          <a:off x="5086220" y="0"/>
          <a:ext cx="822616" cy="3405670"/>
        </a:xfrm>
        <a:prstGeom prst="rect">
          <a:avLst/>
        </a:prstGeom>
        <a:solidFill>
          <a:schemeClr val="accent3"/>
        </a:solidFill>
        <a:ln w="25400" cap="flat" cmpd="sng" algn="ctr">
          <a:solidFill>
            <a:prstClr val="white">
              <a:hueOff val="0"/>
              <a:satOff val="0"/>
              <a:lumOff val="0"/>
              <a:alphaOff val="0"/>
            </a:prst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vert270" wrap="square" lIns="99568" tIns="99568" rIns="99568" bIns="99568" numCol="1" spcCol="1270" anchor="ctr" anchorCtr="0">
          <a:noAutofit/>
        </a:bodyPr>
        <a:lstStyle/>
        <a:p>
          <a:pPr marL="0" lvl="0" indent="0" algn="ctr" defTabSz="622300" rtl="0" eaLnBrk="1" latinLnBrk="0" hangingPunct="1">
            <a:lnSpc>
              <a:spcPct val="90000"/>
            </a:lnSpc>
            <a:spcBef>
              <a:spcPct val="0"/>
            </a:spcBef>
            <a:spcAft>
              <a:spcPct val="35000"/>
            </a:spcAft>
            <a:buNone/>
          </a:pPr>
          <a:r>
            <a:rPr lang="en-US" sz="1400" b="1" kern="1200" noProof="0" dirty="0">
              <a:solidFill>
                <a:prstClr val="white"/>
              </a:solidFill>
              <a:latin typeface="+mn-lt"/>
              <a:ea typeface="+mn-ea"/>
              <a:cs typeface="Arial" panose="020B0604020202020204" pitchFamily="34" charset="0"/>
            </a:rPr>
            <a:t>Contract Management </a:t>
          </a:r>
        </a:p>
      </dsp:txBody>
      <dsp:txXfrm>
        <a:off x="5086220" y="1362267"/>
        <a:ext cx="822616" cy="1362268"/>
      </dsp:txXfrm>
    </dsp:sp>
    <dsp:sp modelId="{3DF32861-2C99-46BF-BC79-A6E8A417C7E1}">
      <dsp:nvSpPr>
        <dsp:cNvPr id="0" name=""/>
        <dsp:cNvSpPr/>
      </dsp:nvSpPr>
      <dsp:spPr>
        <a:xfrm>
          <a:off x="5146043" y="255884"/>
          <a:ext cx="702969" cy="1030999"/>
        </a:xfrm>
        <a:prstGeom prst="ellipse">
          <a:avLst/>
        </a:prstGeom>
        <a:blipFill>
          <a:blip xmlns:r="http://schemas.openxmlformats.org/officeDocument/2006/relationships" r:embed="rId7">
            <a:duotone>
              <a:schemeClr val="accent5">
                <a:shade val="45000"/>
                <a:satMod val="135000"/>
              </a:schemeClr>
              <a:prstClr val="white"/>
            </a:duotone>
            <a:extLst>
              <a:ext uri="{BEBA8EAE-BF5A-486C-A8C5-ECC9F3942E4B}">
                <a14:imgProps xmlns:a14="http://schemas.microsoft.com/office/drawing/2010/main">
                  <a14:imgLayer r:embed="rId8">
                    <a14:imgEffect>
                      <a14:saturation sat="0"/>
                    </a14:imgEffect>
                  </a14:imgLayer>
                </a14:imgProps>
              </a:ext>
              <a:ext uri="{28A0092B-C50C-407E-A947-70E740481C1C}">
                <a14:useLocalDpi xmlns:a14="http://schemas.microsoft.com/office/drawing/2010/main" val="0"/>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DA1314-1B41-4CED-BB61-68EBEE62D8C3}">
      <dsp:nvSpPr>
        <dsp:cNvPr id="0" name=""/>
        <dsp:cNvSpPr/>
      </dsp:nvSpPr>
      <dsp:spPr>
        <a:xfrm>
          <a:off x="236451" y="2724536"/>
          <a:ext cx="5438386" cy="510850"/>
        </a:xfrm>
        <a:prstGeom prst="rightArrow">
          <a:avLst/>
        </a:prstGeom>
        <a:solidFill>
          <a:srgbClr val="E5F8FF"/>
        </a:solidFill>
        <a:ln w="25400" cap="flat" cmpd="sng" algn="ctr">
          <a:solidFill>
            <a:srgbClr val="A7C6ED"/>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1" Type="http://schemas.openxmlformats.org/officeDocument/2006/relationships/image" Target="../media/image19.png"/></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drawing1.xml><?xml version="1.0" encoding="utf-8"?>
<c:userShapes xmlns:c="http://schemas.openxmlformats.org/drawingml/2006/chart">
  <cdr:relSizeAnchor xmlns:cdr="http://schemas.openxmlformats.org/drawingml/2006/chartDrawing">
    <cdr:from>
      <cdr:x>0.0669</cdr:x>
      <cdr:y>0</cdr:y>
    </cdr:from>
    <cdr:to>
      <cdr:x>0.16041</cdr:x>
      <cdr:y>0.17423</cdr:y>
    </cdr:to>
    <cdr:pic>
      <cdr:nvPicPr>
        <cdr:cNvPr id="2" name="Imagem 1">
          <a:extLst xmlns:a="http://schemas.openxmlformats.org/drawingml/2006/main">
            <a:ext uri="{FF2B5EF4-FFF2-40B4-BE49-F238E27FC236}">
              <a16:creationId xmlns:a16="http://schemas.microsoft.com/office/drawing/2014/main" id="{45876290-BBC5-4056-BACE-E215AAD8A1BB}"/>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duotone>
            <a:prstClr val="black"/>
            <a:schemeClr val="accent1">
              <a:tint val="45000"/>
              <a:satMod val="400000"/>
            </a:schemeClr>
          </a:duotone>
          <a:extLst>
            <a:ext uri="{28A0092B-C50C-407E-A947-70E740481C1C}">
              <a14:useLocalDpi xmlns:a14="http://schemas.microsoft.com/office/drawing/2010/main" val="0"/>
            </a:ext>
          </a:extLst>
        </a:blip>
        <a:stretch xmlns:a="http://schemas.openxmlformats.org/drawingml/2006/main">
          <a:fillRect/>
        </a:stretch>
      </cdr:blipFill>
      <cdr:spPr>
        <a:xfrm xmlns:a="http://schemas.openxmlformats.org/drawingml/2006/main">
          <a:off x="737755" y="0"/>
          <a:ext cx="1031099" cy="1031099"/>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64D9E48-5E7F-D24C-87D5-695B18367D24}" type="datetimeFigureOut">
              <a:rPr lang="en-US" smtClean="0"/>
              <a:t>6/24/2020</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6CB10C2-C6DD-5A4A-BF1B-B012B8BA4284}" type="slidenum">
              <a:rPr lang="en-US" smtClean="0"/>
              <a:t>‹#›</a:t>
            </a:fld>
            <a:endParaRPr lang="en-US"/>
          </a:p>
        </p:txBody>
      </p:sp>
    </p:spTree>
    <p:extLst>
      <p:ext uri="{BB962C8B-B14F-4D97-AF65-F5344CB8AC3E}">
        <p14:creationId xmlns:p14="http://schemas.microsoft.com/office/powerpoint/2010/main" val="3097975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6357CE-B3EB-1B4A-84E5-C1E2DF427ABD}" type="datetimeFigureOut">
              <a:rPr lang="en-US" smtClean="0"/>
              <a:t>6/24/2020</a:t>
            </a:fld>
            <a:endParaRPr lang="en-US" dirty="0"/>
          </a:p>
        </p:txBody>
      </p:sp>
      <p:sp>
        <p:nvSpPr>
          <p:cNvPr id="4" name="Slide Image Placeholder 3"/>
          <p:cNvSpPr>
            <a:spLocks noGrp="1" noRot="1" noChangeAspect="1"/>
          </p:cNvSpPr>
          <p:nvPr>
            <p:ph type="sldImg" idx="2"/>
          </p:nvPr>
        </p:nvSpPr>
        <p:spPr>
          <a:xfrm>
            <a:off x="404813" y="685800"/>
            <a:ext cx="604837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4A558B-E4E9-A94A-B9C1-029E46A76ABA}" type="slidenum">
              <a:rPr lang="en-US" smtClean="0"/>
              <a:t>‹#›</a:t>
            </a:fld>
            <a:endParaRPr lang="en-US" dirty="0"/>
          </a:p>
        </p:txBody>
      </p:sp>
    </p:spTree>
    <p:extLst>
      <p:ext uri="{BB962C8B-B14F-4D97-AF65-F5344CB8AC3E}">
        <p14:creationId xmlns:p14="http://schemas.microsoft.com/office/powerpoint/2010/main" val="306893798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a:t>
            </a:fld>
            <a:endParaRPr lang="en-US" dirty="0"/>
          </a:p>
        </p:txBody>
      </p:sp>
    </p:spTree>
    <p:extLst>
      <p:ext uri="{BB962C8B-B14F-4D97-AF65-F5344CB8AC3E}">
        <p14:creationId xmlns:p14="http://schemas.microsoft.com/office/powerpoint/2010/main" val="928213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10</a:t>
            </a:fld>
            <a:endParaRPr lang="en-US" dirty="0"/>
          </a:p>
        </p:txBody>
      </p:sp>
    </p:spTree>
    <p:extLst>
      <p:ext uri="{BB962C8B-B14F-4D97-AF65-F5344CB8AC3E}">
        <p14:creationId xmlns:p14="http://schemas.microsoft.com/office/powerpoint/2010/main" val="2428670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11</a:t>
            </a:fld>
            <a:endParaRPr lang="en-US" dirty="0"/>
          </a:p>
        </p:txBody>
      </p:sp>
    </p:spTree>
    <p:extLst>
      <p:ext uri="{BB962C8B-B14F-4D97-AF65-F5344CB8AC3E}">
        <p14:creationId xmlns:p14="http://schemas.microsoft.com/office/powerpoint/2010/main" val="974402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12</a:t>
            </a:fld>
            <a:endParaRPr lang="en-US" dirty="0"/>
          </a:p>
        </p:txBody>
      </p:sp>
    </p:spTree>
    <p:extLst>
      <p:ext uri="{BB962C8B-B14F-4D97-AF65-F5344CB8AC3E}">
        <p14:creationId xmlns:p14="http://schemas.microsoft.com/office/powerpoint/2010/main" val="29510116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13</a:t>
            </a:fld>
            <a:endParaRPr lang="en-US" dirty="0"/>
          </a:p>
        </p:txBody>
      </p:sp>
    </p:spTree>
    <p:extLst>
      <p:ext uri="{BB962C8B-B14F-4D97-AF65-F5344CB8AC3E}">
        <p14:creationId xmlns:p14="http://schemas.microsoft.com/office/powerpoint/2010/main" val="30364676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14</a:t>
            </a:fld>
            <a:endParaRPr lang="en-US" dirty="0"/>
          </a:p>
        </p:txBody>
      </p:sp>
    </p:spTree>
    <p:extLst>
      <p:ext uri="{BB962C8B-B14F-4D97-AF65-F5344CB8AC3E}">
        <p14:creationId xmlns:p14="http://schemas.microsoft.com/office/powerpoint/2010/main" val="25649347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15</a:t>
            </a:fld>
            <a:endParaRPr lang="en-US" dirty="0"/>
          </a:p>
        </p:txBody>
      </p:sp>
    </p:spTree>
    <p:extLst>
      <p:ext uri="{BB962C8B-B14F-4D97-AF65-F5344CB8AC3E}">
        <p14:creationId xmlns:p14="http://schemas.microsoft.com/office/powerpoint/2010/main" val="320776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16</a:t>
            </a:fld>
            <a:endParaRPr lang="en-US" dirty="0"/>
          </a:p>
        </p:txBody>
      </p:sp>
    </p:spTree>
    <p:extLst>
      <p:ext uri="{BB962C8B-B14F-4D97-AF65-F5344CB8AC3E}">
        <p14:creationId xmlns:p14="http://schemas.microsoft.com/office/powerpoint/2010/main" val="36665934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17</a:t>
            </a:fld>
            <a:endParaRPr lang="en-US" dirty="0"/>
          </a:p>
        </p:txBody>
      </p:sp>
    </p:spTree>
    <p:extLst>
      <p:ext uri="{BB962C8B-B14F-4D97-AF65-F5344CB8AC3E}">
        <p14:creationId xmlns:p14="http://schemas.microsoft.com/office/powerpoint/2010/main" val="41668683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18</a:t>
            </a:fld>
            <a:endParaRPr lang="en-US" dirty="0"/>
          </a:p>
        </p:txBody>
      </p:sp>
    </p:spTree>
    <p:extLst>
      <p:ext uri="{BB962C8B-B14F-4D97-AF65-F5344CB8AC3E}">
        <p14:creationId xmlns:p14="http://schemas.microsoft.com/office/powerpoint/2010/main" val="6982241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19</a:t>
            </a:fld>
            <a:endParaRPr lang="en-US" dirty="0"/>
          </a:p>
        </p:txBody>
      </p:sp>
    </p:spTree>
    <p:extLst>
      <p:ext uri="{BB962C8B-B14F-4D97-AF65-F5344CB8AC3E}">
        <p14:creationId xmlns:p14="http://schemas.microsoft.com/office/powerpoint/2010/main" val="9989499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a:t>
            </a:fld>
            <a:endParaRPr lang="en-US" dirty="0"/>
          </a:p>
        </p:txBody>
      </p:sp>
    </p:spTree>
    <p:extLst>
      <p:ext uri="{BB962C8B-B14F-4D97-AF65-F5344CB8AC3E}">
        <p14:creationId xmlns:p14="http://schemas.microsoft.com/office/powerpoint/2010/main" val="18834794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20</a:t>
            </a:fld>
            <a:endParaRPr lang="en-US" dirty="0"/>
          </a:p>
        </p:txBody>
      </p:sp>
    </p:spTree>
    <p:extLst>
      <p:ext uri="{BB962C8B-B14F-4D97-AF65-F5344CB8AC3E}">
        <p14:creationId xmlns:p14="http://schemas.microsoft.com/office/powerpoint/2010/main" val="17677470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21</a:t>
            </a:fld>
            <a:endParaRPr lang="en-US" dirty="0"/>
          </a:p>
        </p:txBody>
      </p:sp>
    </p:spTree>
    <p:extLst>
      <p:ext uri="{BB962C8B-B14F-4D97-AF65-F5344CB8AC3E}">
        <p14:creationId xmlns:p14="http://schemas.microsoft.com/office/powerpoint/2010/main" val="6713809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22</a:t>
            </a:fld>
            <a:endParaRPr lang="en-US" dirty="0"/>
          </a:p>
        </p:txBody>
      </p:sp>
    </p:spTree>
    <p:extLst>
      <p:ext uri="{BB962C8B-B14F-4D97-AF65-F5344CB8AC3E}">
        <p14:creationId xmlns:p14="http://schemas.microsoft.com/office/powerpoint/2010/main" val="559869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23</a:t>
            </a:fld>
            <a:endParaRPr lang="en-US" dirty="0"/>
          </a:p>
        </p:txBody>
      </p:sp>
    </p:spTree>
    <p:extLst>
      <p:ext uri="{BB962C8B-B14F-4D97-AF65-F5344CB8AC3E}">
        <p14:creationId xmlns:p14="http://schemas.microsoft.com/office/powerpoint/2010/main" val="16006617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24</a:t>
            </a:fld>
            <a:endParaRPr lang="en-US" dirty="0"/>
          </a:p>
        </p:txBody>
      </p:sp>
    </p:spTree>
    <p:extLst>
      <p:ext uri="{BB962C8B-B14F-4D97-AF65-F5344CB8AC3E}">
        <p14:creationId xmlns:p14="http://schemas.microsoft.com/office/powerpoint/2010/main" val="39082070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25</a:t>
            </a:fld>
            <a:endParaRPr lang="en-US" dirty="0"/>
          </a:p>
        </p:txBody>
      </p:sp>
    </p:spTree>
    <p:extLst>
      <p:ext uri="{BB962C8B-B14F-4D97-AF65-F5344CB8AC3E}">
        <p14:creationId xmlns:p14="http://schemas.microsoft.com/office/powerpoint/2010/main" val="1382287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27</a:t>
            </a:fld>
            <a:endParaRPr lang="en-US" dirty="0"/>
          </a:p>
        </p:txBody>
      </p:sp>
    </p:spTree>
    <p:extLst>
      <p:ext uri="{BB962C8B-B14F-4D97-AF65-F5344CB8AC3E}">
        <p14:creationId xmlns:p14="http://schemas.microsoft.com/office/powerpoint/2010/main" val="39743262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28</a:t>
            </a:fld>
            <a:endParaRPr lang="en-US" dirty="0"/>
          </a:p>
        </p:txBody>
      </p:sp>
    </p:spTree>
    <p:extLst>
      <p:ext uri="{BB962C8B-B14F-4D97-AF65-F5344CB8AC3E}">
        <p14:creationId xmlns:p14="http://schemas.microsoft.com/office/powerpoint/2010/main" val="11401976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29</a:t>
            </a:fld>
            <a:endParaRPr lang="en-US" dirty="0"/>
          </a:p>
        </p:txBody>
      </p:sp>
    </p:spTree>
    <p:extLst>
      <p:ext uri="{BB962C8B-B14F-4D97-AF65-F5344CB8AC3E}">
        <p14:creationId xmlns:p14="http://schemas.microsoft.com/office/powerpoint/2010/main" val="3048731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30</a:t>
            </a:fld>
            <a:endParaRPr lang="en-US" dirty="0"/>
          </a:p>
        </p:txBody>
      </p:sp>
    </p:spTree>
    <p:extLst>
      <p:ext uri="{BB962C8B-B14F-4D97-AF65-F5344CB8AC3E}">
        <p14:creationId xmlns:p14="http://schemas.microsoft.com/office/powerpoint/2010/main" val="3922354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a:t>
            </a:fld>
            <a:endParaRPr lang="en-US" dirty="0"/>
          </a:p>
        </p:txBody>
      </p:sp>
    </p:spTree>
    <p:extLst>
      <p:ext uri="{BB962C8B-B14F-4D97-AF65-F5344CB8AC3E}">
        <p14:creationId xmlns:p14="http://schemas.microsoft.com/office/powerpoint/2010/main" val="30973682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31</a:t>
            </a:fld>
            <a:endParaRPr lang="en-US" dirty="0"/>
          </a:p>
        </p:txBody>
      </p:sp>
    </p:spTree>
    <p:extLst>
      <p:ext uri="{BB962C8B-B14F-4D97-AF65-F5344CB8AC3E}">
        <p14:creationId xmlns:p14="http://schemas.microsoft.com/office/powerpoint/2010/main" val="141177542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32</a:t>
            </a:fld>
            <a:endParaRPr lang="en-US" dirty="0"/>
          </a:p>
        </p:txBody>
      </p:sp>
    </p:spTree>
    <p:extLst>
      <p:ext uri="{BB962C8B-B14F-4D97-AF65-F5344CB8AC3E}">
        <p14:creationId xmlns:p14="http://schemas.microsoft.com/office/powerpoint/2010/main" val="199051056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34</a:t>
            </a:fld>
            <a:endParaRPr lang="en-US" dirty="0"/>
          </a:p>
        </p:txBody>
      </p:sp>
    </p:spTree>
    <p:extLst>
      <p:ext uri="{BB962C8B-B14F-4D97-AF65-F5344CB8AC3E}">
        <p14:creationId xmlns:p14="http://schemas.microsoft.com/office/powerpoint/2010/main" val="2968492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35</a:t>
            </a:fld>
            <a:endParaRPr lang="en-US" dirty="0"/>
          </a:p>
        </p:txBody>
      </p:sp>
    </p:spTree>
    <p:extLst>
      <p:ext uri="{BB962C8B-B14F-4D97-AF65-F5344CB8AC3E}">
        <p14:creationId xmlns:p14="http://schemas.microsoft.com/office/powerpoint/2010/main" val="218698396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36</a:t>
            </a:fld>
            <a:endParaRPr lang="en-US" dirty="0"/>
          </a:p>
        </p:txBody>
      </p:sp>
    </p:spTree>
    <p:extLst>
      <p:ext uri="{BB962C8B-B14F-4D97-AF65-F5344CB8AC3E}">
        <p14:creationId xmlns:p14="http://schemas.microsoft.com/office/powerpoint/2010/main" val="1017851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37</a:t>
            </a:fld>
            <a:endParaRPr lang="en-US" dirty="0"/>
          </a:p>
        </p:txBody>
      </p:sp>
    </p:spTree>
    <p:extLst>
      <p:ext uri="{BB962C8B-B14F-4D97-AF65-F5344CB8AC3E}">
        <p14:creationId xmlns:p14="http://schemas.microsoft.com/office/powerpoint/2010/main" val="670192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38</a:t>
            </a:fld>
            <a:endParaRPr lang="en-US" dirty="0"/>
          </a:p>
        </p:txBody>
      </p:sp>
    </p:spTree>
    <p:extLst>
      <p:ext uri="{BB962C8B-B14F-4D97-AF65-F5344CB8AC3E}">
        <p14:creationId xmlns:p14="http://schemas.microsoft.com/office/powerpoint/2010/main" val="92306147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39</a:t>
            </a:fld>
            <a:endParaRPr lang="en-US" dirty="0"/>
          </a:p>
        </p:txBody>
      </p:sp>
    </p:spTree>
    <p:extLst>
      <p:ext uri="{BB962C8B-B14F-4D97-AF65-F5344CB8AC3E}">
        <p14:creationId xmlns:p14="http://schemas.microsoft.com/office/powerpoint/2010/main" val="28077481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41</a:t>
            </a:fld>
            <a:endParaRPr lang="en-US" dirty="0"/>
          </a:p>
        </p:txBody>
      </p:sp>
    </p:spTree>
    <p:extLst>
      <p:ext uri="{BB962C8B-B14F-4D97-AF65-F5344CB8AC3E}">
        <p14:creationId xmlns:p14="http://schemas.microsoft.com/office/powerpoint/2010/main" val="38247588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42</a:t>
            </a:fld>
            <a:endParaRPr lang="en-US" dirty="0"/>
          </a:p>
        </p:txBody>
      </p:sp>
    </p:spTree>
    <p:extLst>
      <p:ext uri="{BB962C8B-B14F-4D97-AF65-F5344CB8AC3E}">
        <p14:creationId xmlns:p14="http://schemas.microsoft.com/office/powerpoint/2010/main" val="690454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4</a:t>
            </a:fld>
            <a:endParaRPr lang="en-US" dirty="0"/>
          </a:p>
        </p:txBody>
      </p:sp>
    </p:spTree>
    <p:extLst>
      <p:ext uri="{BB962C8B-B14F-4D97-AF65-F5344CB8AC3E}">
        <p14:creationId xmlns:p14="http://schemas.microsoft.com/office/powerpoint/2010/main" val="649205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5</a:t>
            </a:fld>
            <a:endParaRPr lang="en-US" dirty="0"/>
          </a:p>
        </p:txBody>
      </p:sp>
    </p:spTree>
    <p:extLst>
      <p:ext uri="{BB962C8B-B14F-4D97-AF65-F5344CB8AC3E}">
        <p14:creationId xmlns:p14="http://schemas.microsoft.com/office/powerpoint/2010/main" val="3623904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6</a:t>
            </a:fld>
            <a:endParaRPr lang="en-US" dirty="0"/>
          </a:p>
        </p:txBody>
      </p:sp>
    </p:spTree>
    <p:extLst>
      <p:ext uri="{BB962C8B-B14F-4D97-AF65-F5344CB8AC3E}">
        <p14:creationId xmlns:p14="http://schemas.microsoft.com/office/powerpoint/2010/main" val="3409203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7</a:t>
            </a:fld>
            <a:endParaRPr lang="en-US" dirty="0"/>
          </a:p>
        </p:txBody>
      </p:sp>
    </p:spTree>
    <p:extLst>
      <p:ext uri="{BB962C8B-B14F-4D97-AF65-F5344CB8AC3E}">
        <p14:creationId xmlns:p14="http://schemas.microsoft.com/office/powerpoint/2010/main" val="32727898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8</a:t>
            </a:fld>
            <a:endParaRPr lang="en-US" dirty="0"/>
          </a:p>
        </p:txBody>
      </p:sp>
    </p:spTree>
    <p:extLst>
      <p:ext uri="{BB962C8B-B14F-4D97-AF65-F5344CB8AC3E}">
        <p14:creationId xmlns:p14="http://schemas.microsoft.com/office/powerpoint/2010/main" val="31584583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24A558B-E4E9-A94A-B9C1-029E46A76ABA}" type="slidenum">
              <a:rPr lang="en-US" smtClean="0"/>
              <a:t>9</a:t>
            </a:fld>
            <a:endParaRPr lang="en-US" dirty="0"/>
          </a:p>
        </p:txBody>
      </p:sp>
    </p:spTree>
    <p:extLst>
      <p:ext uri="{BB962C8B-B14F-4D97-AF65-F5344CB8AC3E}">
        <p14:creationId xmlns:p14="http://schemas.microsoft.com/office/powerpoint/2010/main" val="3734447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vmlDrawing" Target="../drawings/vmlDrawing2.v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vmlDrawing" Target="../drawings/vmlDrawing11.v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12.v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vmlDrawing" Target="../drawings/vmlDrawing13.vml"/><Relationship Id="rId6" Type="http://schemas.openxmlformats.org/officeDocument/2006/relationships/image" Target="../media/image1.emf"/><Relationship Id="rId5" Type="http://schemas.openxmlformats.org/officeDocument/2006/relationships/oleObject" Target="../embeddings/oleObject13.bin"/><Relationship Id="rId4"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9.xml"/><Relationship Id="rId2" Type="http://schemas.openxmlformats.org/officeDocument/2006/relationships/tags" Target="../tags/tag28.xml"/><Relationship Id="rId1" Type="http://schemas.openxmlformats.org/officeDocument/2006/relationships/vmlDrawing" Target="../drawings/vmlDrawing14.vml"/><Relationship Id="rId6" Type="http://schemas.openxmlformats.org/officeDocument/2006/relationships/image" Target="../media/image1.emf"/><Relationship Id="rId5" Type="http://schemas.openxmlformats.org/officeDocument/2006/relationships/oleObject" Target="../embeddings/oleObject14.bin"/><Relationship Id="rId4"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vmlDrawing" Target="../drawings/vmlDrawing15.vml"/><Relationship Id="rId6" Type="http://schemas.openxmlformats.org/officeDocument/2006/relationships/image" Target="../media/image1.emf"/><Relationship Id="rId5" Type="http://schemas.openxmlformats.org/officeDocument/2006/relationships/oleObject" Target="../embeddings/oleObject15.bin"/><Relationship Id="rId4"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vmlDrawing" Target="../drawings/vmlDrawing16.vml"/><Relationship Id="rId6" Type="http://schemas.openxmlformats.org/officeDocument/2006/relationships/image" Target="../media/image1.emf"/><Relationship Id="rId5" Type="http://schemas.openxmlformats.org/officeDocument/2006/relationships/oleObject" Target="../embeddings/oleObject16.bin"/><Relationship Id="rId4"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vmlDrawing" Target="../drawings/vmlDrawing17.vml"/><Relationship Id="rId6" Type="http://schemas.openxmlformats.org/officeDocument/2006/relationships/image" Target="../media/image1.emf"/><Relationship Id="rId5" Type="http://schemas.openxmlformats.org/officeDocument/2006/relationships/oleObject" Target="../embeddings/oleObject17.bin"/><Relationship Id="rId4"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6.xml"/><Relationship Id="rId1" Type="http://schemas.openxmlformats.org/officeDocument/2006/relationships/vmlDrawing" Target="../drawings/vmlDrawing18.vml"/><Relationship Id="rId6" Type="http://schemas.openxmlformats.org/officeDocument/2006/relationships/image" Target="../media/image2.png"/><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8.xml"/><Relationship Id="rId7" Type="http://schemas.openxmlformats.org/officeDocument/2006/relationships/image" Target="../media/image1.emf"/><Relationship Id="rId2" Type="http://schemas.openxmlformats.org/officeDocument/2006/relationships/tags" Target="../tags/tag37.xml"/><Relationship Id="rId1" Type="http://schemas.openxmlformats.org/officeDocument/2006/relationships/vmlDrawing" Target="../drawings/vmlDrawing19.vml"/><Relationship Id="rId6" Type="http://schemas.openxmlformats.org/officeDocument/2006/relationships/oleObject" Target="../embeddings/oleObject19.bin"/><Relationship Id="rId5" Type="http://schemas.openxmlformats.org/officeDocument/2006/relationships/image" Target="../media/image3.jpeg"/><Relationship Id="rId4"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40.xml"/><Relationship Id="rId7" Type="http://schemas.openxmlformats.org/officeDocument/2006/relationships/image" Target="../media/image2.png"/><Relationship Id="rId2" Type="http://schemas.openxmlformats.org/officeDocument/2006/relationships/tags" Target="../tags/tag39.xml"/><Relationship Id="rId1" Type="http://schemas.openxmlformats.org/officeDocument/2006/relationships/vmlDrawing" Target="../drawings/vmlDrawing20.vml"/><Relationship Id="rId6" Type="http://schemas.openxmlformats.org/officeDocument/2006/relationships/image" Target="../media/image1.emf"/><Relationship Id="rId5" Type="http://schemas.openxmlformats.org/officeDocument/2006/relationships/oleObject" Target="../embeddings/oleObject20.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7.xml"/><Relationship Id="rId7" Type="http://schemas.openxmlformats.org/officeDocument/2006/relationships/image" Target="../media/image2.png"/><Relationship Id="rId2" Type="http://schemas.openxmlformats.org/officeDocument/2006/relationships/tags" Target="../tags/tag6.xml"/><Relationship Id="rId1" Type="http://schemas.openxmlformats.org/officeDocument/2006/relationships/vmlDrawing" Target="../drawings/vmlDrawing3.vml"/><Relationship Id="rId6" Type="http://schemas.openxmlformats.org/officeDocument/2006/relationships/image" Target="../media/image1.emf"/><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vmlDrawing" Target="../drawings/vmlDrawing21.vml"/><Relationship Id="rId6" Type="http://schemas.openxmlformats.org/officeDocument/2006/relationships/image" Target="../media/image1.emf"/><Relationship Id="rId5" Type="http://schemas.openxmlformats.org/officeDocument/2006/relationships/oleObject" Target="../embeddings/oleObject21.bin"/><Relationship Id="rId4"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vmlDrawing" Target="../drawings/vmlDrawing22.vml"/><Relationship Id="rId6" Type="http://schemas.openxmlformats.org/officeDocument/2006/relationships/image" Target="../media/image1.emf"/><Relationship Id="rId5" Type="http://schemas.openxmlformats.org/officeDocument/2006/relationships/oleObject" Target="../embeddings/oleObject22.bin"/><Relationship Id="rId4"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vmlDrawing" Target="../drawings/vmlDrawing23.vml"/><Relationship Id="rId6" Type="http://schemas.openxmlformats.org/officeDocument/2006/relationships/image" Target="../media/image1.emf"/><Relationship Id="rId5" Type="http://schemas.openxmlformats.org/officeDocument/2006/relationships/oleObject" Target="../embeddings/oleObject23.bin"/><Relationship Id="rId4"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vmlDrawing" Target="../drawings/vmlDrawing24.vml"/><Relationship Id="rId6" Type="http://schemas.openxmlformats.org/officeDocument/2006/relationships/image" Target="../media/image1.emf"/><Relationship Id="rId5" Type="http://schemas.openxmlformats.org/officeDocument/2006/relationships/oleObject" Target="../embeddings/oleObject24.bin"/><Relationship Id="rId4"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vmlDrawing" Target="../drawings/vmlDrawing25.vml"/><Relationship Id="rId6" Type="http://schemas.openxmlformats.org/officeDocument/2006/relationships/image" Target="../media/image1.emf"/><Relationship Id="rId5" Type="http://schemas.openxmlformats.org/officeDocument/2006/relationships/oleObject" Target="../embeddings/oleObject25.bin"/><Relationship Id="rId4"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vmlDrawing" Target="../drawings/vmlDrawing26.vml"/><Relationship Id="rId6" Type="http://schemas.openxmlformats.org/officeDocument/2006/relationships/image" Target="../media/image1.emf"/><Relationship Id="rId5" Type="http://schemas.openxmlformats.org/officeDocument/2006/relationships/oleObject" Target="../embeddings/oleObject26.bin"/><Relationship Id="rId4"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vmlDrawing" Target="../drawings/vmlDrawing27.vml"/><Relationship Id="rId6" Type="http://schemas.openxmlformats.org/officeDocument/2006/relationships/image" Target="../media/image1.emf"/><Relationship Id="rId5" Type="http://schemas.openxmlformats.org/officeDocument/2006/relationships/oleObject" Target="../embeddings/oleObject27.bin"/><Relationship Id="rId4"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vmlDrawing" Target="../drawings/vmlDrawing28.vml"/><Relationship Id="rId6" Type="http://schemas.openxmlformats.org/officeDocument/2006/relationships/image" Target="../media/image1.emf"/><Relationship Id="rId5" Type="http://schemas.openxmlformats.org/officeDocument/2006/relationships/oleObject" Target="../embeddings/oleObject28.bin"/><Relationship Id="rId4"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vmlDrawing" Target="../drawings/vmlDrawing29.vml"/><Relationship Id="rId6" Type="http://schemas.openxmlformats.org/officeDocument/2006/relationships/image" Target="../media/image1.emf"/><Relationship Id="rId5" Type="http://schemas.openxmlformats.org/officeDocument/2006/relationships/oleObject" Target="../embeddings/oleObject29.bin"/><Relationship Id="rId4"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vmlDrawing" Target="../drawings/vmlDrawing30.vml"/><Relationship Id="rId6" Type="http://schemas.openxmlformats.org/officeDocument/2006/relationships/image" Target="../media/image1.emf"/><Relationship Id="rId5" Type="http://schemas.openxmlformats.org/officeDocument/2006/relationships/oleObject" Target="../embeddings/oleObject30.bin"/><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9.xml"/><Relationship Id="rId7" Type="http://schemas.openxmlformats.org/officeDocument/2006/relationships/image" Target="../media/image2.png"/><Relationship Id="rId2" Type="http://schemas.openxmlformats.org/officeDocument/2006/relationships/tags" Target="../tags/tag8.xml"/><Relationship Id="rId1" Type="http://schemas.openxmlformats.org/officeDocument/2006/relationships/vmlDrawing" Target="../drawings/vmlDrawing4.vml"/><Relationship Id="rId6" Type="http://schemas.openxmlformats.org/officeDocument/2006/relationships/image" Target="../media/image1.emf"/><Relationship Id="rId5" Type="http://schemas.openxmlformats.org/officeDocument/2006/relationships/oleObject" Target="../embeddings/oleObject4.bin"/><Relationship Id="rId4"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tags" Target="../tags/tag62.xml"/><Relationship Id="rId2" Type="http://schemas.openxmlformats.org/officeDocument/2006/relationships/tags" Target="../tags/tag61.xml"/><Relationship Id="rId1" Type="http://schemas.openxmlformats.org/officeDocument/2006/relationships/vmlDrawing" Target="../drawings/vmlDrawing31.vml"/><Relationship Id="rId6" Type="http://schemas.openxmlformats.org/officeDocument/2006/relationships/image" Target="../media/image1.emf"/><Relationship Id="rId5" Type="http://schemas.openxmlformats.org/officeDocument/2006/relationships/oleObject" Target="../embeddings/oleObject31.bin"/><Relationship Id="rId4"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vmlDrawing" Target="../drawings/vmlDrawing32.vml"/><Relationship Id="rId6" Type="http://schemas.openxmlformats.org/officeDocument/2006/relationships/image" Target="../media/image1.emf"/><Relationship Id="rId5" Type="http://schemas.openxmlformats.org/officeDocument/2006/relationships/oleObject" Target="../embeddings/oleObject32.bin"/><Relationship Id="rId4"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5.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vmlDrawing" Target="../drawings/vmlDrawing34.vml"/><Relationship Id="rId6" Type="http://schemas.openxmlformats.org/officeDocument/2006/relationships/image" Target="../media/image1.emf"/><Relationship Id="rId5" Type="http://schemas.openxmlformats.org/officeDocument/2006/relationships/oleObject" Target="../embeddings/oleObject34.bin"/><Relationship Id="rId4"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vmlDrawing" Target="../drawings/vmlDrawing5.vml"/><Relationship Id="rId6" Type="http://schemas.openxmlformats.org/officeDocument/2006/relationships/image" Target="../media/image1.emf"/><Relationship Id="rId5" Type="http://schemas.openxmlformats.org/officeDocument/2006/relationships/oleObject" Target="../embeddings/oleObject5.bin"/><Relationship Id="rId4"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vmlDrawing" Target="../drawings/vmlDrawing6.vml"/><Relationship Id="rId6" Type="http://schemas.openxmlformats.org/officeDocument/2006/relationships/image" Target="../media/image1.emf"/><Relationship Id="rId5" Type="http://schemas.openxmlformats.org/officeDocument/2006/relationships/oleObject" Target="../embeddings/oleObject6.bin"/><Relationship Id="rId4"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vmlDrawing" Target="../drawings/vmlDrawing7.vml"/><Relationship Id="rId6" Type="http://schemas.openxmlformats.org/officeDocument/2006/relationships/image" Target="../media/image1.emf"/><Relationship Id="rId5" Type="http://schemas.openxmlformats.org/officeDocument/2006/relationships/oleObject" Target="../embeddings/oleObject7.bin"/><Relationship Id="rId4"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vmlDrawing" Target="../drawings/vmlDrawing8.v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vmlDrawing" Target="../drawings/vmlDrawing9.vml"/><Relationship Id="rId6" Type="http://schemas.openxmlformats.org/officeDocument/2006/relationships/image" Target="../media/image1.emf"/><Relationship Id="rId5" Type="http://schemas.openxmlformats.org/officeDocument/2006/relationships/oleObject" Target="../embeddings/oleObject9.bin"/><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vmlDrawing" Target="../drawings/vmlDrawing10.vml"/><Relationship Id="rId6" Type="http://schemas.openxmlformats.org/officeDocument/2006/relationships/image" Target="../media/image1.emf"/><Relationship Id="rId5" Type="http://schemas.openxmlformats.org/officeDocument/2006/relationships/oleObject" Target="../embeddings/oleObject10.bin"/><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D65424B9-271F-4461-807E-63ED773064F2}"/>
              </a:ext>
            </a:extLst>
          </p:cNvPr>
          <p:cNvGraphicFramePr>
            <a:graphicFrameLocks noChangeAspect="1"/>
          </p:cNvGraphicFramePr>
          <p:nvPr userDrawn="1">
            <p:custDataLst>
              <p:tags r:id="rId2"/>
            </p:custDataLst>
            <p:extLst>
              <p:ext uri="{D42A27DB-BD31-4B8C-83A1-F6EECF244321}">
                <p14:modId xmlns:p14="http://schemas.microsoft.com/office/powerpoint/2010/main" val="1470932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537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45BC298-6BFE-4432-8FDB-A3B82D513A4D}"/>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40C00456-721A-A94C-800A-D5E7EE91C160}" type="datetime1">
              <a:rPr lang="en-US" smtClean="0"/>
              <a:pPr/>
              <a:t>6/24/2020</a:t>
            </a:fld>
            <a:endParaRPr lang="en-US" dirty="0"/>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descr="USAID_Logo_White_v02.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388307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CB93CB5-6D56-40E4-9259-BAD336A8FFEF}"/>
              </a:ext>
            </a:extLst>
          </p:cNvPr>
          <p:cNvGraphicFramePr>
            <a:graphicFrameLocks noChangeAspect="1"/>
          </p:cNvGraphicFramePr>
          <p:nvPr userDrawn="1">
            <p:custDataLst>
              <p:tags r:id="rId2"/>
            </p:custDataLst>
            <p:extLst>
              <p:ext uri="{D42A27DB-BD31-4B8C-83A1-F6EECF244321}">
                <p14:modId xmlns:p14="http://schemas.microsoft.com/office/powerpoint/2010/main" val="389666609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458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8784D6E-F613-4AF8-90D5-F8249BF69320}"/>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39252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F705B6C-C4C2-4E0F-9528-496CFA010B60}"/>
              </a:ext>
            </a:extLst>
          </p:cNvPr>
          <p:cNvGraphicFramePr>
            <a:graphicFrameLocks noChangeAspect="1"/>
          </p:cNvGraphicFramePr>
          <p:nvPr userDrawn="1">
            <p:custDataLst>
              <p:tags r:id="rId2"/>
            </p:custDataLst>
            <p:extLst>
              <p:ext uri="{D42A27DB-BD31-4B8C-83A1-F6EECF244321}">
                <p14:modId xmlns:p14="http://schemas.microsoft.com/office/powerpoint/2010/main" val="30712928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561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8464C4D-3003-475E-8048-444602523824}"/>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dirty="0"/>
              <a:t>Click to edit Master title style</a:t>
            </a:r>
          </a:p>
        </p:txBody>
      </p:sp>
      <p:sp>
        <p:nvSpPr>
          <p:cNvPr id="7"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20705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88FAAFB0-7B65-4B8F-9473-3957DAB9C9D1}"/>
              </a:ext>
            </a:extLst>
          </p:cNvPr>
          <p:cNvGraphicFramePr>
            <a:graphicFrameLocks noChangeAspect="1"/>
          </p:cNvGraphicFramePr>
          <p:nvPr userDrawn="1">
            <p:custDataLst>
              <p:tags r:id="rId2"/>
            </p:custDataLst>
            <p:extLst>
              <p:ext uri="{D42A27DB-BD31-4B8C-83A1-F6EECF244321}">
                <p14:modId xmlns:p14="http://schemas.microsoft.com/office/powerpoint/2010/main" val="17240714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663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34B2FC-3C9E-4D61-8710-D661E0C54009}"/>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6/24/2020</a:t>
            </a:fld>
            <a:endParaRPr lang="en-US" dirty="0"/>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22565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1D66A73-09BB-4825-BC1C-98C2D83B33F4}"/>
              </a:ext>
            </a:extLst>
          </p:cNvPr>
          <p:cNvGraphicFramePr>
            <a:graphicFrameLocks noChangeAspect="1"/>
          </p:cNvGraphicFramePr>
          <p:nvPr userDrawn="1">
            <p:custDataLst>
              <p:tags r:id="rId2"/>
            </p:custDataLst>
            <p:extLst>
              <p:ext uri="{D42A27DB-BD31-4B8C-83A1-F6EECF244321}">
                <p14:modId xmlns:p14="http://schemas.microsoft.com/office/powerpoint/2010/main" val="3994039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766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D35C444-E0DA-4203-A19C-2B14029276F7}"/>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3480107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4862213-9034-4A49-AB0F-154338647489}"/>
              </a:ext>
            </a:extLst>
          </p:cNvPr>
          <p:cNvGraphicFramePr>
            <a:graphicFrameLocks noChangeAspect="1"/>
          </p:cNvGraphicFramePr>
          <p:nvPr userDrawn="1">
            <p:custDataLst>
              <p:tags r:id="rId2"/>
            </p:custDataLst>
            <p:extLst>
              <p:ext uri="{D42A27DB-BD31-4B8C-83A1-F6EECF244321}">
                <p14:modId xmlns:p14="http://schemas.microsoft.com/office/powerpoint/2010/main" val="171193197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868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62E4471-ADF1-4278-AC0A-24CB91BB0140}"/>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6/24/2020</a:t>
            </a:fld>
            <a:endParaRPr lang="en-US" dirty="0"/>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508997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2FD8B776-D0CF-45BA-8198-5BF6B95C3CB1}"/>
              </a:ext>
            </a:extLst>
          </p:cNvPr>
          <p:cNvGraphicFramePr>
            <a:graphicFrameLocks noChangeAspect="1"/>
          </p:cNvGraphicFramePr>
          <p:nvPr userDrawn="1">
            <p:custDataLst>
              <p:tags r:id="rId2"/>
            </p:custDataLst>
            <p:extLst>
              <p:ext uri="{D42A27DB-BD31-4B8C-83A1-F6EECF244321}">
                <p14:modId xmlns:p14="http://schemas.microsoft.com/office/powerpoint/2010/main" val="6963861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970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E41B86D-3E6A-4406-BABB-955EB6776A33}"/>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4827033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CCFE88C-788D-4E3F-8CC4-A13743DF7320}"/>
              </a:ext>
            </a:extLst>
          </p:cNvPr>
          <p:cNvGraphicFramePr>
            <a:graphicFrameLocks noChangeAspect="1"/>
          </p:cNvGraphicFramePr>
          <p:nvPr userDrawn="1">
            <p:custDataLst>
              <p:tags r:id="rId2"/>
            </p:custDataLst>
            <p:extLst>
              <p:ext uri="{D42A27DB-BD31-4B8C-83A1-F6EECF244321}">
                <p14:modId xmlns:p14="http://schemas.microsoft.com/office/powerpoint/2010/main" val="317773585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073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816EA77-A8FA-431B-A494-96C46BF2BFC3}"/>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1208314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828ACBB-449D-4E66-949F-2273946A2075}"/>
              </a:ext>
            </a:extLst>
          </p:cNvPr>
          <p:cNvGraphicFramePr>
            <a:graphicFrameLocks noChangeAspect="1"/>
          </p:cNvGraphicFramePr>
          <p:nvPr userDrawn="1">
            <p:custDataLst>
              <p:tags r:id="rId2"/>
            </p:custDataLst>
            <p:extLst>
              <p:ext uri="{D42A27DB-BD31-4B8C-83A1-F6EECF244321}">
                <p14:modId xmlns:p14="http://schemas.microsoft.com/office/powerpoint/2010/main" val="213541853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1756"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F4168E2-91C5-9646-9F53-5B4E70AF759D}" type="datetime1">
              <a:rPr lang="en-US" smtClean="0"/>
              <a:pPr/>
              <a:t>6/24/2020</a:t>
            </a:fld>
            <a:endParaRPr lang="en-US" dirty="0"/>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12" name="Picture 11" descr="USAID_Logo_White_v02.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1852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Cover - Full Red">
    <p:bg>
      <p:bgPr>
        <a:blipFill dpi="0" rotWithShape="1">
          <a:blip r:embed="rId5"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942CFD8-3A17-4AEC-8008-36B2514D5DC7}"/>
              </a:ext>
            </a:extLst>
          </p:cNvPr>
          <p:cNvGraphicFramePr>
            <a:graphicFrameLocks noChangeAspect="1"/>
          </p:cNvGraphicFramePr>
          <p:nvPr userDrawn="1">
            <p:custDataLst>
              <p:tags r:id="rId2"/>
            </p:custDataLst>
            <p:extLst>
              <p:ext uri="{D42A27DB-BD31-4B8C-83A1-F6EECF244321}">
                <p14:modId xmlns:p14="http://schemas.microsoft.com/office/powerpoint/2010/main" val="28210787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2780" name="think-cell Slide" r:id="rId6" imgW="347" imgH="348" progId="TCLayout.ActiveDocument.1">
                  <p:embed/>
                </p:oleObj>
              </mc:Choice>
              <mc:Fallback>
                <p:oleObj name="think-cell Slide" r:id="rId6" imgW="347" imgH="348" progId="TCLayout.ActiveDocument.1">
                  <p:embed/>
                  <p:pic>
                    <p:nvPicPr>
                      <p:cNvPr id="0" name=""/>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5B1143E-1210-4E3D-AE9F-87700FF0502D}"/>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6/24/2020</a:t>
            </a:fld>
            <a:endParaRPr lang="en-US" dirty="0"/>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11" name="Picture 10" descr="USAID_Logo_White_v02.png"/>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66321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0D5B60DE-4977-44D9-85BD-BAF2D1FD45BC}"/>
              </a:ext>
            </a:extLst>
          </p:cNvPr>
          <p:cNvGraphicFramePr>
            <a:graphicFrameLocks noChangeAspect="1"/>
          </p:cNvGraphicFramePr>
          <p:nvPr userDrawn="1">
            <p:custDataLst>
              <p:tags r:id="rId2"/>
            </p:custDataLst>
            <p:extLst>
              <p:ext uri="{D42A27DB-BD31-4B8C-83A1-F6EECF244321}">
                <p14:modId xmlns:p14="http://schemas.microsoft.com/office/powerpoint/2010/main" val="1267151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380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350FAB7E-6B05-44D1-A1BD-EB7E2F33E859}"/>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6/24/2020</a:t>
            </a:fld>
            <a:endParaRPr lang="en-US" dirty="0"/>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dirty="0"/>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dirty="0"/>
          </a:p>
        </p:txBody>
      </p:sp>
      <p:pic>
        <p:nvPicPr>
          <p:cNvPr id="9" name="Picture 8" descr="USAID_Logo_White_v02.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2146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1232EF5-2547-4F34-B30E-49DB10A53A47}"/>
              </a:ext>
            </a:extLst>
          </p:cNvPr>
          <p:cNvGraphicFramePr>
            <a:graphicFrameLocks noChangeAspect="1"/>
          </p:cNvGraphicFramePr>
          <p:nvPr userDrawn="1">
            <p:custDataLst>
              <p:tags r:id="rId2"/>
            </p:custDataLst>
            <p:extLst>
              <p:ext uri="{D42A27DB-BD31-4B8C-83A1-F6EECF244321}">
                <p14:modId xmlns:p14="http://schemas.microsoft.com/office/powerpoint/2010/main" val="271882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639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6F677FD-2FF2-4FE3-8338-0D4490541B45}"/>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EB2C8F94-9D67-854F-8417-3B884156945E}" type="datetime1">
              <a:rPr lang="en-US" smtClean="0"/>
              <a:pPr/>
              <a:t>6/24/2020</a:t>
            </a:fld>
            <a:endParaRPr lang="en-US" dirty="0"/>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pic>
        <p:nvPicPr>
          <p:cNvPr id="11" name="Picture 10" descr="USAID_Logo_White_v02.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527712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B31C795A-AC50-438A-97DF-D6DB72867A08}"/>
              </a:ext>
            </a:extLst>
          </p:cNvPr>
          <p:cNvGraphicFramePr>
            <a:graphicFrameLocks noChangeAspect="1"/>
          </p:cNvGraphicFramePr>
          <p:nvPr userDrawn="1">
            <p:custDataLst>
              <p:tags r:id="rId2"/>
            </p:custDataLst>
            <p:extLst>
              <p:ext uri="{D42A27DB-BD31-4B8C-83A1-F6EECF244321}">
                <p14:modId xmlns:p14="http://schemas.microsoft.com/office/powerpoint/2010/main" val="31761892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482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C944B16-BF54-46F3-BEA6-008AD9DEAC78}"/>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dirty="0"/>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4254325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0F776299-440C-41D8-9867-1366A486DFBF}"/>
              </a:ext>
            </a:extLst>
          </p:cNvPr>
          <p:cNvGraphicFramePr>
            <a:graphicFrameLocks noChangeAspect="1"/>
          </p:cNvGraphicFramePr>
          <p:nvPr userDrawn="1">
            <p:custDataLst>
              <p:tags r:id="rId2"/>
            </p:custDataLst>
            <p:extLst>
              <p:ext uri="{D42A27DB-BD31-4B8C-83A1-F6EECF244321}">
                <p14:modId xmlns:p14="http://schemas.microsoft.com/office/powerpoint/2010/main" val="10659085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585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B646EB4-D4A1-4EA9-83B9-835284699DA0}"/>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6/24/2020</a:t>
            </a:fld>
            <a:endParaRPr lang="en-US" dirty="0"/>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1214077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C3DB8A7-3D58-4F5F-93E5-432654DC78A0}"/>
              </a:ext>
            </a:extLst>
          </p:cNvPr>
          <p:cNvGraphicFramePr>
            <a:graphicFrameLocks noChangeAspect="1"/>
          </p:cNvGraphicFramePr>
          <p:nvPr userDrawn="1">
            <p:custDataLst>
              <p:tags r:id="rId2"/>
            </p:custDataLst>
            <p:extLst>
              <p:ext uri="{D42A27DB-BD31-4B8C-83A1-F6EECF244321}">
                <p14:modId xmlns:p14="http://schemas.microsoft.com/office/powerpoint/2010/main" val="29768897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687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6E1C2B7-0E35-4AD8-817B-08D777B156D3}"/>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563192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C560DDEA-3867-4C77-A01E-67B5C388E55B}"/>
              </a:ext>
            </a:extLst>
          </p:cNvPr>
          <p:cNvGraphicFramePr>
            <a:graphicFrameLocks noChangeAspect="1"/>
          </p:cNvGraphicFramePr>
          <p:nvPr userDrawn="1">
            <p:custDataLst>
              <p:tags r:id="rId2"/>
            </p:custDataLst>
            <p:extLst>
              <p:ext uri="{D42A27DB-BD31-4B8C-83A1-F6EECF244321}">
                <p14:modId xmlns:p14="http://schemas.microsoft.com/office/powerpoint/2010/main" val="12400980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790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299A550-043A-4B11-9D66-A46047E39E2F}"/>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6/24/2020</a:t>
            </a:fld>
            <a:endParaRPr lang="en-US" dirty="0"/>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07235872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622A7ABD-21BE-48F3-BEB8-572D36E664C4}"/>
              </a:ext>
            </a:extLst>
          </p:cNvPr>
          <p:cNvGraphicFramePr>
            <a:graphicFrameLocks noChangeAspect="1"/>
          </p:cNvGraphicFramePr>
          <p:nvPr userDrawn="1">
            <p:custDataLst>
              <p:tags r:id="rId2"/>
            </p:custDataLst>
            <p:extLst>
              <p:ext uri="{D42A27DB-BD31-4B8C-83A1-F6EECF244321}">
                <p14:modId xmlns:p14="http://schemas.microsoft.com/office/powerpoint/2010/main" val="23266372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892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F8CC0A6B-8788-4344-8100-B78673908394}"/>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205330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F9113953-BF18-4100-B3FF-AA92C11AF241}"/>
              </a:ext>
            </a:extLst>
          </p:cNvPr>
          <p:cNvGraphicFramePr>
            <a:graphicFrameLocks noChangeAspect="1"/>
          </p:cNvGraphicFramePr>
          <p:nvPr userDrawn="1">
            <p:custDataLst>
              <p:tags r:id="rId2"/>
            </p:custDataLst>
            <p:extLst>
              <p:ext uri="{D42A27DB-BD31-4B8C-83A1-F6EECF244321}">
                <p14:modId xmlns:p14="http://schemas.microsoft.com/office/powerpoint/2010/main" val="1045679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3994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60DFDA9-3E4A-4EA8-890C-0A5421236BAA}"/>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34227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3934B10-622A-43D1-90D9-3205689D3D04}"/>
              </a:ext>
            </a:extLst>
          </p:cNvPr>
          <p:cNvGraphicFramePr>
            <a:graphicFrameLocks noChangeAspect="1"/>
          </p:cNvGraphicFramePr>
          <p:nvPr userDrawn="1">
            <p:custDataLst>
              <p:tags r:id="rId2"/>
            </p:custDataLst>
            <p:extLst>
              <p:ext uri="{D42A27DB-BD31-4B8C-83A1-F6EECF244321}">
                <p14:modId xmlns:p14="http://schemas.microsoft.com/office/powerpoint/2010/main" val="1730435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097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DFC8739-332D-4B45-937F-778717AC95DB}"/>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dirty="0"/>
              <a:t>Click to edit Master title style</a:t>
            </a:r>
          </a:p>
        </p:txBody>
      </p:sp>
      <p:sp>
        <p:nvSpPr>
          <p:cNvPr id="7"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706297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1731163-9946-4353-8D98-12065AF2D248}"/>
              </a:ext>
            </a:extLst>
          </p:cNvPr>
          <p:cNvGraphicFramePr>
            <a:graphicFrameLocks noChangeAspect="1"/>
          </p:cNvGraphicFramePr>
          <p:nvPr userDrawn="1">
            <p:custDataLst>
              <p:tags r:id="rId2"/>
            </p:custDataLst>
            <p:extLst>
              <p:ext uri="{D42A27DB-BD31-4B8C-83A1-F6EECF244321}">
                <p14:modId xmlns:p14="http://schemas.microsoft.com/office/powerpoint/2010/main" val="32236137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199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756AFDB2-579B-46F3-BA27-3082C7CF8F99}"/>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6/24/2020</a:t>
            </a:fld>
            <a:endParaRPr lang="en-US" dirty="0"/>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9484543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6FC77352-926B-40D7-908D-8C18FE2F0599}"/>
              </a:ext>
            </a:extLst>
          </p:cNvPr>
          <p:cNvGraphicFramePr>
            <a:graphicFrameLocks noChangeAspect="1"/>
          </p:cNvGraphicFramePr>
          <p:nvPr userDrawn="1">
            <p:custDataLst>
              <p:tags r:id="rId2"/>
            </p:custDataLst>
            <p:extLst>
              <p:ext uri="{D42A27DB-BD31-4B8C-83A1-F6EECF244321}">
                <p14:modId xmlns:p14="http://schemas.microsoft.com/office/powerpoint/2010/main" val="854600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302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77099F6-4474-45B6-A45B-0B4CF60E14A0}"/>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9560763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41514E97-8BAC-4FFB-A68F-08A159C8F03F}"/>
              </a:ext>
            </a:extLst>
          </p:cNvPr>
          <p:cNvGraphicFramePr>
            <a:graphicFrameLocks noChangeAspect="1"/>
          </p:cNvGraphicFramePr>
          <p:nvPr userDrawn="1">
            <p:custDataLst>
              <p:tags r:id="rId2"/>
            </p:custDataLst>
            <p:extLst>
              <p:ext uri="{D42A27DB-BD31-4B8C-83A1-F6EECF244321}">
                <p14:modId xmlns:p14="http://schemas.microsoft.com/office/powerpoint/2010/main" val="2211088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404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2B85F755-B53D-4DA1-BBB3-8D0B8FAE558B}"/>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6/24/2020</a:t>
            </a:fld>
            <a:endParaRPr lang="en-US" dirty="0"/>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8751827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922C69B-BD93-4F18-8F5A-5723EEB0645A}"/>
              </a:ext>
            </a:extLst>
          </p:cNvPr>
          <p:cNvGraphicFramePr>
            <a:graphicFrameLocks noChangeAspect="1"/>
          </p:cNvGraphicFramePr>
          <p:nvPr userDrawn="1">
            <p:custDataLst>
              <p:tags r:id="rId2"/>
            </p:custDataLst>
            <p:extLst>
              <p:ext uri="{D42A27DB-BD31-4B8C-83A1-F6EECF244321}">
                <p14:modId xmlns:p14="http://schemas.microsoft.com/office/powerpoint/2010/main" val="5863177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742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Rectangle 5" hidden="1">
            <a:extLst>
              <a:ext uri="{FF2B5EF4-FFF2-40B4-BE49-F238E27FC236}">
                <a16:creationId xmlns:a16="http://schemas.microsoft.com/office/drawing/2014/main" id="{58998F4F-340B-4432-A036-1C493C668E59}"/>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C3349C05-927F-3348-96DF-9086CF2761D6}" type="datetime1">
              <a:rPr lang="en-US" smtClean="0"/>
              <a:t>6/24/2020</a:t>
            </a:fld>
            <a:endParaRPr lang="en-US" dirty="0"/>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dirty="0"/>
              <a:t>FOOTER GOES HERE</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dirty="0"/>
          </a:p>
        </p:txBody>
      </p:sp>
      <p:pic>
        <p:nvPicPr>
          <p:cNvPr id="9" name="Picture 8" descr="USAID_Logo_White_v02.png"/>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34963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AA3B9473-93DD-41AF-B220-76B82579094D}"/>
              </a:ext>
            </a:extLst>
          </p:cNvPr>
          <p:cNvGraphicFramePr>
            <a:graphicFrameLocks noChangeAspect="1"/>
          </p:cNvGraphicFramePr>
          <p:nvPr userDrawn="1">
            <p:custDataLst>
              <p:tags r:id="rId2"/>
            </p:custDataLst>
            <p:extLst>
              <p:ext uri="{D42A27DB-BD31-4B8C-83A1-F6EECF244321}">
                <p14:modId xmlns:p14="http://schemas.microsoft.com/office/powerpoint/2010/main" val="21468574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506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EACB4B70-55B0-40BE-91A7-DE84EC4E2CFC}"/>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82685238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5E979AC7-16BC-41AA-9A41-664482FC99D8}"/>
              </a:ext>
            </a:extLst>
          </p:cNvPr>
          <p:cNvGraphicFramePr>
            <a:graphicFrameLocks noChangeAspect="1"/>
          </p:cNvGraphicFramePr>
          <p:nvPr userDrawn="1">
            <p:custDataLst>
              <p:tags r:id="rId2"/>
            </p:custDataLst>
            <p:extLst>
              <p:ext uri="{D42A27DB-BD31-4B8C-83A1-F6EECF244321}">
                <p14:modId xmlns:p14="http://schemas.microsoft.com/office/powerpoint/2010/main" val="4199449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609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C950D429-3F41-4059-A9C1-2948E447BEDE}"/>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282969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DDA16E27-176E-4469-A409-EE671C8A7A70}"/>
              </a:ext>
            </a:extLst>
          </p:cNvPr>
          <p:cNvGraphicFramePr>
            <a:graphicFrameLocks noChangeAspect="1"/>
          </p:cNvGraphicFramePr>
          <p:nvPr userDrawn="1">
            <p:custDataLst>
              <p:tags r:id="rId2"/>
            </p:custDataLst>
            <p:extLst>
              <p:ext uri="{D42A27DB-BD31-4B8C-83A1-F6EECF244321}">
                <p14:modId xmlns:p14="http://schemas.microsoft.com/office/powerpoint/2010/main" val="318296048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7116" name="think-cell Slide" r:id="rId4" imgW="347" imgH="348" progId="TCLayout.ActiveDocument.1">
                  <p:embed/>
                </p:oleObj>
              </mc:Choice>
              <mc:Fallback>
                <p:oleObj name="think-cell Slide" r:id="rId4" imgW="347" imgH="348"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Date Placeholder 1"/>
          <p:cNvSpPr>
            <a:spLocks noGrp="1"/>
          </p:cNvSpPr>
          <p:nvPr>
            <p:ph type="dt" sz="half" idx="10"/>
          </p:nvPr>
        </p:nvSpPr>
        <p:spPr/>
        <p:txBody>
          <a:bodyPr/>
          <a:lstStyle/>
          <a:p>
            <a:fld id="{ACF874DF-9D81-F643-BEDF-5BF5BC282A65}" type="datetimeFigureOut">
              <a:rPr lang="en-US" smtClean="0"/>
              <a:t>6/24/2020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FDDF19-1E89-1448-91D0-608C81647FE9}" type="slidenum">
              <a:rPr lang="en-US" smtClean="0"/>
              <a:t>‹#›</a:t>
            </a:fld>
            <a:endParaRPr lang="en-US" dirty="0"/>
          </a:p>
        </p:txBody>
      </p:sp>
    </p:spTree>
    <p:extLst>
      <p:ext uri="{BB962C8B-B14F-4D97-AF65-F5344CB8AC3E}">
        <p14:creationId xmlns:p14="http://schemas.microsoft.com/office/powerpoint/2010/main" val="361071117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020AF537-B0D4-4119-B4C4-42209EDD16BD}"/>
              </a:ext>
            </a:extLst>
          </p:cNvPr>
          <p:cNvGraphicFramePr>
            <a:graphicFrameLocks noChangeAspect="1"/>
          </p:cNvGraphicFramePr>
          <p:nvPr userDrawn="1">
            <p:custDataLst>
              <p:tags r:id="rId2"/>
            </p:custDataLst>
            <p:extLst>
              <p:ext uri="{D42A27DB-BD31-4B8C-83A1-F6EECF244321}">
                <p14:modId xmlns:p14="http://schemas.microsoft.com/office/powerpoint/2010/main" val="10134477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4814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E0EFC59E-0065-42E2-A5E6-57BA33A151F5}"/>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2" name="Title 1"/>
          <p:cNvSpPr>
            <a:spLocks noGrp="1"/>
          </p:cNvSpPr>
          <p:nvPr>
            <p:ph type="title"/>
          </p:nvPr>
        </p:nvSpPr>
        <p:spPr/>
        <p:txBody>
          <a:bodyPr/>
          <a:lstStyle/>
          <a:p>
            <a:r>
              <a:rPr lang="en-US" dirty="0"/>
              <a:t>Click to edit Master title style</a:t>
            </a:r>
          </a:p>
        </p:txBody>
      </p:sp>
      <p:sp>
        <p:nvSpPr>
          <p:cNvPr id="5" name="Text Placeholder 4"/>
          <p:cNvSpPr>
            <a:spLocks noGrp="1"/>
          </p:cNvSpPr>
          <p:nvPr>
            <p:ph type="body" sz="quarter" idx="11" hasCustomPrompt="1"/>
          </p:nvPr>
        </p:nvSpPr>
        <p:spPr>
          <a:xfrm>
            <a:off x="465140" y="4646480"/>
            <a:ext cx="8243887" cy="208647"/>
          </a:xfrm>
        </p:spPr>
        <p:txBody>
          <a:bodyPr anchor="b" anchorCtr="0">
            <a:spAutoFit/>
          </a:bodyPr>
          <a:lstStyle>
            <a:lvl1pPr marL="0" indent="0">
              <a:buFontTx/>
              <a:buNone/>
              <a:defRPr sz="756"/>
            </a:lvl1pPr>
          </a:lstStyle>
          <a:p>
            <a:pPr lvl="0"/>
            <a:r>
              <a:rPr lang="en-US" dirty="0"/>
              <a:t>Click to add data source</a:t>
            </a:r>
          </a:p>
        </p:txBody>
      </p:sp>
    </p:spTree>
    <p:extLst>
      <p:ext uri="{BB962C8B-B14F-4D97-AF65-F5344CB8AC3E}">
        <p14:creationId xmlns:p14="http://schemas.microsoft.com/office/powerpoint/2010/main" val="12097691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ver - Full Photo">
    <p:bg>
      <p:bgPr>
        <a:solidFill>
          <a:schemeClr val="tx1"/>
        </a:solidFill>
        <a:effectLst/>
      </p:bgPr>
    </p:bg>
    <p:spTree>
      <p:nvGrpSpPr>
        <p:cNvPr id="1" name=""/>
        <p:cNvGrpSpPr/>
        <p:nvPr/>
      </p:nvGrpSpPr>
      <p:grpSpPr>
        <a:xfrm>
          <a:off x="0" y="0"/>
          <a:ext cx="0" cy="0"/>
          <a:chOff x="0" y="0"/>
          <a:chExt cx="0" cy="0"/>
        </a:xfrm>
      </p:grpSpPr>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37D286F0-5A1A-43D5-B795-A64B3EC47D41}" type="datetime1">
              <a:rPr lang="en-US" smtClean="0"/>
              <a:t>6/24/2020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2" name="Title 1"/>
          <p:cNvSpPr>
            <a:spLocks noGrp="1"/>
          </p:cNvSpPr>
          <p:nvPr>
            <p:ph type="ctrTitle" hasCustomPrompt="1"/>
          </p:nvPr>
        </p:nvSpPr>
        <p:spPr>
          <a:xfrm>
            <a:off x="685800" y="1601787"/>
            <a:ext cx="3886200" cy="1209781"/>
          </a:xfrm>
          <a:effectLst>
            <a:outerShdw blurRad="254000" dir="2700000" algn="tl" rotWithShape="0">
              <a:srgbClr val="000000">
                <a:alpha val="20000"/>
              </a:srgbClr>
            </a:outerShdw>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4" name="Straight Connector 13"/>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
        <p:nvSpPr>
          <p:cNvPr id="5"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chemeClr val="bg1"/>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pic>
        <p:nvPicPr>
          <p:cNvPr id="16" name="Picture 15"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a:outerShdw blurRad="254000" dir="2700000" algn="tl" rotWithShape="0">
              <a:srgbClr val="000000">
                <a:alpha val="20000"/>
              </a:srgbClr>
            </a:outerShdw>
          </a:effectLst>
        </p:spPr>
      </p:pic>
    </p:spTree>
    <p:extLst>
      <p:ext uri="{BB962C8B-B14F-4D97-AF65-F5344CB8AC3E}">
        <p14:creationId xmlns:p14="http://schemas.microsoft.com/office/powerpoint/2010/main" val="400196517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 Full Red">
    <p:bg>
      <p:bgPr>
        <a:solidFill>
          <a:srgbClr val="BA0C2F"/>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2C940189-35D6-4BE2-A841-432643D0D8F8}"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61573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Divider - Full Red">
    <p:bg>
      <p:bgPr>
        <a:solidFill>
          <a:srgbClr val="BA0C2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7ED51403-4230-416E-A7C1-CC9AEA2FE40E}" type="datetime1">
              <a:rPr lang="en-US" smtClean="0"/>
              <a:t>6/24/2020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DISCUSSION PURPOSES ONLY</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7338378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11B04F7-6F5E-4FA4-9C22-5E424914A42A}"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330653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C4AF9AE2-4553-47F8-A54B-93C5D426DC58}"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02166637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29F49C5C-652C-4075-95BA-3671CC37CB1F}"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597977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d/Gray 1 Content">
    <p:bg>
      <p:bgPr>
        <a:solidFill>
          <a:srgbClr val="E7E7E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FB7C8F0-5400-442C-A78E-4C9338E79357}"/>
              </a:ext>
            </a:extLst>
          </p:cNvPr>
          <p:cNvGraphicFramePr>
            <a:graphicFrameLocks noChangeAspect="1"/>
          </p:cNvGraphicFramePr>
          <p:nvPr userDrawn="1">
            <p:custDataLst>
              <p:tags r:id="rId2"/>
            </p:custDataLst>
            <p:extLst>
              <p:ext uri="{D42A27DB-BD31-4B8C-83A1-F6EECF244321}">
                <p14:modId xmlns:p14="http://schemas.microsoft.com/office/powerpoint/2010/main" val="61754110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844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E7A45C3-1770-442C-A9D2-FC373CCD65B9}"/>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14FB1AD-D69E-B741-965A-0BAE826C2FA6}" type="datetime1">
              <a:rPr lang="en-US" smtClean="0"/>
              <a:pPr/>
              <a:t>6/24/2020</a:t>
            </a:fld>
            <a:endParaRPr lang="en-US" dirty="0"/>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dirty="0"/>
              <a:t>Click to edit Master title style</a:t>
            </a:r>
          </a:p>
        </p:txBody>
      </p:sp>
      <p:sp>
        <p:nvSpPr>
          <p:cNvPr id="13" name="Text Placeholder 2"/>
          <p:cNvSpPr>
            <a:spLocks noGrp="1"/>
          </p:cNvSpPr>
          <p:nvPr>
            <p:ph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116097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22FF3CFD-811C-4DB6-8E14-4F25CC8627D0}"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226702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B2FFA41E-8A4C-4261-BFB8-D160822A961E}" type="datetime1">
              <a:rPr lang="en-US" smtClean="0"/>
              <a:t>6/24/2020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895424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8938F87D-72DC-479F-89E9-9C204B379C4A}"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869059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19DE5E27-0D5E-4494-A7D2-690C0DB4AA15}"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92092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81164351-4028-46B4-B163-0EF336B7876E}"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182227274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605888BC-7F8E-4ABE-AA7C-56D36EB52F02}"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6995987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876B54D1-D2CA-4C8C-B056-79C681D68159}"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61212148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F91D4A03-E49F-409F-98B4-746769A9A610}" type="datetime1">
              <a:rPr lang="en-US" smtClean="0"/>
              <a:t>6/24/2020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426795305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3A842DC-3853-4DFA-A331-2844C8048AEA}"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565253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009C022B-3178-4CBC-B6F2-E065BD2C0D7E}"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524714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Gray 2 Content">
    <p:bg>
      <p:bgPr>
        <a:solidFill>
          <a:srgbClr val="E7E7E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8C4B37AB-689D-4B27-A96C-27F18A04169F}"/>
              </a:ext>
            </a:extLst>
          </p:cNvPr>
          <p:cNvGraphicFramePr>
            <a:graphicFrameLocks noChangeAspect="1"/>
          </p:cNvGraphicFramePr>
          <p:nvPr userDrawn="1">
            <p:custDataLst>
              <p:tags r:id="rId2"/>
            </p:custDataLst>
            <p:extLst>
              <p:ext uri="{D42A27DB-BD31-4B8C-83A1-F6EECF244321}">
                <p14:modId xmlns:p14="http://schemas.microsoft.com/office/powerpoint/2010/main" val="35354915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9468"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04A4298-91E7-4F71-A994-FF31450A56C7}"/>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3" name="Content Placeholder 2"/>
          <p:cNvSpPr>
            <a:spLocks noGrp="1"/>
          </p:cNvSpPr>
          <p:nvPr>
            <p:ph sz="half" idx="1"/>
          </p:nvPr>
        </p:nvSpPr>
        <p:spPr>
          <a:xfrm>
            <a:off x="686104" y="1296987"/>
            <a:ext cx="7772400"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6/24/2020</a:t>
            </a:fld>
            <a:endParaRPr lang="en-US" dirty="0"/>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98604256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ntact Info">
    <p:spTree>
      <p:nvGrpSpPr>
        <p:cNvPr id="1" name=""/>
        <p:cNvGrpSpPr/>
        <p:nvPr/>
      </p:nvGrpSpPr>
      <p:grpSpPr>
        <a:xfrm>
          <a:off x="0" y="0"/>
          <a:ext cx="0" cy="0"/>
          <a:chOff x="0" y="0"/>
          <a:chExt cx="0" cy="0"/>
        </a:xfrm>
      </p:grpSpPr>
      <p:sp>
        <p:nvSpPr>
          <p:cNvPr id="5" name="Text Placeholder 4"/>
          <p:cNvSpPr>
            <a:spLocks noGrp="1"/>
          </p:cNvSpPr>
          <p:nvPr>
            <p:ph type="body" sz="quarter" idx="12" hasCustomPrompt="1"/>
          </p:nvPr>
        </p:nvSpPr>
        <p:spPr>
          <a:xfrm rot="16200000">
            <a:off x="78623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6"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007331A-0B99-4D04-938E-09EA41FC8746}" type="datetime1">
              <a:rPr lang="en-US" smtClean="0"/>
              <a:t>6/24/2020</a:t>
            </a:fld>
            <a:endParaRPr lang="en-US"/>
          </a:p>
        </p:txBody>
      </p:sp>
      <p:sp>
        <p:nvSpPr>
          <p:cNvPr id="8"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2" name="Picture 11"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sp>
        <p:nvSpPr>
          <p:cNvPr id="15" name="Subtitle 2"/>
          <p:cNvSpPr>
            <a:spLocks noGrp="1"/>
          </p:cNvSpPr>
          <p:nvPr>
            <p:ph type="subTitle" idx="1" hasCustomPrompt="1"/>
          </p:nvPr>
        </p:nvSpPr>
        <p:spPr>
          <a:xfrm>
            <a:off x="685800" y="3135206"/>
            <a:ext cx="3429000" cy="1209781"/>
          </a:xfrm>
          <a:effectLst>
            <a:outerShdw blurRad="254000" dir="5400000" algn="tl" rotWithShape="0">
              <a:srgbClr val="000000">
                <a:alpha val="40000"/>
              </a:srgbClr>
            </a:outerShdw>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8" name="Straight Connector 17"/>
          <p:cNvCxnSpPr/>
          <p:nvPr userDrawn="1"/>
        </p:nvCxnSpPr>
        <p:spPr>
          <a:xfrm>
            <a:off x="746760" y="2973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359668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Cover - Full Red">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C9D5957D-8C9F-4BF5-B5BB-E5639EA65790}"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pic>
        <p:nvPicPr>
          <p:cNvPr id="11" name="Picture 10" descr="USAID_Logo_White_v02.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83805" y="569937"/>
            <a:ext cx="1371600" cy="410902"/>
          </a:xfrm>
          <a:prstGeom prst="rect">
            <a:avLst/>
          </a:prstGeom>
          <a:effectLst/>
        </p:spPr>
      </p:pic>
      <p:sp>
        <p:nvSpPr>
          <p:cNvPr id="12" name="Title 1"/>
          <p:cNvSpPr>
            <a:spLocks noGrp="1"/>
          </p:cNvSpPr>
          <p:nvPr>
            <p:ph type="ctrTitle" hasCustomPrompt="1"/>
          </p:nvPr>
        </p:nvSpPr>
        <p:spPr>
          <a:xfrm>
            <a:off x="685800" y="1601787"/>
            <a:ext cx="3886200" cy="1209781"/>
          </a:xfrm>
          <a:effectLst/>
        </p:spPr>
        <p:txBody>
          <a:bodyPr anchor="b" anchorCtr="0">
            <a:normAutofit/>
          </a:bodyPr>
          <a:lstStyle>
            <a:lvl1pPr>
              <a:defRPr sz="2400">
                <a:solidFill>
                  <a:schemeClr val="bg1"/>
                </a:solidFill>
              </a:defRPr>
            </a:lvl1pPr>
          </a:lstStyle>
          <a:p>
            <a:r>
              <a:rPr lang="en-US" dirty="0"/>
              <a:t>CLICK TO EDIT MASTER TITLE STYLE</a:t>
            </a:r>
          </a:p>
        </p:txBody>
      </p:sp>
      <p:sp>
        <p:nvSpPr>
          <p:cNvPr id="13" name="Subtitle 2"/>
          <p:cNvSpPr>
            <a:spLocks noGrp="1"/>
          </p:cNvSpPr>
          <p:nvPr>
            <p:ph type="subTitle" idx="1" hasCustomPrompt="1"/>
          </p:nvPr>
        </p:nvSpPr>
        <p:spPr>
          <a:xfrm>
            <a:off x="685800" y="3135206"/>
            <a:ext cx="3429000" cy="1209781"/>
          </a:xfrm>
          <a:effectLst/>
        </p:spPr>
        <p:txBody>
          <a:bodyPr>
            <a:normAutofit/>
          </a:bodyPr>
          <a:lstStyle>
            <a:lvl1pPr marL="0" indent="0" algn="l">
              <a:buNone/>
              <a:defRPr sz="16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cxnSp>
        <p:nvCxnSpPr>
          <p:cNvPr id="17" name="Straight Connector 16"/>
          <p:cNvCxnSpPr/>
          <p:nvPr userDrawn="1"/>
        </p:nvCxnSpPr>
        <p:spPr>
          <a:xfrm>
            <a:off x="746760" y="2973387"/>
            <a:ext cx="320040" cy="0"/>
          </a:xfrm>
          <a:prstGeom prst="line">
            <a:avLst/>
          </a:prstGeom>
          <a:ln w="19050">
            <a:solidFill>
              <a:srgbClr val="FFFFF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7155988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Divider - Full Red">
    <p:bg>
      <p:bgPr>
        <a:solidFill>
          <a:srgbClr val="002F6C"/>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143000" y="534987"/>
            <a:ext cx="5486400" cy="461665"/>
          </a:xfrm>
        </p:spPr>
        <p:txBody>
          <a:bodyPr wrap="square" anchor="t" anchorCtr="0">
            <a:spAutoFit/>
          </a:bodyPr>
          <a:lstStyle>
            <a:lvl1pPr>
              <a:defRPr sz="2400">
                <a:solidFill>
                  <a:srgbClr val="FFFFFF"/>
                </a:solidFill>
              </a:defRPr>
            </a:lvl1pPr>
          </a:lstStyle>
          <a:p>
            <a:r>
              <a:rPr lang="en-US" dirty="0"/>
              <a:t>CLICK TO EDIT MASTER TITLE STYLE</a:t>
            </a:r>
          </a:p>
        </p:txBody>
      </p:sp>
      <p:sp>
        <p:nvSpPr>
          <p:cNvPr id="3" name="Date Placeholder 2"/>
          <p:cNvSpPr>
            <a:spLocks noGrp="1"/>
          </p:cNvSpPr>
          <p:nvPr>
            <p:ph type="dt" sz="half" idx="10"/>
          </p:nvPr>
        </p:nvSpPr>
        <p:spPr>
          <a:xfrm>
            <a:off x="152400" y="4844639"/>
            <a:ext cx="2133600" cy="186148"/>
          </a:xfrm>
        </p:spPr>
        <p:txBody>
          <a:bodyPr/>
          <a:lstStyle>
            <a:lvl1pPr>
              <a:defRPr>
                <a:solidFill>
                  <a:srgbClr val="FFFFFF"/>
                </a:solidFill>
              </a:defRPr>
            </a:lvl1pPr>
          </a:lstStyle>
          <a:p>
            <a:fld id="{D2F41C81-1E0E-424C-BF35-37BFFA168D54}" type="datetime1">
              <a:rPr lang="en-US" smtClean="0"/>
              <a:t>6/24/2020</a:t>
            </a:fld>
            <a:endParaRPr lang="en-US"/>
          </a:p>
        </p:txBody>
      </p:sp>
      <p:sp>
        <p:nvSpPr>
          <p:cNvPr id="4" name="Footer Placeholder 3"/>
          <p:cNvSpPr>
            <a:spLocks noGrp="1"/>
          </p:cNvSpPr>
          <p:nvPr>
            <p:ph type="ftr" sz="quarter" idx="11"/>
          </p:nvPr>
        </p:nvSpPr>
        <p:spPr>
          <a:xfrm>
            <a:off x="3124200" y="4844639"/>
            <a:ext cx="2895600" cy="186148"/>
          </a:xfrm>
        </p:spPr>
        <p:txBody>
          <a:bodyPr/>
          <a:lstStyle>
            <a:lvl1pPr>
              <a:defRPr>
                <a:solidFill>
                  <a:srgbClr val="FFFFFF"/>
                </a:solidFill>
              </a:defRPr>
            </a:lvl1pPr>
          </a:lstStyle>
          <a:p>
            <a:r>
              <a:rPr lang="en-US"/>
              <a:t>DISCUSSION PURPOSES ONLY</a:t>
            </a:r>
          </a:p>
        </p:txBody>
      </p:sp>
      <p:sp>
        <p:nvSpPr>
          <p:cNvPr id="5" name="Slide Number Placeholder 4"/>
          <p:cNvSpPr>
            <a:spLocks noGrp="1"/>
          </p:cNvSpPr>
          <p:nvPr>
            <p:ph type="sldNum" sz="quarter" idx="12"/>
          </p:nvPr>
        </p:nvSpPr>
        <p:spPr>
          <a:xfrm>
            <a:off x="6858000" y="4844639"/>
            <a:ext cx="2133600" cy="186148"/>
          </a:xfrm>
        </p:spPr>
        <p:txBody>
          <a:bodyPr/>
          <a:lstStyle>
            <a:lvl1pPr>
              <a:defRPr>
                <a:solidFill>
                  <a:srgbClr val="FFFFFF"/>
                </a:solidFill>
              </a:defRPr>
            </a:lvl1pPr>
          </a:lstStyle>
          <a:p>
            <a:fld id="{42782948-4DBE-204D-AB9E-B65E067054AE}" type="slidenum">
              <a:rPr lang="en-US" smtClean="0"/>
              <a:pPr/>
              <a:t>‹#›</a:t>
            </a:fld>
            <a:endParaRPr lang="en-US"/>
          </a:p>
        </p:txBody>
      </p:sp>
      <p:pic>
        <p:nvPicPr>
          <p:cNvPr id="9" name="Picture 8" descr="USAID_Logo_White_v02.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83805" y="4344987"/>
            <a:ext cx="1371600" cy="410902"/>
          </a:xfrm>
          <a:prstGeom prst="rect">
            <a:avLst/>
          </a:prstGeom>
          <a:effectLst/>
        </p:spPr>
      </p:pic>
      <p:cxnSp>
        <p:nvCxnSpPr>
          <p:cNvPr id="13" name="Straight Connector 12"/>
          <p:cNvCxnSpPr/>
          <p:nvPr userDrawn="1"/>
        </p:nvCxnSpPr>
        <p:spPr>
          <a:xfrm>
            <a:off x="746760" y="687387"/>
            <a:ext cx="320040" cy="0"/>
          </a:xfrm>
          <a:prstGeom prst="line">
            <a:avLst/>
          </a:prstGeom>
          <a:ln w="19050">
            <a:solidFill>
              <a:srgbClr val="FFFFFF"/>
            </a:solidFill>
          </a:ln>
          <a:effectLst>
            <a:outerShdw blurRad="254000" dir="2700000" algn="tl" rotWithShape="0">
              <a:srgbClr val="000000">
                <a:alpha val="40000"/>
              </a:srgb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2791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2_Red/Gray 1 Content">
    <p:bg>
      <p:bgPr>
        <a:solidFill>
          <a:srgbClr val="E7E7E5"/>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F3642625-584B-4CA8-8279-5325579FEEC8}"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13"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85363285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2_Red/Gray 2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8D0AFAC8-F733-40BD-BACE-37F2B80B2F02}"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774190262"/>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Red/Gray 3 Content">
    <p:bg>
      <p:bgPr>
        <a:solidFill>
          <a:srgbClr val="E7E7E5"/>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97F1028E-841C-4B7E-A71E-74F197CDA42F}"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27993278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2_Red/Gray 1 Content + Bottom Photo">
    <p:bg>
      <p:bgPr>
        <a:solidFill>
          <a:srgbClr val="E7E7E5"/>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7001F032-63F6-4318-A24A-FDB1CE6E57DD}" type="datetime1">
              <a:rPr lang="en-US" smtClean="0"/>
              <a:t>6/24/2020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86738592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2_Red/Gray 1 Content + Right Photo">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45763026-82AF-49EF-9185-2746CDC8862C}"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6310094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Red/Gray Title Only">
    <p:bg>
      <p:bgPr>
        <a:solidFill>
          <a:srgbClr val="E7E7E5"/>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48CA63C3-E018-41DB-93B1-594F687F8FC0}"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64032236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3_Red/Gray 1 Content">
    <p:bg>
      <p:bgPr>
        <a:solidFill>
          <a:schemeClr val="bg1"/>
        </a:solidFill>
        <a:effectLst/>
      </p:bgPr>
    </p:bg>
    <p:spTree>
      <p:nvGrpSpPr>
        <p:cNvPr id="1" name=""/>
        <p:cNvGrpSpPr/>
        <p:nvPr/>
      </p:nvGrpSpPr>
      <p:grpSpPr>
        <a:xfrm>
          <a:off x="0" y="0"/>
          <a:ext cx="0" cy="0"/>
          <a:chOff x="0" y="0"/>
          <a:chExt cx="0" cy="0"/>
        </a:xfrm>
      </p:grpSpPr>
      <p:sp>
        <p:nvSpPr>
          <p:cNvPr id="8"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C2F16F7B-8DBD-4B44-A6F5-7C4C0CA6E878}" type="datetime1">
              <a:rPr lang="en-US" smtClean="0"/>
              <a:t>6/24/2020</a:t>
            </a:fld>
            <a:endParaRPr lang="en-US"/>
          </a:p>
        </p:txBody>
      </p:sp>
      <p:sp>
        <p:nvSpPr>
          <p:cNvPr id="9"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DISCUSSION PURPOSES ONLY</a:t>
            </a:r>
          </a:p>
        </p:txBody>
      </p:sp>
      <p:sp>
        <p:nvSpPr>
          <p:cNvPr id="10"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lvl1pPr>
              <a:defRPr>
                <a:solidFill>
                  <a:srgbClr val="0067B9"/>
                </a:solidFill>
              </a:defRPr>
            </a:lvl1pPr>
          </a:lstStyle>
          <a:p>
            <a:r>
              <a:rPr lang="en-US"/>
              <a:t>Click to edit Master title style</a:t>
            </a:r>
            <a:endParaRPr lang="en-US" dirty="0"/>
          </a:p>
        </p:txBody>
      </p:sp>
      <p:sp>
        <p:nvSpPr>
          <p:cNvPr id="7" name="Text Placeholder 2"/>
          <p:cNvSpPr>
            <a:spLocks noGrp="1"/>
          </p:cNvSpPr>
          <p:nvPr>
            <p:ph idx="1" hasCustomPrompt="1"/>
          </p:nvPr>
        </p:nvSpPr>
        <p:spPr>
          <a:xfrm>
            <a:off x="685800" y="1296987"/>
            <a:ext cx="7772400" cy="3200400"/>
          </a:xfrm>
          <a:prstGeom prst="rect">
            <a:avLst/>
          </a:prstGeom>
        </p:spPr>
        <p:txBody>
          <a:bodyPr vert="horz" lIns="91440" tIns="45720" rIns="91440" bIns="45720" rtlCol="0">
            <a:normAutofit/>
          </a:bodyPr>
          <a:lstStyle>
            <a:lvl1pPr marL="230188" marR="0" indent="-230188" algn="l" defTabSz="457200" rtl="0" eaLnBrk="1" fontAlgn="auto" latinLnBrk="0" hangingPunct="1">
              <a:lnSpc>
                <a:spcPct val="100000"/>
              </a:lnSpc>
              <a:spcBef>
                <a:spcPts val="0"/>
              </a:spcBef>
              <a:spcAft>
                <a:spcPts val="800"/>
              </a:spcAft>
              <a:buClrTx/>
              <a:buSzTx/>
              <a:buFont typeface="Arial"/>
              <a:buChar char="•"/>
              <a:tabLst/>
              <a:defRPr/>
            </a:lvl1pPr>
          </a:lstStyle>
          <a:p>
            <a:pPr marL="230188" marR="0" lvl="0"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Click to edit Master text styles</a:t>
            </a:r>
          </a:p>
          <a:p>
            <a:pPr marL="684213" marR="0" lvl="1" indent="-230188" algn="l" defTabSz="457200" rtl="0" eaLnBrk="1" fontAlgn="auto" latinLnBrk="0" hangingPunct="1">
              <a:lnSpc>
                <a:spcPct val="100000"/>
              </a:lnSpc>
              <a:spcBef>
                <a:spcPts val="0"/>
              </a:spcBef>
              <a:spcAft>
                <a:spcPts val="800"/>
              </a:spcAft>
              <a:buClrTx/>
              <a:buSzTx/>
              <a:buFont typeface="Arial"/>
              <a:buChar char="–"/>
              <a:tabLst/>
              <a:defRPr/>
            </a:pPr>
            <a:r>
              <a:rPr kumimoji="0" lang="en-US" sz="1600" b="0" i="0" u="none" strike="noStrike" kern="1200" cap="none" spc="0" normalizeH="0" baseline="0" noProof="0" dirty="0">
                <a:ln>
                  <a:noFill/>
                </a:ln>
                <a:solidFill>
                  <a:srgbClr val="6C6463"/>
                </a:solidFill>
                <a:effectLst/>
                <a:uLnTx/>
                <a:uFillTx/>
                <a:latin typeface="Gill Sans MT"/>
                <a:ea typeface="+mn-ea"/>
                <a:cs typeface="Gill Sans MT"/>
              </a:rPr>
              <a:t>Second level</a:t>
            </a:r>
          </a:p>
        </p:txBody>
      </p:sp>
    </p:spTree>
    <p:extLst>
      <p:ext uri="{BB962C8B-B14F-4D97-AF65-F5344CB8AC3E}">
        <p14:creationId xmlns:p14="http://schemas.microsoft.com/office/powerpoint/2010/main" val="2107544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Red/Gray 2 Content">
    <p:bg>
      <p:bgPr>
        <a:solidFill>
          <a:srgbClr val="E7E7E5"/>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C806D27D-E0B4-4F74-9C4A-0899AED57658}"/>
              </a:ext>
            </a:extLst>
          </p:cNvPr>
          <p:cNvGraphicFramePr>
            <a:graphicFrameLocks noChangeAspect="1"/>
          </p:cNvGraphicFramePr>
          <p:nvPr userDrawn="1">
            <p:custDataLst>
              <p:tags r:id="rId2"/>
            </p:custDataLst>
            <p:extLst>
              <p:ext uri="{D42A27DB-BD31-4B8C-83A1-F6EECF244321}">
                <p14:modId xmlns:p14="http://schemas.microsoft.com/office/powerpoint/2010/main" val="2877593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492"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63838EB-38A4-4611-906E-8A2D290C8A76}"/>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AB18E012-EC0C-1649-A039-CB178266D114}" type="datetime1">
              <a:rPr lang="en-US" smtClean="0"/>
              <a:t>6/24/2020</a:t>
            </a:fld>
            <a:endParaRPr lang="en-US" dirty="0"/>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37820658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_Red/Gray 2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38096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4648200" y="1296987"/>
            <a:ext cx="38103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6C6463"/>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C8A01CCE-A749-4656-A2A0-186533B53123}"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150491332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3_Red/Gray 3 Content">
    <p:bg>
      <p:bgPr>
        <a:solidFill>
          <a:schemeClr val="bg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4979C5A7-C958-430E-82CE-CD1021346D4C}" type="datetime1">
              <a:rPr lang="en-US" smtClean="0"/>
              <a:t>6/24/2020</a:t>
            </a:fld>
            <a:endParaRPr lang="en-US"/>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a:t>DISCUSSION PURPOSES ONLY</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99317528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3_Red/Gray 1 Content + Bottom Photo">
    <p:bg>
      <p:bgPr>
        <a:solidFill>
          <a:schemeClr val="bg1"/>
        </a:solidFill>
        <a:effectLst/>
      </p:bgPr>
    </p:bg>
    <p:spTree>
      <p:nvGrpSpPr>
        <p:cNvPr id="1" name=""/>
        <p:cNvGrpSpPr/>
        <p:nvPr/>
      </p:nvGrpSpPr>
      <p:grpSpPr>
        <a:xfrm>
          <a:off x="0" y="0"/>
          <a:ext cx="0" cy="0"/>
          <a:chOff x="0" y="0"/>
          <a:chExt cx="0" cy="0"/>
        </a:xfrm>
      </p:grpSpPr>
      <p:sp>
        <p:nvSpPr>
          <p:cNvPr id="12" name="Picture Placeholder 3"/>
          <p:cNvSpPr>
            <a:spLocks noGrp="1"/>
          </p:cNvSpPr>
          <p:nvPr>
            <p:ph type="pic" sz="quarter" idx="10" hasCustomPrompt="1"/>
          </p:nvPr>
        </p:nvSpPr>
        <p:spPr>
          <a:xfrm>
            <a:off x="152400" y="2592387"/>
            <a:ext cx="8839200" cy="2440594"/>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A7D67282-F86E-44BD-A78F-2D3349F46C3A}" type="datetime1">
              <a:rPr lang="en-US" smtClean="0"/>
              <a:t>6/24/2020</a:t>
            </a:fld>
            <a:endParaRPr lang="en-US"/>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a:t>DISCUSSION PURPOSES ONLY</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32679917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_Red/Gray 1 Content + Right Photo">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4572000" y="153988"/>
            <a:ext cx="4419600" cy="4876800"/>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7D5FFAB-02D2-4781-A512-7BAA27654BBD}"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a:t>Click to edit Master text styles</a:t>
            </a:r>
          </a:p>
          <a:p>
            <a:pPr lvl="1"/>
            <a:r>
              <a:rPr lang="en-US"/>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8"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40077713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3_Red/Gray Title Only">
    <p:bg>
      <p:bgPr>
        <a:solidFill>
          <a:schemeClr val="bg1"/>
        </a:solidFill>
        <a:effectLst/>
      </p:bgPr>
    </p:bg>
    <p:spTree>
      <p:nvGrpSpPr>
        <p:cNvPr id="1" name=""/>
        <p:cNvGrpSpPr/>
        <p:nvPr/>
      </p:nvGrpSpPr>
      <p:grpSpPr>
        <a:xfrm>
          <a:off x="0" y="0"/>
          <a:ext cx="0" cy="0"/>
          <a:chOff x="0" y="0"/>
          <a:chExt cx="0" cy="0"/>
        </a:xfrm>
      </p:grpSpPr>
      <p:sp>
        <p:nvSpPr>
          <p:cNvPr id="10" name="Picture Placeholder 3"/>
          <p:cNvSpPr>
            <a:spLocks noGrp="1"/>
          </p:cNvSpPr>
          <p:nvPr>
            <p:ph type="pic" sz="quarter" idx="10" hasCustomPrompt="1"/>
          </p:nvPr>
        </p:nvSpPr>
        <p:spPr>
          <a:xfrm>
            <a:off x="152400" y="153987"/>
            <a:ext cx="4419600" cy="4876799"/>
          </a:xfrm>
          <a:solidFill>
            <a:srgbClr val="E7E7E5"/>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chemeClr val="bg1"/>
                </a:solidFill>
                <a:latin typeface="Gill Sans MT"/>
                <a:cs typeface="Gill Sans MT"/>
              </a:defRPr>
            </a:lvl1pPr>
          </a:lstStyle>
          <a:p>
            <a:fld id="{B6A04689-DD6B-4808-9043-D7A2E3610DF4}" type="datetime1">
              <a:rPr lang="en-US" smtClean="0"/>
              <a:t>6/24/2020</a:t>
            </a:fld>
            <a:endParaRPr lang="en-US"/>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3" name="Text Placeholder 4"/>
          <p:cNvSpPr>
            <a:spLocks noGrp="1"/>
          </p:cNvSpPr>
          <p:nvPr>
            <p:ph type="body" sz="quarter" idx="12" hasCustomPrompt="1"/>
          </p:nvPr>
        </p:nvSpPr>
        <p:spPr>
          <a:xfrm rot="16200000">
            <a:off x="3442713"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6" name="Title 1"/>
          <p:cNvSpPr>
            <a:spLocks noGrp="1"/>
          </p:cNvSpPr>
          <p:nvPr>
            <p:ph type="title" hasCustomPrompt="1"/>
          </p:nvPr>
        </p:nvSpPr>
        <p:spPr>
          <a:xfrm>
            <a:off x="4877104" y="2188567"/>
            <a:ext cx="3885896" cy="837665"/>
          </a:xfrm>
        </p:spPr>
        <p:txBody>
          <a:bodyPr wrap="square" anchor="ctr" anchorCtr="0">
            <a:spAutoFit/>
          </a:bodyPr>
          <a:lstStyle>
            <a:lvl1pPr>
              <a:defRPr>
                <a:solidFill>
                  <a:srgbClr val="0067B9"/>
                </a:solidFill>
              </a:defRPr>
            </a:lvl1pPr>
          </a:lstStyle>
          <a:p>
            <a:r>
              <a:rPr lang="en-US" dirty="0"/>
              <a:t>CLICK TO EDIT MASTER TITLE STYLE</a:t>
            </a:r>
          </a:p>
        </p:txBody>
      </p:sp>
    </p:spTree>
    <p:extLst>
      <p:ext uri="{BB962C8B-B14F-4D97-AF65-F5344CB8AC3E}">
        <p14:creationId xmlns:p14="http://schemas.microsoft.com/office/powerpoint/2010/main" val="64865820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8E23DA-D3C0-440E-9EB4-027EA79AC1C1}" type="datetime1">
              <a:rPr lang="en-US" smtClean="0"/>
              <a:t>6/24/2020</a:t>
            </a:fld>
            <a:endParaRPr lang="en-US"/>
          </a:p>
        </p:txBody>
      </p:sp>
      <p:sp>
        <p:nvSpPr>
          <p:cNvPr id="3" name="Footer Placeholder 2"/>
          <p:cNvSpPr>
            <a:spLocks noGrp="1"/>
          </p:cNvSpPr>
          <p:nvPr>
            <p:ph type="ftr" sz="quarter" idx="11"/>
          </p:nvPr>
        </p:nvSpPr>
        <p:spPr/>
        <p:txBody>
          <a:bodyPr/>
          <a:lstStyle/>
          <a:p>
            <a:r>
              <a:rPr lang="en-US"/>
              <a:t>DISCUSSION PURPOSES ONLY</a:t>
            </a:r>
            <a:endParaRPr lang="en-US" dirty="0"/>
          </a:p>
        </p:txBody>
      </p:sp>
      <p:sp>
        <p:nvSpPr>
          <p:cNvPr id="4" name="Slide Number Placeholder 3"/>
          <p:cNvSpPr>
            <a:spLocks noGrp="1"/>
          </p:cNvSpPr>
          <p:nvPr>
            <p:ph type="sldNum" sz="quarter" idx="12"/>
          </p:nvPr>
        </p:nvSpPr>
        <p:spPr/>
        <p:txBody>
          <a:bodyPr/>
          <a:lstStyle/>
          <a:p>
            <a:fld id="{69FDDF19-1E89-1448-91D0-608C81647FE9}" type="slidenum">
              <a:rPr lang="en-US" smtClean="0"/>
              <a:t>‹#›</a:t>
            </a:fld>
            <a:endParaRPr lang="en-US"/>
          </a:p>
        </p:txBody>
      </p:sp>
    </p:spTree>
    <p:extLst>
      <p:ext uri="{BB962C8B-B14F-4D97-AF65-F5344CB8AC3E}">
        <p14:creationId xmlns:p14="http://schemas.microsoft.com/office/powerpoint/2010/main" val="1381535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ed/Gray 3 Content">
    <p:bg>
      <p:bgPr>
        <a:solidFill>
          <a:srgbClr val="E7E7E5"/>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D3BDBB49-8BE6-4751-85B7-C4943A695360}"/>
              </a:ext>
            </a:extLst>
          </p:cNvPr>
          <p:cNvGraphicFramePr>
            <a:graphicFrameLocks noChangeAspect="1"/>
          </p:cNvGraphicFramePr>
          <p:nvPr userDrawn="1">
            <p:custDataLst>
              <p:tags r:id="rId2"/>
            </p:custDataLst>
            <p:extLst>
              <p:ext uri="{D42A27DB-BD31-4B8C-83A1-F6EECF244321}">
                <p14:modId xmlns:p14="http://schemas.microsoft.com/office/powerpoint/2010/main" val="4195687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1516"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A2176A63-86E0-4522-AF5C-63A6AE509AC3}"/>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3" name="Content Placeholder 2"/>
          <p:cNvSpPr>
            <a:spLocks noGrp="1"/>
          </p:cNvSpPr>
          <p:nvPr>
            <p:ph sz="half" idx="1"/>
          </p:nvPr>
        </p:nvSpPr>
        <p:spPr>
          <a:xfrm>
            <a:off x="686104" y="1296987"/>
            <a:ext cx="2514296"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4" name="Content Placeholder 3"/>
          <p:cNvSpPr>
            <a:spLocks noGrp="1"/>
          </p:cNvSpPr>
          <p:nvPr>
            <p:ph sz="half" idx="2"/>
          </p:nvPr>
        </p:nvSpPr>
        <p:spPr>
          <a:xfrm>
            <a:off x="5943600"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5" name="Date Placeholder 4"/>
          <p:cNvSpPr>
            <a:spLocks noGrp="1"/>
          </p:cNvSpPr>
          <p:nvPr>
            <p:ph type="dt" sz="half" idx="10"/>
          </p:nvPr>
        </p:nvSpPr>
        <p:spPr>
          <a:xfrm>
            <a:off x="152400" y="4844639"/>
            <a:ext cx="2133600" cy="186148"/>
          </a:xfrm>
        </p:spPr>
        <p:txBody>
          <a:bodyPr/>
          <a:lstStyle>
            <a:lvl1pPr>
              <a:defRPr>
                <a:solidFill>
                  <a:srgbClr val="6C6463"/>
                </a:solidFill>
              </a:defRPr>
            </a:lvl1pPr>
          </a:lstStyle>
          <a:p>
            <a:fld id="{39C62A9A-2216-F44B-AFF9-136AA601C377}" type="datetime1">
              <a:rPr lang="en-US" smtClean="0"/>
              <a:t>6/24/2020</a:t>
            </a:fld>
            <a:endParaRPr lang="en-US" dirty="0"/>
          </a:p>
        </p:txBody>
      </p:sp>
      <p:sp>
        <p:nvSpPr>
          <p:cNvPr id="6" name="Footer Placeholder 5"/>
          <p:cNvSpPr>
            <a:spLocks noGrp="1"/>
          </p:cNvSpPr>
          <p:nvPr>
            <p:ph type="ftr" sz="quarter" idx="11"/>
          </p:nvPr>
        </p:nvSpPr>
        <p:spPr>
          <a:xfrm>
            <a:off x="3124200" y="4844639"/>
            <a:ext cx="2895600" cy="186148"/>
          </a:xfrm>
        </p:spPr>
        <p:txBody>
          <a:bodyPr/>
          <a:lstStyle>
            <a:lvl1pPr>
              <a:defRPr>
                <a:solidFill>
                  <a:srgbClr val="6C6463"/>
                </a:solidFill>
              </a:defRPr>
            </a:lvl1pPr>
          </a:lstStyle>
          <a:p>
            <a:r>
              <a:rPr lang="en-US" dirty="0"/>
              <a:t>FOOTER GOES HERE</a:t>
            </a:r>
          </a:p>
        </p:txBody>
      </p:sp>
      <p:sp>
        <p:nvSpPr>
          <p:cNvPr id="7" name="Slide Number Placeholder 6"/>
          <p:cNvSpPr>
            <a:spLocks noGrp="1"/>
          </p:cNvSpPr>
          <p:nvPr>
            <p:ph type="sldNum" sz="quarter" idx="12"/>
          </p:nvPr>
        </p:nvSpPr>
        <p:spPr>
          <a:xfrm>
            <a:off x="6858000" y="4844639"/>
            <a:ext cx="2133600" cy="186148"/>
          </a:xfrm>
        </p:spPr>
        <p:txBody>
          <a:bodyPr/>
          <a:lstStyle>
            <a:lvl1pPr>
              <a:defRPr>
                <a:solidFill>
                  <a:srgbClr val="6C6463"/>
                </a:solidFill>
              </a:defRPr>
            </a:lvl1pPr>
          </a:lstStyle>
          <a:p>
            <a:fld id="{42782948-4DBE-204D-AB9E-B65E067054AE}" type="slidenum">
              <a:rPr lang="en-US" smtClean="0"/>
              <a:pPr/>
              <a:t>‹#›</a:t>
            </a:fld>
            <a:endParaRPr lang="en-US" dirty="0"/>
          </a:p>
        </p:txBody>
      </p:sp>
      <p:sp>
        <p:nvSpPr>
          <p:cNvPr id="10" name="Content Placeholder 3"/>
          <p:cNvSpPr>
            <a:spLocks noGrp="1"/>
          </p:cNvSpPr>
          <p:nvPr>
            <p:ph sz="half" idx="13"/>
          </p:nvPr>
        </p:nvSpPr>
        <p:spPr>
          <a:xfrm>
            <a:off x="3314548" y="1296987"/>
            <a:ext cx="2514904" cy="3200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sz="1600">
                <a:solidFill>
                  <a:srgbClr val="FFFFF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p:txBody>
      </p:sp>
      <p:sp>
        <p:nvSpPr>
          <p:cNvPr id="11"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1909667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ed/Gray 1 Content + Bottom Photo">
    <p:bg>
      <p:bgPr>
        <a:solidFill>
          <a:srgbClr val="E7E7E5"/>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7E863088-2506-4B6F-BEBC-DE996A24370B}"/>
              </a:ext>
            </a:extLst>
          </p:cNvPr>
          <p:cNvGraphicFramePr>
            <a:graphicFrameLocks noChangeAspect="1"/>
          </p:cNvGraphicFramePr>
          <p:nvPr userDrawn="1">
            <p:custDataLst>
              <p:tags r:id="rId2"/>
            </p:custDataLst>
            <p:extLst>
              <p:ext uri="{D42A27DB-BD31-4B8C-83A1-F6EECF244321}">
                <p14:modId xmlns:p14="http://schemas.microsoft.com/office/powerpoint/2010/main" val="41316641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2540"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04AE6DDB-8B45-4EED-AA2D-E7E040D06484}"/>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2" name="Picture Placeholder 3"/>
          <p:cNvSpPr>
            <a:spLocks noGrp="1"/>
          </p:cNvSpPr>
          <p:nvPr>
            <p:ph type="pic" sz="quarter" idx="10" hasCustomPrompt="1"/>
          </p:nvPr>
        </p:nvSpPr>
        <p:spPr>
          <a:xfrm>
            <a:off x="152400" y="2592387"/>
            <a:ext cx="8839200" cy="2440594"/>
          </a:xfrm>
          <a:solidFill>
            <a:schemeClr val="bg1"/>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3" name="Content Placeholder 2"/>
          <p:cNvSpPr>
            <a:spLocks noGrp="1"/>
          </p:cNvSpPr>
          <p:nvPr>
            <p:ph idx="1"/>
          </p:nvPr>
        </p:nvSpPr>
        <p:spPr>
          <a:xfrm>
            <a:off x="685800" y="1296987"/>
            <a:ext cx="7772400" cy="1143000"/>
          </a:xfrm>
        </p:spPr>
        <p:txBody>
          <a:bodyPr/>
          <a:lstStyle>
            <a:lvl1pPr>
              <a:defRPr>
                <a:solidFill>
                  <a:srgbClr val="6C6463"/>
                </a:solidFill>
              </a:defRPr>
            </a:lvl1pPr>
            <a:lvl2pPr>
              <a:defRPr>
                <a:solidFill>
                  <a:srgbClr val="6C6463"/>
                </a:solidFill>
              </a:defRPr>
            </a:lvl2pPr>
            <a:lvl3pPr>
              <a:defRPr>
                <a:solidFill>
                  <a:srgbClr val="6C6463"/>
                </a:solidFill>
              </a:defRPr>
            </a:lvl3pPr>
            <a:lvl4pPr>
              <a:defRPr>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FFFFFF"/>
                </a:solidFill>
                <a:latin typeface="Gill Sans MT"/>
                <a:cs typeface="Gill Sans MT"/>
              </a:defRPr>
            </a:lvl1pPr>
          </a:lstStyle>
          <a:p>
            <a:fld id="{193355D5-F1DA-0F48-9E7E-0A3FEBF9FF84}" type="datetime1">
              <a:rPr lang="en-US" smtClean="0"/>
              <a:pPr/>
              <a:t>6/24/2020</a:t>
            </a:fld>
            <a:endParaRPr lang="en-US" dirty="0"/>
          </a:p>
        </p:txBody>
      </p:sp>
      <p:sp>
        <p:nvSpPr>
          <p:cNvPr id="10" name="Footer Placeholder 4"/>
          <p:cNvSpPr>
            <a:spLocks noGrp="1"/>
          </p:cNvSpPr>
          <p:nvPr>
            <p:ph type="ftr" sz="quarter" idx="3"/>
          </p:nvPr>
        </p:nvSpPr>
        <p:spPr>
          <a:xfrm>
            <a:off x="3124200" y="4844639"/>
            <a:ext cx="2895600" cy="186148"/>
          </a:xfrm>
          <a:prstGeom prst="rect">
            <a:avLst/>
          </a:prstGeom>
        </p:spPr>
        <p:txBody>
          <a:bodyPr vert="horz" lIns="91440" tIns="45720" rIns="91440" bIns="45720" rtlCol="0" anchor="ctr">
            <a:spAutoFit/>
          </a:bodyPr>
          <a:lstStyle>
            <a:lvl1pPr algn="ctr">
              <a:defRPr sz="600" b="0" i="0">
                <a:solidFill>
                  <a:srgbClr val="FFFFFF"/>
                </a:solidFill>
                <a:latin typeface="Gill Sans MT"/>
                <a:cs typeface="Gill Sans MT"/>
              </a:defRPr>
            </a:lvl1pPr>
          </a:lstStyle>
          <a:p>
            <a:r>
              <a:rPr lang="en-US" dirty="0"/>
              <a:t>FOOTER GOES HERE</a:t>
            </a:r>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Text Placeholder 4"/>
          <p:cNvSpPr>
            <a:spLocks noGrp="1"/>
          </p:cNvSpPr>
          <p:nvPr>
            <p:ph type="body" sz="quarter" idx="12" hasCustomPrompt="1"/>
          </p:nvPr>
        </p:nvSpPr>
        <p:spPr>
          <a:xfrm rot="16200000">
            <a:off x="7862313" y="3537008"/>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17" name="Title 1"/>
          <p:cNvSpPr>
            <a:spLocks noGrp="1"/>
          </p:cNvSpPr>
          <p:nvPr>
            <p:ph type="title" hasCustomPrompt="1"/>
          </p:nvPr>
        </p:nvSpPr>
        <p:spPr>
          <a:xfrm>
            <a:off x="686104" y="679217"/>
            <a:ext cx="7772400" cy="465370"/>
          </a:xfrm>
        </p:spPr>
        <p:txBody>
          <a:bodyPr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470141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ed/Gray 1 Content + Right Photo">
    <p:bg>
      <p:bgPr>
        <a:solidFill>
          <a:srgbClr val="E7E7E5"/>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8B96DD27-9CF2-4A43-AFD6-8D963946FB72}"/>
              </a:ext>
            </a:extLst>
          </p:cNvPr>
          <p:cNvGraphicFramePr>
            <a:graphicFrameLocks noChangeAspect="1"/>
          </p:cNvGraphicFramePr>
          <p:nvPr userDrawn="1">
            <p:custDataLst>
              <p:tags r:id="rId2"/>
            </p:custDataLst>
            <p:extLst>
              <p:ext uri="{D42A27DB-BD31-4B8C-83A1-F6EECF244321}">
                <p14:modId xmlns:p14="http://schemas.microsoft.com/office/powerpoint/2010/main" val="631763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64"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961A075F-74FA-41D1-ACC3-4A33A5D2406B}"/>
              </a:ext>
            </a:extLst>
          </p:cNvPr>
          <p:cNvSpPr/>
          <p:nvPr userDrawn="1">
            <p:custDataLst>
              <p:tags r:id="rId3"/>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10" name="Picture Placeholder 3"/>
          <p:cNvSpPr>
            <a:spLocks noGrp="1"/>
          </p:cNvSpPr>
          <p:nvPr>
            <p:ph type="pic" sz="quarter" idx="10" hasCustomPrompt="1"/>
          </p:nvPr>
        </p:nvSpPr>
        <p:spPr>
          <a:xfrm>
            <a:off x="4572000" y="153988"/>
            <a:ext cx="4419600" cy="4876800"/>
          </a:xfrm>
          <a:solidFill>
            <a:srgbClr val="FFFFFF"/>
          </a:solidFill>
        </p:spPr>
        <p:txBody>
          <a:bodyPr>
            <a:normAutofit/>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1200">
                <a:solidFill>
                  <a:srgbClr val="6C6463"/>
                </a:solidFill>
              </a:defRPr>
            </a:lvl1pPr>
          </a:lstStyle>
          <a:p>
            <a:r>
              <a:rPr lang="en-US" dirty="0"/>
              <a:t>ADD PHOTO HERE</a:t>
            </a:r>
          </a:p>
        </p:txBody>
      </p:sp>
      <p:sp>
        <p:nvSpPr>
          <p:cNvPr id="9" name="Date Placeholder 3"/>
          <p:cNvSpPr>
            <a:spLocks noGrp="1"/>
          </p:cNvSpPr>
          <p:nvPr>
            <p:ph type="dt" sz="half" idx="2"/>
          </p:nvPr>
        </p:nvSpPr>
        <p:spPr>
          <a:xfrm>
            <a:off x="152400" y="4844639"/>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60FEB5C5-97E6-6B45-BBE4-F2449473BB96}" type="datetime1">
              <a:rPr lang="en-US" smtClean="0"/>
              <a:pPr/>
              <a:t>6/24/2020</a:t>
            </a:fld>
            <a:endParaRPr lang="en-US" dirty="0"/>
          </a:p>
        </p:txBody>
      </p:sp>
      <p:sp>
        <p:nvSpPr>
          <p:cNvPr id="11" name="Slide Number Placeholder 5"/>
          <p:cNvSpPr>
            <a:spLocks noGrp="1"/>
          </p:cNvSpPr>
          <p:nvPr>
            <p:ph type="sldNum" sz="quarter" idx="4"/>
          </p:nvPr>
        </p:nvSpPr>
        <p:spPr>
          <a:xfrm>
            <a:off x="6858000" y="4844639"/>
            <a:ext cx="2133600" cy="186148"/>
          </a:xfrm>
          <a:prstGeom prst="rect">
            <a:avLst/>
          </a:prstGeom>
        </p:spPr>
        <p:txBody>
          <a:bodyPr vert="horz" lIns="91440" tIns="45720" rIns="91440" bIns="45720" rtlCol="0" anchor="ctr">
            <a:spAutoFit/>
          </a:bodyPr>
          <a:lstStyle>
            <a:lvl1pPr algn="r">
              <a:defRPr sz="600" b="0" i="0">
                <a:solidFill>
                  <a:srgbClr val="FFFFFF"/>
                </a:solidFill>
                <a:latin typeface="Gill Sans MT"/>
                <a:cs typeface="Gill Sans MT"/>
              </a:defRPr>
            </a:lvl1pPr>
          </a:lstStyle>
          <a:p>
            <a:fld id="{42782948-4DBE-204D-AB9E-B65E067054AE}" type="slidenum">
              <a:rPr lang="en-US" smtClean="0"/>
              <a:pPr/>
              <a:t>‹#›</a:t>
            </a:fld>
            <a:endParaRPr lang="en-US" dirty="0"/>
          </a:p>
        </p:txBody>
      </p:sp>
      <p:sp>
        <p:nvSpPr>
          <p:cNvPr id="14" name="Content Placeholder 2"/>
          <p:cNvSpPr>
            <a:spLocks noGrp="1"/>
          </p:cNvSpPr>
          <p:nvPr>
            <p:ph idx="1"/>
          </p:nvPr>
        </p:nvSpPr>
        <p:spPr>
          <a:xfrm>
            <a:off x="685800" y="1677987"/>
            <a:ext cx="3657600" cy="2819400"/>
          </a:xfrm>
        </p:spPr>
        <p:txBody>
          <a:bodyPr>
            <a:normAutofit/>
          </a:bodyPr>
          <a:lstStyle>
            <a:lvl1pPr>
              <a:defRPr sz="1600">
                <a:solidFill>
                  <a:srgbClr val="6C6463"/>
                </a:solidFill>
              </a:defRPr>
            </a:lvl1pPr>
            <a:lvl2pPr>
              <a:defRPr sz="1600">
                <a:solidFill>
                  <a:srgbClr val="6C6463"/>
                </a:solidFill>
              </a:defRPr>
            </a:lvl2pPr>
            <a:lvl3pPr>
              <a:defRPr sz="1600">
                <a:solidFill>
                  <a:srgbClr val="6C6463"/>
                </a:solidFill>
              </a:defRPr>
            </a:lvl3pPr>
            <a:lvl4pPr>
              <a:defRPr sz="1400">
                <a:solidFill>
                  <a:srgbClr val="6C6463"/>
                </a:solidFill>
              </a:defRPr>
            </a:lvl4pPr>
            <a:lvl5pPr>
              <a:defRPr>
                <a:solidFill>
                  <a:srgbClr val="FFFFFF"/>
                </a:solidFill>
              </a:defRPr>
            </a:lvl5pPr>
          </a:lstStyle>
          <a:p>
            <a:pPr lvl="0"/>
            <a:r>
              <a:rPr lang="en-US" dirty="0"/>
              <a:t>Click to edit Master text styles</a:t>
            </a:r>
          </a:p>
          <a:p>
            <a:pPr lvl="1"/>
            <a:r>
              <a:rPr lang="en-US" dirty="0"/>
              <a:t>Second level</a:t>
            </a:r>
          </a:p>
        </p:txBody>
      </p:sp>
      <p:sp>
        <p:nvSpPr>
          <p:cNvPr id="13" name="Text Placeholder 4"/>
          <p:cNvSpPr>
            <a:spLocks noGrp="1"/>
          </p:cNvSpPr>
          <p:nvPr>
            <p:ph type="body" sz="quarter" idx="12" hasCustomPrompt="1"/>
          </p:nvPr>
        </p:nvSpPr>
        <p:spPr>
          <a:xfrm rot="16200000">
            <a:off x="7862312" y="1098609"/>
            <a:ext cx="2073910" cy="184666"/>
          </a:xfrm>
        </p:spPr>
        <p:txBody>
          <a:bodyPr>
            <a:spAutoFit/>
          </a:bodyPr>
          <a:lstStyle>
            <a:lvl1pPr marL="0" indent="0" algn="r">
              <a:buNone/>
              <a:defRPr sz="600" baseline="0">
                <a:solidFill>
                  <a:srgbClr val="FFFFFF"/>
                </a:solidFill>
              </a:defRPr>
            </a:lvl1pPr>
            <a:lvl2pPr marL="230187" indent="0">
              <a:buNone/>
              <a:defRPr sz="1800">
                <a:solidFill>
                  <a:schemeClr val="bg1"/>
                </a:solidFill>
              </a:defRPr>
            </a:lvl2pPr>
            <a:lvl3pPr marL="460375" indent="0">
              <a:buNone/>
              <a:defRPr sz="1600">
                <a:solidFill>
                  <a:schemeClr val="bg1"/>
                </a:solidFill>
              </a:defRPr>
            </a:lvl3pPr>
            <a:lvl4pPr marL="684212" indent="0">
              <a:buNone/>
              <a:defRPr sz="1400">
                <a:solidFill>
                  <a:schemeClr val="bg1"/>
                </a:solidFill>
              </a:defRPr>
            </a:lvl4pPr>
            <a:lvl5pPr marL="1025525" indent="0">
              <a:buNone/>
              <a:defRPr sz="1200">
                <a:solidFill>
                  <a:schemeClr val="bg1"/>
                </a:solidFill>
              </a:defRPr>
            </a:lvl5pPr>
          </a:lstStyle>
          <a:p>
            <a:pPr lvl="0"/>
            <a:r>
              <a:rPr lang="en-US" dirty="0"/>
              <a:t>ADD PHOTO CREDIT HERE</a:t>
            </a:r>
          </a:p>
        </p:txBody>
      </p:sp>
      <p:sp>
        <p:nvSpPr>
          <p:cNvPr id="21" name="Title 1"/>
          <p:cNvSpPr>
            <a:spLocks noGrp="1"/>
          </p:cNvSpPr>
          <p:nvPr>
            <p:ph type="title" hasCustomPrompt="1"/>
          </p:nvPr>
        </p:nvSpPr>
        <p:spPr>
          <a:xfrm>
            <a:off x="685800" y="678715"/>
            <a:ext cx="3657600" cy="830997"/>
          </a:xfrm>
        </p:spPr>
        <p:txBody>
          <a:bodyPr wrap="square" anchor="b" anchorCtr="0">
            <a:spAutoFit/>
          </a:bodyPr>
          <a:lstStyle>
            <a:lvl1pPr>
              <a:defRPr>
                <a:solidFill>
                  <a:srgbClr val="BA0C2F"/>
                </a:solidFill>
              </a:defRPr>
            </a:lvl1pPr>
          </a:lstStyle>
          <a:p>
            <a:r>
              <a:rPr lang="en-US" dirty="0"/>
              <a:t>CLICK TO EDIT MASTER TITLE STYLE</a:t>
            </a:r>
          </a:p>
        </p:txBody>
      </p:sp>
    </p:spTree>
    <p:extLst>
      <p:ext uri="{BB962C8B-B14F-4D97-AF65-F5344CB8AC3E}">
        <p14:creationId xmlns:p14="http://schemas.microsoft.com/office/powerpoint/2010/main" val="256011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ags" Target="../tags/tag3.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ags" Target="../tags/tag2.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vmlDrawing" Target="../drawings/vmlDrawing1.v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18" Type="http://schemas.openxmlformats.org/officeDocument/2006/relationships/slideLayout" Target="../slideLayouts/slideLayout51.xml"/><Relationship Id="rId26" Type="http://schemas.openxmlformats.org/officeDocument/2006/relationships/slideLayout" Target="../slideLayouts/slideLayout59.xml"/><Relationship Id="rId3" Type="http://schemas.openxmlformats.org/officeDocument/2006/relationships/slideLayout" Target="../slideLayouts/slideLayout36.xml"/><Relationship Id="rId21" Type="http://schemas.openxmlformats.org/officeDocument/2006/relationships/slideLayout" Target="../slideLayouts/slideLayout54.xml"/><Relationship Id="rId34" Type="http://schemas.openxmlformats.org/officeDocument/2006/relationships/vmlDrawing" Target="../drawings/vmlDrawing35.v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slideLayout" Target="../slideLayouts/slideLayout50.xml"/><Relationship Id="rId25" Type="http://schemas.openxmlformats.org/officeDocument/2006/relationships/slideLayout" Target="../slideLayouts/slideLayout58.xml"/><Relationship Id="rId33" Type="http://schemas.openxmlformats.org/officeDocument/2006/relationships/theme" Target="../theme/theme2.xml"/><Relationship Id="rId38" Type="http://schemas.openxmlformats.org/officeDocument/2006/relationships/image" Target="../media/image1.emf"/><Relationship Id="rId2" Type="http://schemas.openxmlformats.org/officeDocument/2006/relationships/slideLayout" Target="../slideLayouts/slideLayout35.xml"/><Relationship Id="rId16" Type="http://schemas.openxmlformats.org/officeDocument/2006/relationships/slideLayout" Target="../slideLayouts/slideLayout49.xml"/><Relationship Id="rId20" Type="http://schemas.openxmlformats.org/officeDocument/2006/relationships/slideLayout" Target="../slideLayouts/slideLayout53.xml"/><Relationship Id="rId29" Type="http://schemas.openxmlformats.org/officeDocument/2006/relationships/slideLayout" Target="../slideLayouts/slideLayout62.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24" Type="http://schemas.openxmlformats.org/officeDocument/2006/relationships/slideLayout" Target="../slideLayouts/slideLayout57.xml"/><Relationship Id="rId32" Type="http://schemas.openxmlformats.org/officeDocument/2006/relationships/slideLayout" Target="../slideLayouts/slideLayout65.xml"/><Relationship Id="rId37" Type="http://schemas.openxmlformats.org/officeDocument/2006/relationships/oleObject" Target="../embeddings/oleObject35.bin"/><Relationship Id="rId5" Type="http://schemas.openxmlformats.org/officeDocument/2006/relationships/slideLayout" Target="../slideLayouts/slideLayout38.xml"/><Relationship Id="rId15" Type="http://schemas.openxmlformats.org/officeDocument/2006/relationships/slideLayout" Target="../slideLayouts/slideLayout48.xml"/><Relationship Id="rId23" Type="http://schemas.openxmlformats.org/officeDocument/2006/relationships/slideLayout" Target="../slideLayouts/slideLayout56.xml"/><Relationship Id="rId28" Type="http://schemas.openxmlformats.org/officeDocument/2006/relationships/slideLayout" Target="../slideLayouts/slideLayout61.xml"/><Relationship Id="rId36" Type="http://schemas.openxmlformats.org/officeDocument/2006/relationships/tags" Target="../tags/tag69.xml"/><Relationship Id="rId10" Type="http://schemas.openxmlformats.org/officeDocument/2006/relationships/slideLayout" Target="../slideLayouts/slideLayout43.xml"/><Relationship Id="rId19" Type="http://schemas.openxmlformats.org/officeDocument/2006/relationships/slideLayout" Target="../slideLayouts/slideLayout52.xml"/><Relationship Id="rId31" Type="http://schemas.openxmlformats.org/officeDocument/2006/relationships/slideLayout" Target="../slideLayouts/slideLayout64.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 Id="rId22" Type="http://schemas.openxmlformats.org/officeDocument/2006/relationships/slideLayout" Target="../slideLayouts/slideLayout55.xml"/><Relationship Id="rId27" Type="http://schemas.openxmlformats.org/officeDocument/2006/relationships/slideLayout" Target="../slideLayouts/slideLayout60.xml"/><Relationship Id="rId30" Type="http://schemas.openxmlformats.org/officeDocument/2006/relationships/slideLayout" Target="../slideLayouts/slideLayout63.xml"/><Relationship Id="rId35" Type="http://schemas.openxmlformats.org/officeDocument/2006/relationships/tags" Target="../tags/tag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FE32447-64C3-411E-B88B-56A2E3B390D4}"/>
              </a:ext>
            </a:extLst>
          </p:cNvPr>
          <p:cNvGraphicFramePr>
            <a:graphicFrameLocks noChangeAspect="1"/>
          </p:cNvGraphicFramePr>
          <p:nvPr userDrawn="1">
            <p:custDataLst>
              <p:tags r:id="rId36"/>
            </p:custDataLst>
            <p:extLst>
              <p:ext uri="{D42A27DB-BD31-4B8C-83A1-F6EECF244321}">
                <p14:modId xmlns:p14="http://schemas.microsoft.com/office/powerpoint/2010/main" val="35030731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1038" name="think-cell Slide" r:id="rId38" imgW="347" imgH="348" progId="TCLayout.ActiveDocument.1">
                  <p:embed/>
                </p:oleObj>
              </mc:Choice>
              <mc:Fallback>
                <p:oleObj name="think-cell Slide" r:id="rId38" imgW="347" imgH="348" progId="TCLayout.ActiveDocument.1">
                  <p:embed/>
                  <p:pic>
                    <p:nvPicPr>
                      <p:cNvPr id="0" name=""/>
                      <p:cNvPicPr/>
                      <p:nvPr/>
                    </p:nvPicPr>
                    <p:blipFill>
                      <a:blip r:embed="rId39"/>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9FC93FC0-5D1B-4070-A61A-F4947A0BF821}"/>
              </a:ext>
            </a:extLst>
          </p:cNvPr>
          <p:cNvSpPr/>
          <p:nvPr userDrawn="1">
            <p:custDataLst>
              <p:tags r:id="rId37"/>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dirty="0"/>
              <a:t>Click to edit Master title style</a:t>
            </a:r>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7C017F59-29DA-6F48-B92A-5AD511CC2D63}" type="datetime1">
              <a:rPr lang="en-US" smtClean="0"/>
              <a:pPr/>
              <a:t>6/24/2020</a:t>
            </a:fld>
            <a:endParaRPr lang="en-US" dirty="0"/>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dirty="0"/>
              <a:t>FOOTER GOES HERE</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dirty="0"/>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881333492"/>
      </p:ext>
    </p:extLst>
  </p:cSld>
  <p:clrMap bg1="lt1" tx1="dk1" bg2="lt2" tx2="dk2" accent1="accent1" accent2="accent2" accent3="accent3" accent4="accent4" accent5="accent5" accent6="accent6" hlink="hlink" folHlink="folHlink"/>
  <p:sldLayoutIdLst>
    <p:sldLayoutId id="2147483698" r:id="rId1"/>
    <p:sldLayoutId id="2147483674" r:id="rId2"/>
    <p:sldLayoutId id="2147483654" r:id="rId3"/>
    <p:sldLayoutId id="2147483708" r:id="rId4"/>
    <p:sldLayoutId id="2147483709" r:id="rId5"/>
    <p:sldLayoutId id="2147483758" r:id="rId6"/>
    <p:sldLayoutId id="2147483710" r:id="rId7"/>
    <p:sldLayoutId id="2147483711" r:id="rId8"/>
    <p:sldLayoutId id="2147483712" r:id="rId9"/>
    <p:sldLayoutId id="2147483714" r:id="rId10"/>
    <p:sldLayoutId id="2147483738" r:id="rId11"/>
    <p:sldLayoutId id="2147483739" r:id="rId12"/>
    <p:sldLayoutId id="2147483740" r:id="rId13"/>
    <p:sldLayoutId id="2147483741" r:id="rId14"/>
    <p:sldLayoutId id="2147483742" r:id="rId15"/>
    <p:sldLayoutId id="2147483743" r:id="rId16"/>
    <p:sldLayoutId id="2147483696" r:id="rId17"/>
    <p:sldLayoutId id="2147483744" r:id="rId18"/>
    <p:sldLayoutId id="2147483745" r:id="rId19"/>
    <p:sldLayoutId id="2147483746" r:id="rId20"/>
    <p:sldLayoutId id="2147483747" r:id="rId21"/>
    <p:sldLayoutId id="2147483748" r:id="rId22"/>
    <p:sldLayoutId id="2147483749" r:id="rId23"/>
    <p:sldLayoutId id="2147483750" r:id="rId24"/>
    <p:sldLayoutId id="2147483751" r:id="rId25"/>
    <p:sldLayoutId id="2147483752" r:id="rId26"/>
    <p:sldLayoutId id="2147483753" r:id="rId27"/>
    <p:sldLayoutId id="2147483754" r:id="rId28"/>
    <p:sldLayoutId id="2147483755" r:id="rId29"/>
    <p:sldLayoutId id="2147483756" r:id="rId30"/>
    <p:sldLayoutId id="2147483757" r:id="rId31"/>
    <p:sldLayoutId id="2147483759" r:id="rId32"/>
    <p:sldLayoutId id="2147483760" r:id="rId33"/>
  </p:sldLayoutIdLst>
  <p:hf hdr="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E7E5"/>
        </a:solidFill>
        <a:effectLst/>
      </p:bgPr>
    </p:bg>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D34FC0C2-00AD-4AE4-B35C-B0F698281C55}"/>
              </a:ext>
            </a:extLst>
          </p:cNvPr>
          <p:cNvGraphicFramePr>
            <a:graphicFrameLocks noChangeAspect="1"/>
          </p:cNvGraphicFramePr>
          <p:nvPr userDrawn="1">
            <p:custDataLst>
              <p:tags r:id="rId35"/>
            </p:custDataLst>
            <p:extLst>
              <p:ext uri="{D42A27DB-BD31-4B8C-83A1-F6EECF244321}">
                <p14:modId xmlns:p14="http://schemas.microsoft.com/office/powerpoint/2010/main" val="4056506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83978" name="think-cell Slide" r:id="rId37" imgW="347" imgH="348" progId="TCLayout.ActiveDocument.1">
                  <p:embed/>
                </p:oleObj>
              </mc:Choice>
              <mc:Fallback>
                <p:oleObj name="think-cell Slide" r:id="rId37" imgW="347" imgH="348" progId="TCLayout.ActiveDocument.1">
                  <p:embed/>
                  <p:pic>
                    <p:nvPicPr>
                      <p:cNvPr id="10" name="Object 9" hidden="1">
                        <a:extLst>
                          <a:ext uri="{FF2B5EF4-FFF2-40B4-BE49-F238E27FC236}">
                            <a16:creationId xmlns:a16="http://schemas.microsoft.com/office/drawing/2014/main" id="{D34FC0C2-00AD-4AE4-B35C-B0F698281C55}"/>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812C0B1B-F509-4C5D-B3C8-16893946FB21}"/>
              </a:ext>
            </a:extLst>
          </p:cNvPr>
          <p:cNvSpPr/>
          <p:nvPr userDrawn="1">
            <p:custDataLst>
              <p:tags r:id="rId36"/>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lvl="0" indent="0" algn="ctr"/>
            <a:endParaRPr lang="en-US" sz="2400" b="0" i="0" baseline="0" dirty="0">
              <a:latin typeface="Gill Sans MT" panose="020B0502020104020203" pitchFamily="34" charset="0"/>
              <a:ea typeface="+mj-ea"/>
              <a:sym typeface="Gill Sans MT" panose="020B0502020104020203" pitchFamily="34" charset="0"/>
            </a:endParaRPr>
          </a:p>
        </p:txBody>
      </p:sp>
      <p:sp>
        <p:nvSpPr>
          <p:cNvPr id="2" name="Title Placeholder 1"/>
          <p:cNvSpPr>
            <a:spLocks noGrp="1"/>
          </p:cNvSpPr>
          <p:nvPr>
            <p:ph type="title"/>
          </p:nvPr>
        </p:nvSpPr>
        <p:spPr>
          <a:xfrm>
            <a:off x="686104" y="682922"/>
            <a:ext cx="7772400" cy="461665"/>
          </a:xfrm>
          <a:prstGeom prst="rect">
            <a:avLst/>
          </a:prstGeom>
        </p:spPr>
        <p:txBody>
          <a:bodyPr vert="horz" lIns="91440" tIns="45720" rIns="91440" bIns="45720" rtlCol="0" anchor="b"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685800" y="1296987"/>
            <a:ext cx="7772400" cy="32004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4" name="Date Placeholder 3"/>
          <p:cNvSpPr>
            <a:spLocks noGrp="1"/>
          </p:cNvSpPr>
          <p:nvPr>
            <p:ph type="dt" sz="half" idx="2"/>
          </p:nvPr>
        </p:nvSpPr>
        <p:spPr>
          <a:xfrm>
            <a:off x="152400" y="4864207"/>
            <a:ext cx="2133600" cy="186148"/>
          </a:xfrm>
          <a:prstGeom prst="rect">
            <a:avLst/>
          </a:prstGeom>
        </p:spPr>
        <p:txBody>
          <a:bodyPr vert="horz" lIns="91440" tIns="45720" rIns="91440" bIns="45720" rtlCol="0" anchor="ctr">
            <a:spAutoFit/>
          </a:bodyPr>
          <a:lstStyle>
            <a:lvl1pPr algn="l">
              <a:defRPr sz="600" b="0" i="0">
                <a:solidFill>
                  <a:srgbClr val="6C6463"/>
                </a:solidFill>
                <a:latin typeface="Gill Sans MT"/>
                <a:cs typeface="Gill Sans MT"/>
              </a:defRPr>
            </a:lvl1pPr>
          </a:lstStyle>
          <a:p>
            <a:fld id="{5A78D6C2-6E96-4E4F-AC6D-CB0B7891999D}" type="datetime1">
              <a:rPr lang="en-US" smtClean="0"/>
              <a:t>6/24/2020</a:t>
            </a:fld>
            <a:endParaRPr lang="en-US"/>
          </a:p>
        </p:txBody>
      </p:sp>
      <p:sp>
        <p:nvSpPr>
          <p:cNvPr id="5" name="Footer Placeholder 4"/>
          <p:cNvSpPr>
            <a:spLocks noGrp="1"/>
          </p:cNvSpPr>
          <p:nvPr>
            <p:ph type="ftr" sz="quarter" idx="3"/>
          </p:nvPr>
        </p:nvSpPr>
        <p:spPr>
          <a:xfrm>
            <a:off x="3124200" y="4864207"/>
            <a:ext cx="2895600" cy="186148"/>
          </a:xfrm>
          <a:prstGeom prst="rect">
            <a:avLst/>
          </a:prstGeom>
        </p:spPr>
        <p:txBody>
          <a:bodyPr vert="horz" lIns="91440" tIns="45720" rIns="91440" bIns="45720" rtlCol="0" anchor="ctr">
            <a:spAutoFit/>
          </a:bodyPr>
          <a:lstStyle>
            <a:lvl1pPr algn="ctr">
              <a:defRPr sz="600" b="0" i="0">
                <a:solidFill>
                  <a:srgbClr val="6C6463"/>
                </a:solidFill>
                <a:latin typeface="Gill Sans MT"/>
                <a:cs typeface="Gill Sans MT"/>
              </a:defRPr>
            </a:lvl1pPr>
          </a:lstStyle>
          <a:p>
            <a:r>
              <a:rPr lang="en-US"/>
              <a:t>DISCUSSION PURPOSES ONLY</a:t>
            </a:r>
          </a:p>
        </p:txBody>
      </p:sp>
      <p:sp>
        <p:nvSpPr>
          <p:cNvPr id="6" name="Slide Number Placeholder 5"/>
          <p:cNvSpPr>
            <a:spLocks noGrp="1"/>
          </p:cNvSpPr>
          <p:nvPr>
            <p:ph type="sldNum" sz="quarter" idx="4"/>
          </p:nvPr>
        </p:nvSpPr>
        <p:spPr>
          <a:xfrm>
            <a:off x="6858000" y="4864207"/>
            <a:ext cx="2133600" cy="186148"/>
          </a:xfrm>
          <a:prstGeom prst="rect">
            <a:avLst/>
          </a:prstGeom>
        </p:spPr>
        <p:txBody>
          <a:bodyPr vert="horz" lIns="91440" tIns="45720" rIns="91440" bIns="45720" rtlCol="0" anchor="ctr">
            <a:spAutoFit/>
          </a:bodyPr>
          <a:lstStyle>
            <a:lvl1pPr algn="r">
              <a:defRPr sz="600" b="0" i="0">
                <a:solidFill>
                  <a:srgbClr val="6C6463"/>
                </a:solidFill>
                <a:latin typeface="Gill Sans MT"/>
                <a:cs typeface="Gill Sans MT"/>
              </a:defRPr>
            </a:lvl1pPr>
          </a:lstStyle>
          <a:p>
            <a:fld id="{42782948-4DBE-204D-AB9E-B65E067054AE}" type="slidenum">
              <a:rPr lang="en-US" smtClean="0"/>
              <a:pPr/>
              <a:t>‹#›</a:t>
            </a:fld>
            <a:endParaRPr lang="en-US"/>
          </a:p>
        </p:txBody>
      </p:sp>
      <p:sp>
        <p:nvSpPr>
          <p:cNvPr id="14" name="Frame 13"/>
          <p:cNvSpPr/>
          <p:nvPr/>
        </p:nvSpPr>
        <p:spPr>
          <a:xfrm>
            <a:off x="0" y="0"/>
            <a:ext cx="9144000" cy="5189384"/>
          </a:xfrm>
          <a:prstGeom prst="frame">
            <a:avLst>
              <a:gd name="adj1" fmla="val 2963"/>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b="0" i="0" dirty="0">
              <a:solidFill>
                <a:srgbClr val="FFFFFF"/>
              </a:solidFill>
              <a:latin typeface="Gill Sans MT"/>
              <a:cs typeface="Gill Sans MT"/>
            </a:endParaRPr>
          </a:p>
        </p:txBody>
      </p:sp>
    </p:spTree>
    <p:extLst>
      <p:ext uri="{BB962C8B-B14F-4D97-AF65-F5344CB8AC3E}">
        <p14:creationId xmlns:p14="http://schemas.microsoft.com/office/powerpoint/2010/main" val="1559730534"/>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 id="2147483773" r:id="rId12"/>
    <p:sldLayoutId id="2147483774" r:id="rId13"/>
    <p:sldLayoutId id="2147483775" r:id="rId14"/>
    <p:sldLayoutId id="2147483776" r:id="rId15"/>
    <p:sldLayoutId id="2147483777" r:id="rId16"/>
    <p:sldLayoutId id="2147483778" r:id="rId17"/>
    <p:sldLayoutId id="2147483779" r:id="rId18"/>
    <p:sldLayoutId id="2147483780" r:id="rId19"/>
    <p:sldLayoutId id="2147483781" r:id="rId20"/>
    <p:sldLayoutId id="2147483782" r:id="rId21"/>
    <p:sldLayoutId id="2147483783" r:id="rId22"/>
    <p:sldLayoutId id="2147483784" r:id="rId23"/>
    <p:sldLayoutId id="2147483785" r:id="rId24"/>
    <p:sldLayoutId id="2147483786" r:id="rId25"/>
    <p:sldLayoutId id="2147483787" r:id="rId26"/>
    <p:sldLayoutId id="2147483788" r:id="rId27"/>
    <p:sldLayoutId id="2147483789" r:id="rId28"/>
    <p:sldLayoutId id="2147483790" r:id="rId29"/>
    <p:sldLayoutId id="2147483791" r:id="rId30"/>
    <p:sldLayoutId id="2147483792" r:id="rId31"/>
    <p:sldLayoutId id="2147483793" r:id="rId32"/>
  </p:sldLayoutIdLst>
  <p:hf hdr="0" dt="0"/>
  <p:txStyles>
    <p:titleStyle>
      <a:lvl1pPr algn="l" defTabSz="457200" rtl="0" eaLnBrk="1" latinLnBrk="0" hangingPunct="1">
        <a:spcBef>
          <a:spcPct val="0"/>
        </a:spcBef>
        <a:buNone/>
        <a:defRPr sz="2400" b="0" i="0" kern="1200">
          <a:solidFill>
            <a:srgbClr val="BA0C2F"/>
          </a:solidFill>
          <a:latin typeface="Gill Sans MT"/>
          <a:ea typeface="+mj-ea"/>
          <a:cs typeface="Gill Sans MT"/>
        </a:defRPr>
      </a:lvl1pPr>
    </p:titleStyle>
    <p:body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0.xml"/><Relationship Id="rId1" Type="http://schemas.openxmlformats.org/officeDocument/2006/relationships/vmlDrawing" Target="../drawings/vmlDrawing36.vml"/><Relationship Id="rId6" Type="http://schemas.openxmlformats.org/officeDocument/2006/relationships/image" Target="../media/image1.emf"/><Relationship Id="rId5" Type="http://schemas.openxmlformats.org/officeDocument/2006/relationships/oleObject" Target="../embeddings/oleObject36.bin"/><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image" Target="../media/image20.png"/><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notesSlide" Target="../notesSlides/notesSlide12.xml"/><Relationship Id="rId16" Type="http://schemas.microsoft.com/office/2007/relationships/diagramDrawing" Target="../diagrams/drawing3.xml"/><Relationship Id="rId1" Type="http://schemas.openxmlformats.org/officeDocument/2006/relationships/slideLayout" Target="../slideLayouts/slideLayout20.xml"/><Relationship Id="rId6" Type="http://schemas.openxmlformats.org/officeDocument/2006/relationships/image" Target="../media/image23.png"/><Relationship Id="rId11" Type="http://schemas.microsoft.com/office/2007/relationships/diagramDrawing" Target="../diagrams/drawing2.xml"/><Relationship Id="rId5" Type="http://schemas.openxmlformats.org/officeDocument/2006/relationships/image" Target="../media/image22.png"/><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image" Target="../media/image21.png"/><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13.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4.jpg"/><Relationship Id="rId7" Type="http://schemas.openxmlformats.org/officeDocument/2006/relationships/diagramColors" Target="../diagrams/colors4.xml"/><Relationship Id="rId2" Type="http://schemas.openxmlformats.org/officeDocument/2006/relationships/notesSlide" Target="../notesSlides/notesSlide13.xml"/><Relationship Id="rId1" Type="http://schemas.openxmlformats.org/officeDocument/2006/relationships/slideLayout" Target="../slideLayouts/slideLayout3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4.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3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0.xml"/><Relationship Id="rId6" Type="http://schemas.openxmlformats.org/officeDocument/2006/relationships/image" Target="../media/image15.png"/><Relationship Id="rId5" Type="http://schemas.openxmlformats.org/officeDocument/2006/relationships/image" Target="../media/image12.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3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18.xml"/><Relationship Id="rId1" Type="http://schemas.openxmlformats.org/officeDocument/2006/relationships/slideLayout" Target="../slideLayouts/slideLayout33.xml"/><Relationship Id="rId4" Type="http://schemas.openxmlformats.org/officeDocument/2006/relationships/image" Target="../media/image40.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9.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0.xml"/><Relationship Id="rId1" Type="http://schemas.openxmlformats.org/officeDocument/2006/relationships/slideLayout" Target="../slideLayouts/slideLayout33.xml"/><Relationship Id="rId5" Type="http://schemas.openxmlformats.org/officeDocument/2006/relationships/image" Target="../media/image6.png"/><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6.png"/><Relationship Id="rId7"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20.xml"/><Relationship Id="rId6" Type="http://schemas.openxmlformats.org/officeDocument/2006/relationships/image" Target="../media/image44.png"/><Relationship Id="rId5" Type="http://schemas.openxmlformats.org/officeDocument/2006/relationships/image" Target="../media/image12.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0.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 Id="rId9"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0.xml"/></Relationships>
</file>

<file path=ppt/slides/_rels/slide42.xml.rels><?xml version="1.0" encoding="UTF-8" standalone="yes"?>
<Relationships xmlns="http://schemas.openxmlformats.org/package/2006/relationships"><Relationship Id="rId3" Type="http://schemas.openxmlformats.org/officeDocument/2006/relationships/hyperlink" Target="mailto:alexandre.viana@thymosenergia.com.br" TargetMode="External"/><Relationship Id="rId2" Type="http://schemas.openxmlformats.org/officeDocument/2006/relationships/notesSlide" Target="../notesSlides/notesSlide39.xml"/><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5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8.png"/><Relationship Id="rId11" Type="http://schemas.openxmlformats.org/officeDocument/2006/relationships/image" Target="../media/image18.png"/><Relationship Id="rId5" Type="http://schemas.openxmlformats.org/officeDocument/2006/relationships/image" Target="../media/image7.png"/><Relationship Id="rId10" Type="http://schemas.microsoft.com/office/2007/relationships/hdphoto" Target="../media/hdphoto1.wdp"/><Relationship Id="rId4" Type="http://schemas.openxmlformats.org/officeDocument/2006/relationships/image" Target="../media/image6.pn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DD9CB2ED-DB74-4EC2-A63F-22FDF5BE5EAF}"/>
              </a:ext>
            </a:extLst>
          </p:cNvPr>
          <p:cNvGraphicFramePr>
            <a:graphicFrameLocks noChangeAspect="1"/>
          </p:cNvGraphicFramePr>
          <p:nvPr>
            <p:custDataLst>
              <p:tags r:id="rId2"/>
            </p:custDataLst>
            <p:extLst>
              <p:ext uri="{D42A27DB-BD31-4B8C-83A1-F6EECF244321}">
                <p14:modId xmlns:p14="http://schemas.microsoft.com/office/powerpoint/2010/main" val="30838270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069" name="think-cell Slide" r:id="rId5" imgW="347" imgH="348" progId="TCLayout.ActiveDocument.1">
                  <p:embed/>
                </p:oleObj>
              </mc:Choice>
              <mc:Fallback>
                <p:oleObj name="think-cell Slide" r:id="rId5" imgW="347" imgH="348" progId="TCLayout.ActiveDocument.1">
                  <p:embed/>
                  <p:pic>
                    <p:nvPicPr>
                      <p:cNvPr id="0" name=""/>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6" name="Subtitle 5"/>
          <p:cNvSpPr>
            <a:spLocks noGrp="1"/>
          </p:cNvSpPr>
          <p:nvPr>
            <p:ph type="subTitle" idx="1"/>
          </p:nvPr>
        </p:nvSpPr>
        <p:spPr/>
        <p:txBody>
          <a:bodyPr>
            <a:normAutofit fontScale="92500" lnSpcReduction="20000"/>
          </a:bodyPr>
          <a:lstStyle/>
          <a:p>
            <a:r>
              <a:rPr lang="en-US" dirty="0"/>
              <a:t>Alexandre Viana – </a:t>
            </a:r>
            <a:r>
              <a:rPr lang="en-US" dirty="0" err="1"/>
              <a:t>Thymos</a:t>
            </a:r>
            <a:r>
              <a:rPr lang="en-US" dirty="0"/>
              <a:t> </a:t>
            </a:r>
            <a:r>
              <a:rPr lang="en-US" dirty="0" err="1"/>
              <a:t>Energia</a:t>
            </a:r>
            <a:r>
              <a:rPr lang="en-US" dirty="0"/>
              <a:t>, Brazil</a:t>
            </a:r>
          </a:p>
          <a:p>
            <a:endParaRPr lang="en-US" dirty="0"/>
          </a:p>
          <a:p>
            <a:r>
              <a:rPr lang="en-US" dirty="0"/>
              <a:t>November 18-20, 2019</a:t>
            </a:r>
          </a:p>
          <a:p>
            <a:r>
              <a:rPr lang="en-US" dirty="0"/>
              <a:t>Bangkok, Thailand</a:t>
            </a:r>
          </a:p>
        </p:txBody>
      </p:sp>
      <p:sp>
        <p:nvSpPr>
          <p:cNvPr id="5" name="Title 4"/>
          <p:cNvSpPr>
            <a:spLocks noGrp="1"/>
          </p:cNvSpPr>
          <p:nvPr>
            <p:ph type="ctrTitle"/>
          </p:nvPr>
        </p:nvSpPr>
        <p:spPr/>
        <p:txBody>
          <a:bodyPr anchor="ctr">
            <a:normAutofit/>
          </a:bodyPr>
          <a:lstStyle/>
          <a:p>
            <a:r>
              <a:rPr lang="en-US" dirty="0"/>
              <a:t>Brazilian Power Auctions:</a:t>
            </a:r>
            <a:br>
              <a:rPr lang="en-US" dirty="0"/>
            </a:br>
            <a:r>
              <a:rPr lang="en-US" dirty="0"/>
              <a:t>SWOT Analysis </a:t>
            </a:r>
          </a:p>
        </p:txBody>
      </p:sp>
    </p:spTree>
    <p:extLst>
      <p:ext uri="{BB962C8B-B14F-4D97-AF65-F5344CB8AC3E}">
        <p14:creationId xmlns:p14="http://schemas.microsoft.com/office/powerpoint/2010/main" val="30946916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10</a:t>
            </a:fld>
            <a:endParaRPr lang="en-US" dirty="0"/>
          </a:p>
        </p:txBody>
      </p:sp>
      <p:sp>
        <p:nvSpPr>
          <p:cNvPr id="16" name="Footer Placeholder 2">
            <a:extLst>
              <a:ext uri="{FF2B5EF4-FFF2-40B4-BE49-F238E27FC236}">
                <a16:creationId xmlns:a16="http://schemas.microsoft.com/office/drawing/2014/main" id="{406F7501-6BAB-4071-B05B-A775D4F8C2D4}"/>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 CCEE</a:t>
            </a:r>
          </a:p>
        </p:txBody>
      </p:sp>
      <p:sp>
        <p:nvSpPr>
          <p:cNvPr id="12" name="Retângulo 11">
            <a:extLst>
              <a:ext uri="{FF2B5EF4-FFF2-40B4-BE49-F238E27FC236}">
                <a16:creationId xmlns:a16="http://schemas.microsoft.com/office/drawing/2014/main" id="{3969811B-CB9E-4F78-8A06-07E67B230580}"/>
              </a:ext>
            </a:extLst>
          </p:cNvPr>
          <p:cNvSpPr/>
          <p:nvPr/>
        </p:nvSpPr>
        <p:spPr>
          <a:xfrm>
            <a:off x="6633851" y="1121422"/>
            <a:ext cx="2163786" cy="3485570"/>
          </a:xfrm>
          <a:prstGeom prst="rect">
            <a:avLst/>
          </a:prstGeom>
          <a:solidFill>
            <a:schemeClr val="bg1">
              <a:lumMod val="85000"/>
            </a:schemeClr>
          </a:solidFill>
        </p:spPr>
        <p:txBody>
          <a:bodyPr wrap="square" rtlCol="0">
            <a:spAutoFit/>
          </a:bodyPr>
          <a:lstStyle/>
          <a:p>
            <a:r>
              <a:rPr lang="en-US" sz="1050" b="1" dirty="0">
                <a:cs typeface="Arial" panose="020B0604020202020204" pitchFamily="34" charset="0"/>
              </a:rPr>
              <a:t>Comments:</a:t>
            </a:r>
          </a:p>
          <a:p>
            <a:endParaRPr lang="en-US" sz="1050" b="1"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Consumption presented robust growth between 2009-13.</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Economic crisis stagnated consumption growth in 2014-17.</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Consumption stagnation severely hit Discos position ending up in large surpluses of power contracts.</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A slow economic recovery is observed in 2018.</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Projections for 2019-23 are still surrounded by uncertainties due to slow economic recovery and the high growth of Distributed Generation. </a:t>
            </a:r>
            <a:endParaRPr lang="en-US" sz="1050" b="1" dirty="0">
              <a:cs typeface="Arial" panose="020B0604020202020204" pitchFamily="34" charset="0"/>
            </a:endParaRPr>
          </a:p>
        </p:txBody>
      </p:sp>
      <p:grpSp>
        <p:nvGrpSpPr>
          <p:cNvPr id="8" name="Group 7" descr="This chart depicts Brazil's power consumption, 2009-2023, in average GW.">
            <a:extLst>
              <a:ext uri="{FF2B5EF4-FFF2-40B4-BE49-F238E27FC236}">
                <a16:creationId xmlns:a16="http://schemas.microsoft.com/office/drawing/2014/main" id="{03D67156-EF3F-4082-B8FB-5564D2DE4FB1}"/>
              </a:ext>
            </a:extLst>
          </p:cNvPr>
          <p:cNvGrpSpPr/>
          <p:nvPr/>
        </p:nvGrpSpPr>
        <p:grpSpPr>
          <a:xfrm>
            <a:off x="184598" y="1053974"/>
            <a:ext cx="5742402" cy="3642257"/>
            <a:chOff x="184598" y="1053974"/>
            <a:chExt cx="5742402" cy="3642257"/>
          </a:xfrm>
        </p:grpSpPr>
        <p:sp>
          <p:nvSpPr>
            <p:cNvPr id="11" name="CaixaDeTexto 10">
              <a:extLst>
                <a:ext uri="{FF2B5EF4-FFF2-40B4-BE49-F238E27FC236}">
                  <a16:creationId xmlns:a16="http://schemas.microsoft.com/office/drawing/2014/main" id="{CD5C8A56-D729-47E2-AA08-4EC4786006FC}"/>
                </a:ext>
              </a:extLst>
            </p:cNvPr>
            <p:cNvSpPr txBox="1"/>
            <p:nvPr/>
          </p:nvSpPr>
          <p:spPr>
            <a:xfrm>
              <a:off x="184598" y="1053974"/>
              <a:ext cx="4881083" cy="412677"/>
            </a:xfrm>
            <a:prstGeom prst="rect">
              <a:avLst/>
            </a:prstGeom>
            <a:noFill/>
          </p:spPr>
          <p:txBody>
            <a:bodyPr wrap="square" rtlCol="0">
              <a:spAutoFit/>
            </a:bodyPr>
            <a:lstStyle/>
            <a:p>
              <a:r>
                <a:rPr lang="en-US" sz="1041" b="1" dirty="0">
                  <a:cs typeface="Arial" panose="020B0604020202020204" pitchFamily="34" charset="0"/>
                </a:rPr>
                <a:t>Consumption, 2009-23</a:t>
              </a:r>
            </a:p>
            <a:p>
              <a:r>
                <a:rPr lang="en-US" sz="1041" dirty="0" err="1">
                  <a:cs typeface="Arial" panose="020B0604020202020204" pitchFamily="34" charset="0"/>
                </a:rPr>
                <a:t>GWavg</a:t>
              </a:r>
              <a:endParaRPr lang="en-US" sz="1041" dirty="0">
                <a:cs typeface="Arial" panose="020B0604020202020204" pitchFamily="34" charset="0"/>
              </a:endParaRPr>
            </a:p>
          </p:txBody>
        </p:sp>
        <p:sp>
          <p:nvSpPr>
            <p:cNvPr id="13" name="Retângulo 12">
              <a:extLst>
                <a:ext uri="{FF2B5EF4-FFF2-40B4-BE49-F238E27FC236}">
                  <a16:creationId xmlns:a16="http://schemas.microsoft.com/office/drawing/2014/main" id="{94D7A9EE-0AC3-4DB6-B804-C0C86E61C59A}"/>
                </a:ext>
              </a:extLst>
            </p:cNvPr>
            <p:cNvSpPr/>
            <p:nvPr/>
          </p:nvSpPr>
          <p:spPr>
            <a:xfrm>
              <a:off x="4066606" y="1504461"/>
              <a:ext cx="1860394" cy="29149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graphicFrame>
          <p:nvGraphicFramePr>
            <p:cNvPr id="14" name="Gráfico 13">
              <a:extLst>
                <a:ext uri="{FF2B5EF4-FFF2-40B4-BE49-F238E27FC236}">
                  <a16:creationId xmlns:a16="http://schemas.microsoft.com/office/drawing/2014/main" id="{08499AE8-B96D-402C-AE4C-47402C47FC7E}"/>
                </a:ext>
              </a:extLst>
            </p:cNvPr>
            <p:cNvGraphicFramePr>
              <a:graphicFrameLocks/>
            </p:cNvGraphicFramePr>
            <p:nvPr>
              <p:extLst>
                <p:ext uri="{D42A27DB-BD31-4B8C-83A1-F6EECF244321}">
                  <p14:modId xmlns:p14="http://schemas.microsoft.com/office/powerpoint/2010/main" val="749962536"/>
                </p:ext>
              </p:extLst>
            </p:nvPr>
          </p:nvGraphicFramePr>
          <p:xfrm>
            <a:off x="184598" y="1614481"/>
            <a:ext cx="5742402" cy="3081750"/>
          </p:xfrm>
          <a:graphic>
            <a:graphicData uri="http://schemas.openxmlformats.org/drawingml/2006/chart">
              <c:chart xmlns:c="http://schemas.openxmlformats.org/drawingml/2006/chart" xmlns:r="http://schemas.openxmlformats.org/officeDocument/2006/relationships" r:id="rId3"/>
            </a:graphicData>
          </a:graphic>
        </p:graphicFrame>
        <p:sp>
          <p:nvSpPr>
            <p:cNvPr id="15" name="CaixaDeTexto 14">
              <a:extLst>
                <a:ext uri="{FF2B5EF4-FFF2-40B4-BE49-F238E27FC236}">
                  <a16:creationId xmlns:a16="http://schemas.microsoft.com/office/drawing/2014/main" id="{8C7FB67C-F467-4E5E-A6F1-BF314C35CB20}"/>
                </a:ext>
              </a:extLst>
            </p:cNvPr>
            <p:cNvSpPr txBox="1"/>
            <p:nvPr/>
          </p:nvSpPr>
          <p:spPr>
            <a:xfrm>
              <a:off x="4066605" y="1510303"/>
              <a:ext cx="663964" cy="252505"/>
            </a:xfrm>
            <a:prstGeom prst="rect">
              <a:avLst/>
            </a:prstGeom>
            <a:noFill/>
          </p:spPr>
          <p:txBody>
            <a:bodyPr wrap="none" rtlCol="0">
              <a:spAutoFit/>
            </a:bodyPr>
            <a:lstStyle/>
            <a:p>
              <a:r>
                <a:rPr lang="en-US" sz="1041" i="1" dirty="0">
                  <a:cs typeface="Arial" panose="020B0604020202020204" pitchFamily="34" charset="0"/>
                </a:rPr>
                <a:t>Projection</a:t>
              </a:r>
            </a:p>
          </p:txBody>
        </p:sp>
      </p:gr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Consumption at 63.2 </a:t>
            </a:r>
            <a:r>
              <a:rPr lang="en-US" sz="2000" b="1" dirty="0" err="1">
                <a:solidFill>
                  <a:schemeClr val="accent6">
                    <a:lumMod val="50000"/>
                  </a:schemeClr>
                </a:solidFill>
              </a:rPr>
              <a:t>GWavg</a:t>
            </a:r>
            <a:r>
              <a:rPr lang="en-US" sz="2000" b="1" dirty="0">
                <a:solidFill>
                  <a:schemeClr val="accent6">
                    <a:lumMod val="50000"/>
                  </a:schemeClr>
                </a:solidFill>
              </a:rPr>
              <a:t> that has stagnated over the last 5 years due to economic crisis.</a:t>
            </a:r>
          </a:p>
        </p:txBody>
      </p:sp>
    </p:spTree>
    <p:extLst>
      <p:ext uri="{BB962C8B-B14F-4D97-AF65-F5344CB8AC3E}">
        <p14:creationId xmlns:p14="http://schemas.microsoft.com/office/powerpoint/2010/main" val="1237573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9B3C4-B9E4-4096-97DB-A8F52C79DF26}"/>
              </a:ext>
            </a:extLst>
          </p:cNvPr>
          <p:cNvSpPr>
            <a:spLocks noGrp="1"/>
          </p:cNvSpPr>
          <p:nvPr>
            <p:ph type="title"/>
          </p:nvPr>
        </p:nvSpPr>
        <p:spPr/>
        <p:txBody>
          <a:bodyPr/>
          <a:lstStyle/>
          <a:p>
            <a:r>
              <a:rPr lang="en-US" dirty="0"/>
              <a:t>Brazilian Power Auctions</a:t>
            </a:r>
          </a:p>
        </p:txBody>
      </p:sp>
      <p:sp>
        <p:nvSpPr>
          <p:cNvPr id="3" name="Date Placeholder 2">
            <a:extLst>
              <a:ext uri="{FF2B5EF4-FFF2-40B4-BE49-F238E27FC236}">
                <a16:creationId xmlns:a16="http://schemas.microsoft.com/office/drawing/2014/main" id="{72CD61FD-4723-462A-B03B-F68F02898EA6}"/>
              </a:ext>
            </a:extLst>
          </p:cNvPr>
          <p:cNvSpPr>
            <a:spLocks noGrp="1"/>
          </p:cNvSpPr>
          <p:nvPr>
            <p:ph type="dt" sz="half" idx="10"/>
          </p:nvPr>
        </p:nvSpPr>
        <p:spPr/>
        <p:txBody>
          <a:bodyPr/>
          <a:lstStyle/>
          <a:p>
            <a:fld id="{C3349C05-927F-3348-96DF-9086CF2761D6}" type="datetime1">
              <a:rPr lang="en-US" smtClean="0"/>
              <a:t>6/24/2020</a:t>
            </a:fld>
            <a:endParaRPr lang="en-US" dirty="0"/>
          </a:p>
        </p:txBody>
      </p:sp>
      <p:sp>
        <p:nvSpPr>
          <p:cNvPr id="5" name="Slide Number Placeholder 4">
            <a:extLst>
              <a:ext uri="{FF2B5EF4-FFF2-40B4-BE49-F238E27FC236}">
                <a16:creationId xmlns:a16="http://schemas.microsoft.com/office/drawing/2014/main" id="{7BC6616E-2179-460C-A9C2-C3F3FEA3A753}"/>
              </a:ext>
            </a:extLst>
          </p:cNvPr>
          <p:cNvSpPr>
            <a:spLocks noGrp="1"/>
          </p:cNvSpPr>
          <p:nvPr>
            <p:ph type="sldNum" sz="quarter" idx="12"/>
          </p:nvPr>
        </p:nvSpPr>
        <p:spPr/>
        <p:txBody>
          <a:bodyPr/>
          <a:lstStyle/>
          <a:p>
            <a:fld id="{42782948-4DBE-204D-AB9E-B65E067054AE}" type="slidenum">
              <a:rPr lang="en-US" smtClean="0"/>
              <a:pPr/>
              <a:t>11</a:t>
            </a:fld>
            <a:endParaRPr lang="en-US" dirty="0"/>
          </a:p>
        </p:txBody>
      </p:sp>
    </p:spTree>
    <p:extLst>
      <p:ext uri="{BB962C8B-B14F-4D97-AF65-F5344CB8AC3E}">
        <p14:creationId xmlns:p14="http://schemas.microsoft.com/office/powerpoint/2010/main" val="3509320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12</a:t>
            </a:fld>
            <a:endParaRPr lang="en-US" dirty="0"/>
          </a:p>
        </p:txBody>
      </p:sp>
      <p:pic>
        <p:nvPicPr>
          <p:cNvPr id="20" name="Imagem 19">
            <a:extLst>
              <a:ext uri="{FF2B5EF4-FFF2-40B4-BE49-F238E27FC236}">
                <a16:creationId xmlns:a16="http://schemas.microsoft.com/office/drawing/2014/main" id="{289BDD0D-8E03-4AAC-98CE-AF2B26E7904B}"/>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51807" y="3483522"/>
            <a:ext cx="703095" cy="703095"/>
          </a:xfrm>
          <a:prstGeom prst="rect">
            <a:avLst/>
          </a:prstGeom>
        </p:spPr>
      </p:pic>
      <p:pic>
        <p:nvPicPr>
          <p:cNvPr id="19" name="Imagem 18">
            <a:extLst>
              <a:ext uri="{FF2B5EF4-FFF2-40B4-BE49-F238E27FC236}">
                <a16:creationId xmlns:a16="http://schemas.microsoft.com/office/drawing/2014/main" id="{4D9FB63D-A73D-4723-A3F0-F63350B08611}"/>
              </a:ext>
              <a:ext uri="{C183D7F6-B498-43B3-948B-1728B52AA6E4}">
                <adec:decorative xmlns:adec="http://schemas.microsoft.com/office/drawing/2017/decorative" val="1"/>
              </a:ext>
            </a:extLst>
          </p:cNvPr>
          <p:cNvPicPr>
            <a:picLocks noChangeAspect="1"/>
          </p:cNvPicPr>
          <p:nvPr/>
        </p:nvPicPr>
        <p:blipFill>
          <a:blip r:embed="rId4"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37679" y="2396862"/>
            <a:ext cx="646417" cy="646417"/>
          </a:xfrm>
          <a:prstGeom prst="rect">
            <a:avLst/>
          </a:prstGeom>
        </p:spPr>
      </p:pic>
      <p:pic>
        <p:nvPicPr>
          <p:cNvPr id="17" name="Imagem 16">
            <a:extLst>
              <a:ext uri="{FF2B5EF4-FFF2-40B4-BE49-F238E27FC236}">
                <a16:creationId xmlns:a16="http://schemas.microsoft.com/office/drawing/2014/main" id="{5C333B5F-14FC-46E0-8DF7-8B999923E8EF}"/>
              </a:ext>
              <a:ext uri="{C183D7F6-B498-43B3-948B-1728B52AA6E4}">
                <adec:decorative xmlns:adec="http://schemas.microsoft.com/office/drawing/2017/decorative" val="1"/>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749084" y="1271576"/>
            <a:ext cx="905818" cy="905818"/>
          </a:xfrm>
          <a:prstGeom prst="rect">
            <a:avLst/>
          </a:prstGeom>
        </p:spPr>
      </p:pic>
      <p:sp>
        <p:nvSpPr>
          <p:cNvPr id="13" name="Footer Placeholder 2">
            <a:extLst>
              <a:ext uri="{FF2B5EF4-FFF2-40B4-BE49-F238E27FC236}">
                <a16:creationId xmlns:a16="http://schemas.microsoft.com/office/drawing/2014/main" id="{6748D528-314C-496A-9D78-6A7FC2E7FB51}"/>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6" name="TextBox 5">
            <a:extLst>
              <a:ext uri="{FF2B5EF4-FFF2-40B4-BE49-F238E27FC236}">
                <a16:creationId xmlns:a16="http://schemas.microsoft.com/office/drawing/2014/main" id="{69BA5879-27A8-44C8-9F1A-9997CB51F563}"/>
              </a:ext>
            </a:extLst>
          </p:cNvPr>
          <p:cNvSpPr txBox="1"/>
          <p:nvPr/>
        </p:nvSpPr>
        <p:spPr>
          <a:xfrm>
            <a:off x="631027" y="4456848"/>
            <a:ext cx="7740846" cy="276999"/>
          </a:xfrm>
          <a:prstGeom prst="rect">
            <a:avLst/>
          </a:prstGeom>
          <a:noFill/>
        </p:spPr>
        <p:txBody>
          <a:bodyPr wrap="square" rtlCol="0">
            <a:spAutoFit/>
          </a:bodyPr>
          <a:lstStyle/>
          <a:p>
            <a:r>
              <a:rPr lang="en-US" sz="1200" b="1" dirty="0"/>
              <a:t>Brazilian regulation establishes a minimum of two auctions for new power plants every year (A-4 and A-6)</a:t>
            </a:r>
          </a:p>
        </p:txBody>
      </p:sp>
      <p:pic>
        <p:nvPicPr>
          <p:cNvPr id="1026" name="Picture 2">
            <a:extLst>
              <a:ext uri="{FF2B5EF4-FFF2-40B4-BE49-F238E27FC236}">
                <a16:creationId xmlns:a16="http://schemas.microsoft.com/office/drawing/2014/main" id="{356DE842-D068-41D9-AE0F-1D737463D545}"/>
              </a:ex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099" y="4447135"/>
            <a:ext cx="387997" cy="387997"/>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1" name="Diagrama 20" descr="Types of Auction&#10; New Energy Auctions or LENs: A-6 to A-3&#10; Existing Energy Auctions or LEEs: A-5 to A&#10; Alternative Technologies Auctions or LFAs: A-6 to A-1&#10; Structuring Power Plants: A-7 to A-5&#10; Reserve Energy Auctions or LERs: A-6 to A-1&#10;Contract Duration&#10;PPA&#10; Hydro, Small Hydro and Micro Hydro: 30 years&#10; Wind, Solar PV and Biomass : 20 years&#10; Fossil Fuel: 20 to 25 years, depending on the auction design&#10; Existing Energy Contracts have a duration between 1 to 15 years, and they do not distinguish the technology.&#10;">
            <a:extLst>
              <a:ext uri="{FF2B5EF4-FFF2-40B4-BE49-F238E27FC236}">
                <a16:creationId xmlns:a16="http://schemas.microsoft.com/office/drawing/2014/main" id="{7199D01C-FB01-4942-BFE7-263CBB9E4F52}"/>
              </a:ext>
            </a:extLst>
          </p:cNvPr>
          <p:cNvGraphicFramePr/>
          <p:nvPr>
            <p:extLst>
              <p:ext uri="{D42A27DB-BD31-4B8C-83A1-F6EECF244321}">
                <p14:modId xmlns:p14="http://schemas.microsoft.com/office/powerpoint/2010/main" val="2182857977"/>
              </p:ext>
            </p:extLst>
          </p:nvPr>
        </p:nvGraphicFramePr>
        <p:xfrm>
          <a:off x="-288935" y="2177215"/>
          <a:ext cx="8038019" cy="216015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pSp>
        <p:nvGrpSpPr>
          <p:cNvPr id="8" name="Group 7" descr="This figure depicts a timeline, moving left to right  from supply year 7 to supply year 1">
            <a:extLst>
              <a:ext uri="{FF2B5EF4-FFF2-40B4-BE49-F238E27FC236}">
                <a16:creationId xmlns:a16="http://schemas.microsoft.com/office/drawing/2014/main" id="{583445C7-B2E1-4999-A747-3BFF8C754662}"/>
              </a:ext>
            </a:extLst>
          </p:cNvPr>
          <p:cNvGrpSpPr/>
          <p:nvPr/>
        </p:nvGrpSpPr>
        <p:grpSpPr>
          <a:xfrm>
            <a:off x="251136" y="833714"/>
            <a:ext cx="8525435" cy="1406769"/>
            <a:chOff x="251136" y="833714"/>
            <a:chExt cx="8525435" cy="1406769"/>
          </a:xfrm>
        </p:grpSpPr>
        <p:sp>
          <p:nvSpPr>
            <p:cNvPr id="18" name="CaixaDeTexto 17">
              <a:extLst>
                <a:ext uri="{FF2B5EF4-FFF2-40B4-BE49-F238E27FC236}">
                  <a16:creationId xmlns:a16="http://schemas.microsoft.com/office/drawing/2014/main" id="{BCB5ED40-F301-4FDC-980A-2CB9E868E5CA}"/>
                </a:ext>
              </a:extLst>
            </p:cNvPr>
            <p:cNvSpPr txBox="1"/>
            <p:nvPr/>
          </p:nvSpPr>
          <p:spPr>
            <a:xfrm>
              <a:off x="7587143" y="833714"/>
              <a:ext cx="1189428" cy="523220"/>
            </a:xfrm>
            <a:prstGeom prst="rect">
              <a:avLst/>
            </a:prstGeom>
            <a:noFill/>
          </p:spPr>
          <p:txBody>
            <a:bodyPr wrap="none" rtlCol="0">
              <a:spAutoFit/>
            </a:bodyPr>
            <a:lstStyle/>
            <a:p>
              <a:pPr algn="ctr"/>
              <a:r>
                <a:rPr lang="en-US" sz="1400" b="1" dirty="0">
                  <a:cs typeface="Arial" panose="020B0604020202020204" pitchFamily="34" charset="0"/>
                </a:rPr>
                <a:t>Supply Year </a:t>
              </a:r>
            </a:p>
            <a:p>
              <a:pPr algn="ctr"/>
              <a:r>
                <a:rPr lang="en-US" sz="1400" b="1" dirty="0">
                  <a:cs typeface="Arial" panose="020B0604020202020204" pitchFamily="34" charset="0"/>
                </a:rPr>
                <a:t>A</a:t>
              </a:r>
            </a:p>
          </p:txBody>
        </p:sp>
        <p:graphicFrame>
          <p:nvGraphicFramePr>
            <p:cNvPr id="16" name="Diagrama 15">
              <a:extLst>
                <a:ext uri="{FF2B5EF4-FFF2-40B4-BE49-F238E27FC236}">
                  <a16:creationId xmlns:a16="http://schemas.microsoft.com/office/drawing/2014/main" id="{28A8E3D1-AA5C-4F3C-BEC1-C09A27CCCAD6}"/>
                </a:ext>
              </a:extLst>
            </p:cNvPr>
            <p:cNvGraphicFramePr/>
            <p:nvPr>
              <p:extLst>
                <p:ext uri="{D42A27DB-BD31-4B8C-83A1-F6EECF244321}">
                  <p14:modId xmlns:p14="http://schemas.microsoft.com/office/powerpoint/2010/main" val="1640879758"/>
                </p:ext>
              </p:extLst>
            </p:nvPr>
          </p:nvGraphicFramePr>
          <p:xfrm>
            <a:off x="251136" y="999669"/>
            <a:ext cx="7497948" cy="1240814"/>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Auctions are held in advance from the supply year: new power plants between A-6 to A-3 and existing plants from A-5 to A.</a:t>
            </a:r>
          </a:p>
        </p:txBody>
      </p:sp>
    </p:spTree>
    <p:extLst>
      <p:ext uri="{BB962C8B-B14F-4D97-AF65-F5344CB8AC3E}">
        <p14:creationId xmlns:p14="http://schemas.microsoft.com/office/powerpoint/2010/main" val="3699064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13</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sp>
        <p:nvSpPr>
          <p:cNvPr id="2" name="TextBox 1">
            <a:extLst>
              <a:ext uri="{FF2B5EF4-FFF2-40B4-BE49-F238E27FC236}">
                <a16:creationId xmlns:a16="http://schemas.microsoft.com/office/drawing/2014/main" id="{351E3DEC-A31D-48D1-B34A-84D1EBE6F291}"/>
              </a:ext>
            </a:extLst>
          </p:cNvPr>
          <p:cNvSpPr txBox="1"/>
          <p:nvPr/>
        </p:nvSpPr>
        <p:spPr>
          <a:xfrm>
            <a:off x="6179804" y="1210355"/>
            <a:ext cx="2811796" cy="3600986"/>
          </a:xfrm>
          <a:prstGeom prst="rect">
            <a:avLst/>
          </a:prstGeom>
          <a:noFill/>
        </p:spPr>
        <p:txBody>
          <a:bodyPr wrap="square" rtlCol="0">
            <a:spAutoFit/>
          </a:bodyPr>
          <a:lstStyle/>
          <a:p>
            <a:pPr marL="342900" indent="-342900">
              <a:buFont typeface="Wingdings" panose="05000000000000000000" pitchFamily="2" charset="2"/>
              <a:buChar char="§"/>
            </a:pPr>
            <a:r>
              <a:rPr lang="en-US" sz="1200" dirty="0">
                <a:cs typeface="Arial" panose="020B0604020202020204" pitchFamily="34" charset="0"/>
              </a:rPr>
              <a:t>Policy makers must deeply analyze a country’s goals before designing auctions. Despite downward price trends, it is impossible to get all at once, especially Supply Adequacy and low tariffs, given the current market environment and prices. </a:t>
            </a:r>
          </a:p>
          <a:p>
            <a:pPr marL="342900" indent="-342900">
              <a:buFont typeface="Wingdings" panose="05000000000000000000" pitchFamily="2" charset="2"/>
              <a:buChar char="§"/>
            </a:pPr>
            <a:endParaRPr lang="en-US" sz="1200" dirty="0">
              <a:cs typeface="Arial" panose="020B0604020202020204" pitchFamily="34" charset="0"/>
            </a:endParaRPr>
          </a:p>
          <a:p>
            <a:pPr marL="342900" indent="-342900">
              <a:buFont typeface="Wingdings" panose="05000000000000000000" pitchFamily="2" charset="2"/>
              <a:buChar char="§"/>
            </a:pPr>
            <a:r>
              <a:rPr lang="en-US" sz="1200" dirty="0">
                <a:cs typeface="Arial" panose="020B0604020202020204" pitchFamily="34" charset="0"/>
              </a:rPr>
              <a:t>Contract Management is very relevant and special attention should be paid over generation performance.</a:t>
            </a:r>
          </a:p>
          <a:p>
            <a:pPr marL="342900" indent="-342900">
              <a:buFont typeface="Wingdings" panose="05000000000000000000" pitchFamily="2" charset="2"/>
              <a:buChar char="§"/>
            </a:pPr>
            <a:endParaRPr lang="en-US" sz="1200" dirty="0">
              <a:cs typeface="Arial" panose="020B0604020202020204" pitchFamily="34" charset="0"/>
            </a:endParaRPr>
          </a:p>
          <a:p>
            <a:pPr marL="342900" indent="-342900">
              <a:buFont typeface="Wingdings" panose="05000000000000000000" pitchFamily="2" charset="2"/>
              <a:buChar char="§"/>
            </a:pPr>
            <a:r>
              <a:rPr lang="en-US" sz="1200" dirty="0">
                <a:cs typeface="Arial" panose="020B0604020202020204" pitchFamily="34" charset="0"/>
              </a:rPr>
              <a:t>It is recommended a PMO (this role could be performed by a member from one of the involved stakeholders) to follow all steps and when auctions are permanent it is necessary a robust structure, as well. </a:t>
            </a:r>
          </a:p>
        </p:txBody>
      </p:sp>
      <p:grpSp>
        <p:nvGrpSpPr>
          <p:cNvPr id="5" name="Group 4" descr="This figure shows the progression of considerations to be taken when designing auctions.">
            <a:extLst>
              <a:ext uri="{FF2B5EF4-FFF2-40B4-BE49-F238E27FC236}">
                <a16:creationId xmlns:a16="http://schemas.microsoft.com/office/drawing/2014/main" id="{681699C7-3AF0-42DD-8B47-068CAF93A7D2}"/>
              </a:ext>
            </a:extLst>
          </p:cNvPr>
          <p:cNvGrpSpPr/>
          <p:nvPr/>
        </p:nvGrpSpPr>
        <p:grpSpPr>
          <a:xfrm>
            <a:off x="293892" y="1231881"/>
            <a:ext cx="5911290" cy="3405670"/>
            <a:chOff x="293892" y="1231881"/>
            <a:chExt cx="5911290" cy="3405670"/>
          </a:xfrm>
        </p:grpSpPr>
        <p:pic>
          <p:nvPicPr>
            <p:cNvPr id="10" name="Imagem 9"/>
            <p:cNvPicPr>
              <a:picLocks noChangeAspect="1"/>
            </p:cNvPicPr>
            <p:nvPr/>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20683" t="38306" r="64998" b="39661"/>
            <a:stretch/>
          </p:blipFill>
          <p:spPr>
            <a:xfrm>
              <a:off x="4649044" y="1514655"/>
              <a:ext cx="598833" cy="998056"/>
            </a:xfrm>
            <a:prstGeom prst="ellipse">
              <a:avLst/>
            </a:prstGeom>
          </p:spPr>
        </p:pic>
        <p:graphicFrame>
          <p:nvGraphicFramePr>
            <p:cNvPr id="6" name="Diagrama 5"/>
            <p:cNvGraphicFramePr/>
            <p:nvPr>
              <p:extLst>
                <p:ext uri="{D42A27DB-BD31-4B8C-83A1-F6EECF244321}">
                  <p14:modId xmlns:p14="http://schemas.microsoft.com/office/powerpoint/2010/main" val="1522179062"/>
                </p:ext>
              </p:extLst>
            </p:nvPr>
          </p:nvGraphicFramePr>
          <p:xfrm>
            <a:off x="293892" y="1231881"/>
            <a:ext cx="5911290" cy="34056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Auction Process: Everything begins with key policy-drivers, then all other details are designed observing these goals. </a:t>
            </a:r>
          </a:p>
        </p:txBody>
      </p:sp>
    </p:spTree>
    <p:extLst>
      <p:ext uri="{BB962C8B-B14F-4D97-AF65-F5344CB8AC3E}">
        <p14:creationId xmlns:p14="http://schemas.microsoft.com/office/powerpoint/2010/main" val="406901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14</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grpSp>
        <p:nvGrpSpPr>
          <p:cNvPr id="33" name="Group 32" descr="Step Six: Winning-bidders with signed PPAs seek loans and/or funding to develop the projects.&#10;">
            <a:extLst>
              <a:ext uri="{FF2B5EF4-FFF2-40B4-BE49-F238E27FC236}">
                <a16:creationId xmlns:a16="http://schemas.microsoft.com/office/drawing/2014/main" id="{4F8CE9A0-C0BE-4E9F-B44F-76C14767C797}"/>
              </a:ext>
            </a:extLst>
          </p:cNvPr>
          <p:cNvGrpSpPr/>
          <p:nvPr/>
        </p:nvGrpSpPr>
        <p:grpSpPr>
          <a:xfrm>
            <a:off x="6959550" y="2912705"/>
            <a:ext cx="1886880" cy="1712017"/>
            <a:chOff x="6959550" y="2912705"/>
            <a:chExt cx="1886880" cy="1712017"/>
          </a:xfrm>
        </p:grpSpPr>
        <p:sp>
          <p:nvSpPr>
            <p:cNvPr id="43" name="Rectangle: Single Corner Rounded 42">
              <a:extLst>
                <a:ext uri="{FF2B5EF4-FFF2-40B4-BE49-F238E27FC236}">
                  <a16:creationId xmlns:a16="http://schemas.microsoft.com/office/drawing/2014/main" id="{0FA4CE79-E5EA-4D99-B362-9E2D5AD6AA70}"/>
                </a:ext>
              </a:extLst>
            </p:cNvPr>
            <p:cNvSpPr/>
            <p:nvPr/>
          </p:nvSpPr>
          <p:spPr>
            <a:xfrm>
              <a:off x="7030993" y="3010538"/>
              <a:ext cx="1815437" cy="1614184"/>
            </a:xfrm>
            <a:prstGeom prst="round1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84ECA59-7494-4C55-A042-C79F4A0EFA4F}"/>
                </a:ext>
              </a:extLst>
            </p:cNvPr>
            <p:cNvSpPr txBox="1"/>
            <p:nvPr/>
          </p:nvSpPr>
          <p:spPr>
            <a:xfrm>
              <a:off x="6959550" y="2912705"/>
              <a:ext cx="210759" cy="261610"/>
            </a:xfrm>
            <a:prstGeom prst="rect">
              <a:avLst/>
            </a:prstGeom>
            <a:solidFill>
              <a:srgbClr val="0070C0"/>
            </a:solidFill>
          </p:spPr>
          <p:txBody>
            <a:bodyPr wrap="square" rtlCol="0">
              <a:spAutoFit/>
            </a:bodyPr>
            <a:lstStyle/>
            <a:p>
              <a:pPr algn="ctr"/>
              <a:r>
                <a:rPr lang="en-US" sz="1100" dirty="0">
                  <a:solidFill>
                    <a:schemeClr val="bg1"/>
                  </a:solidFill>
                </a:rPr>
                <a:t>6</a:t>
              </a:r>
            </a:p>
          </p:txBody>
        </p:sp>
        <p:sp>
          <p:nvSpPr>
            <p:cNvPr id="46" name="TextBox 45">
              <a:extLst>
                <a:ext uri="{FF2B5EF4-FFF2-40B4-BE49-F238E27FC236}">
                  <a16:creationId xmlns:a16="http://schemas.microsoft.com/office/drawing/2014/main" id="{15B57AAA-6DB7-422D-A736-C67D5233AC9A}"/>
                </a:ext>
              </a:extLst>
            </p:cNvPr>
            <p:cNvSpPr txBox="1"/>
            <p:nvPr/>
          </p:nvSpPr>
          <p:spPr>
            <a:xfrm>
              <a:off x="7122729" y="3744407"/>
              <a:ext cx="1551546" cy="707886"/>
            </a:xfrm>
            <a:prstGeom prst="rect">
              <a:avLst/>
            </a:prstGeom>
            <a:noFill/>
          </p:spPr>
          <p:txBody>
            <a:bodyPr wrap="square" rtlCol="0">
              <a:spAutoFit/>
            </a:bodyPr>
            <a:lstStyle/>
            <a:p>
              <a:pPr marL="171450" indent="-171450">
                <a:buFont typeface="Wingdings" panose="05000000000000000000" pitchFamily="2" charset="2"/>
                <a:buChar char="§"/>
              </a:pPr>
              <a:r>
                <a:rPr lang="en-US" sz="1000" dirty="0"/>
                <a:t>Winning-bidders with signed PPAs seek loans and/or funding to develop the projects.</a:t>
              </a:r>
            </a:p>
          </p:txBody>
        </p:sp>
        <p:pic>
          <p:nvPicPr>
            <p:cNvPr id="2056" name="Picture 8">
              <a:extLst>
                <a:ext uri="{FF2B5EF4-FFF2-40B4-BE49-F238E27FC236}">
                  <a16:creationId xmlns:a16="http://schemas.microsoft.com/office/drawing/2014/main" id="{5B0B2479-1EF3-46BD-A4B6-58BEB82053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1018" y="3111255"/>
              <a:ext cx="580011" cy="580011"/>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42" name="Straight Arrow Connector 41">
            <a:extLst>
              <a:ext uri="{FF2B5EF4-FFF2-40B4-BE49-F238E27FC236}">
                <a16:creationId xmlns:a16="http://schemas.microsoft.com/office/drawing/2014/main" id="{F5AA3867-761F-4828-8B5E-8F2AD508D093}"/>
              </a:ext>
              <a:ext uri="{C183D7F6-B498-43B3-948B-1728B52AA6E4}">
                <adec:decorative xmlns:adec="http://schemas.microsoft.com/office/drawing/2017/decorative" val="1"/>
              </a:ext>
            </a:extLst>
          </p:cNvPr>
          <p:cNvCxnSpPr/>
          <p:nvPr/>
        </p:nvCxnSpPr>
        <p:spPr>
          <a:xfrm>
            <a:off x="6229448" y="3799661"/>
            <a:ext cx="7301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1" name="Group 30" descr="Step 5: CCEE runs electronic auctions. &#10;&#10;Winning-bidders sign contracts with Discos (Regulated auctions) or CCEE (Reserve Energy) ">
            <a:extLst>
              <a:ext uri="{FF2B5EF4-FFF2-40B4-BE49-F238E27FC236}">
                <a16:creationId xmlns:a16="http://schemas.microsoft.com/office/drawing/2014/main" id="{F4EE319C-C66A-48F8-87F7-FB4541DC7146}"/>
              </a:ext>
            </a:extLst>
          </p:cNvPr>
          <p:cNvGrpSpPr/>
          <p:nvPr/>
        </p:nvGrpSpPr>
        <p:grpSpPr>
          <a:xfrm>
            <a:off x="3141360" y="2924174"/>
            <a:ext cx="2924910" cy="1724987"/>
            <a:chOff x="3141360" y="2924174"/>
            <a:chExt cx="2924910" cy="1724987"/>
          </a:xfrm>
        </p:grpSpPr>
        <p:sp>
          <p:nvSpPr>
            <p:cNvPr id="38" name="Rectangle: Single Corner Rounded 37">
              <a:extLst>
                <a:ext uri="{FF2B5EF4-FFF2-40B4-BE49-F238E27FC236}">
                  <a16:creationId xmlns:a16="http://schemas.microsoft.com/office/drawing/2014/main" id="{0006DFC9-B5A2-4294-8C85-2FFEEF75CA9F}"/>
                </a:ext>
              </a:extLst>
            </p:cNvPr>
            <p:cNvSpPr/>
            <p:nvPr/>
          </p:nvSpPr>
          <p:spPr>
            <a:xfrm>
              <a:off x="3212803" y="3034977"/>
              <a:ext cx="2853467" cy="1614184"/>
            </a:xfrm>
            <a:prstGeom prst="round1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788CAC4-5BA8-425A-9DE9-08D1D36717E5}"/>
                </a:ext>
              </a:extLst>
            </p:cNvPr>
            <p:cNvSpPr txBox="1"/>
            <p:nvPr/>
          </p:nvSpPr>
          <p:spPr>
            <a:xfrm>
              <a:off x="3141360" y="2924174"/>
              <a:ext cx="210759" cy="261610"/>
            </a:xfrm>
            <a:prstGeom prst="rect">
              <a:avLst/>
            </a:prstGeom>
            <a:solidFill>
              <a:srgbClr val="0070C0"/>
            </a:solidFill>
          </p:spPr>
          <p:txBody>
            <a:bodyPr wrap="square" rtlCol="0">
              <a:spAutoFit/>
            </a:bodyPr>
            <a:lstStyle/>
            <a:p>
              <a:pPr algn="ctr"/>
              <a:r>
                <a:rPr lang="en-US" sz="1100" dirty="0">
                  <a:solidFill>
                    <a:schemeClr val="bg1"/>
                  </a:solidFill>
                </a:rPr>
                <a:t>5</a:t>
              </a:r>
            </a:p>
          </p:txBody>
        </p:sp>
        <p:pic>
          <p:nvPicPr>
            <p:cNvPr id="40" name="Picture 6" descr="Resultado de imagem para ccee">
              <a:extLst>
                <a:ext uri="{FF2B5EF4-FFF2-40B4-BE49-F238E27FC236}">
                  <a16:creationId xmlns:a16="http://schemas.microsoft.com/office/drawing/2014/main" id="{0BE506E2-8C1E-4C72-A81A-6D2B5D4E00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119" y="3309689"/>
              <a:ext cx="580012" cy="472666"/>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4E7FDB63-23F6-489D-A92B-2E657426E38B}"/>
                </a:ext>
              </a:extLst>
            </p:cNvPr>
            <p:cNvSpPr txBox="1"/>
            <p:nvPr/>
          </p:nvSpPr>
          <p:spPr>
            <a:xfrm>
              <a:off x="4087173" y="3273983"/>
              <a:ext cx="1825059" cy="1169551"/>
            </a:xfrm>
            <a:prstGeom prst="rect">
              <a:avLst/>
            </a:prstGeom>
            <a:noFill/>
          </p:spPr>
          <p:txBody>
            <a:bodyPr wrap="square" rtlCol="0">
              <a:spAutoFit/>
            </a:bodyPr>
            <a:lstStyle/>
            <a:p>
              <a:pPr marL="171450" indent="-171450">
                <a:buFont typeface="Wingdings" panose="05000000000000000000" pitchFamily="2" charset="2"/>
                <a:buChar char="§"/>
              </a:pPr>
              <a:r>
                <a:rPr lang="en-US" sz="1000" dirty="0"/>
                <a:t>CCEE runs electronic auctions. </a:t>
              </a:r>
            </a:p>
            <a:p>
              <a:pPr marL="171450" indent="-171450">
                <a:buFont typeface="Wingdings" panose="05000000000000000000" pitchFamily="2" charset="2"/>
                <a:buChar char="§"/>
              </a:pPr>
              <a:endParaRPr lang="en-US" sz="1000" dirty="0"/>
            </a:p>
            <a:p>
              <a:pPr marL="171450" indent="-171450">
                <a:buFont typeface="Wingdings" panose="05000000000000000000" pitchFamily="2" charset="2"/>
                <a:buChar char="§"/>
              </a:pPr>
              <a:r>
                <a:rPr lang="en-US" sz="1000" dirty="0"/>
                <a:t>Winning-bidders sign contracts with Discos (Regulated auctions) or CCEE (Reserve Energy) </a:t>
              </a:r>
            </a:p>
          </p:txBody>
        </p:sp>
      </p:grpSp>
      <p:cxnSp>
        <p:nvCxnSpPr>
          <p:cNvPr id="37" name="Straight Arrow Connector 36">
            <a:extLst>
              <a:ext uri="{FF2B5EF4-FFF2-40B4-BE49-F238E27FC236}">
                <a16:creationId xmlns:a16="http://schemas.microsoft.com/office/drawing/2014/main" id="{FE31C7FE-25A9-44D6-8C78-7F83BE047687}"/>
              </a:ext>
              <a:ext uri="{C183D7F6-B498-43B3-948B-1728B52AA6E4}">
                <adec:decorative xmlns:adec="http://schemas.microsoft.com/office/drawing/2017/decorative" val="1"/>
              </a:ext>
            </a:extLst>
          </p:cNvPr>
          <p:cNvCxnSpPr/>
          <p:nvPr/>
        </p:nvCxnSpPr>
        <p:spPr>
          <a:xfrm>
            <a:off x="2347629" y="3790316"/>
            <a:ext cx="7301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34" name="Group 33" descr="Step 4: Market Players deposit bid bonds and formally register their participating in auctions at CCEE and ANEEL.&#10;">
            <a:extLst>
              <a:ext uri="{FF2B5EF4-FFF2-40B4-BE49-F238E27FC236}">
                <a16:creationId xmlns:a16="http://schemas.microsoft.com/office/drawing/2014/main" id="{76B8AAF2-00D2-438D-8126-5E5D9A4E4FF4}"/>
              </a:ext>
            </a:extLst>
          </p:cNvPr>
          <p:cNvGrpSpPr/>
          <p:nvPr/>
        </p:nvGrpSpPr>
        <p:grpSpPr>
          <a:xfrm>
            <a:off x="370488" y="2868479"/>
            <a:ext cx="1922038" cy="1784646"/>
            <a:chOff x="370488" y="2868479"/>
            <a:chExt cx="1922038" cy="1784646"/>
          </a:xfrm>
        </p:grpSpPr>
        <p:sp>
          <p:nvSpPr>
            <p:cNvPr id="29" name="Rectangle: Single Corner Rounded 28">
              <a:extLst>
                <a:ext uri="{FF2B5EF4-FFF2-40B4-BE49-F238E27FC236}">
                  <a16:creationId xmlns:a16="http://schemas.microsoft.com/office/drawing/2014/main" id="{EBF4A8EC-2C60-438E-8F91-20229146D21D}"/>
                </a:ext>
              </a:extLst>
            </p:cNvPr>
            <p:cNvSpPr/>
            <p:nvPr/>
          </p:nvSpPr>
          <p:spPr>
            <a:xfrm>
              <a:off x="469726" y="3038941"/>
              <a:ext cx="1787642" cy="1614184"/>
            </a:xfrm>
            <a:prstGeom prst="round1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7B960583-9ED5-49D4-9DE6-9B2D5C92544E}"/>
                </a:ext>
              </a:extLst>
            </p:cNvPr>
            <p:cNvSpPr txBox="1"/>
            <p:nvPr/>
          </p:nvSpPr>
          <p:spPr>
            <a:xfrm>
              <a:off x="370488" y="2868479"/>
              <a:ext cx="210759" cy="261610"/>
            </a:xfrm>
            <a:prstGeom prst="rect">
              <a:avLst/>
            </a:prstGeom>
            <a:solidFill>
              <a:srgbClr val="0070C0"/>
            </a:solidFill>
          </p:spPr>
          <p:txBody>
            <a:bodyPr wrap="square" rtlCol="0">
              <a:spAutoFit/>
            </a:bodyPr>
            <a:lstStyle/>
            <a:p>
              <a:pPr algn="ctr"/>
              <a:r>
                <a:rPr lang="en-US" sz="1100" dirty="0">
                  <a:solidFill>
                    <a:schemeClr val="bg1"/>
                  </a:solidFill>
                </a:rPr>
                <a:t>4</a:t>
              </a:r>
            </a:p>
          </p:txBody>
        </p:sp>
        <p:sp>
          <p:nvSpPr>
            <p:cNvPr id="32" name="TextBox 31">
              <a:extLst>
                <a:ext uri="{FF2B5EF4-FFF2-40B4-BE49-F238E27FC236}">
                  <a16:creationId xmlns:a16="http://schemas.microsoft.com/office/drawing/2014/main" id="{93CD4CD0-0C03-4EE8-B985-C753C19A0441}"/>
                </a:ext>
              </a:extLst>
            </p:cNvPr>
            <p:cNvSpPr txBox="1"/>
            <p:nvPr/>
          </p:nvSpPr>
          <p:spPr>
            <a:xfrm>
              <a:off x="563359" y="3780130"/>
              <a:ext cx="1729167" cy="861774"/>
            </a:xfrm>
            <a:prstGeom prst="rect">
              <a:avLst/>
            </a:prstGeom>
            <a:noFill/>
          </p:spPr>
          <p:txBody>
            <a:bodyPr wrap="square" rtlCol="0">
              <a:spAutoFit/>
            </a:bodyPr>
            <a:lstStyle/>
            <a:p>
              <a:pPr marL="171450" indent="-171450">
                <a:buFont typeface="Wingdings" panose="05000000000000000000" pitchFamily="2" charset="2"/>
                <a:buChar char="§"/>
              </a:pPr>
              <a:r>
                <a:rPr lang="en-US" sz="1000" dirty="0"/>
                <a:t>Market Players deposit bid bonds and formally register their participating in auctions at CCEE and ANEEL.</a:t>
              </a:r>
            </a:p>
          </p:txBody>
        </p:sp>
        <p:pic>
          <p:nvPicPr>
            <p:cNvPr id="35" name="Picture 34">
              <a:extLst>
                <a:ext uri="{FF2B5EF4-FFF2-40B4-BE49-F238E27FC236}">
                  <a16:creationId xmlns:a16="http://schemas.microsoft.com/office/drawing/2014/main" id="{ACBC5478-BF2B-482D-A9E9-91E40ED262F8}"/>
                </a:ext>
              </a:extLst>
            </p:cNvPr>
            <p:cNvPicPr>
              <a:picLocks noChangeAspect="1"/>
            </p:cNvPicPr>
            <p:nvPr/>
          </p:nvPicPr>
          <p:blipFill>
            <a:blip r:embed="rId5"/>
            <a:stretch>
              <a:fillRect/>
            </a:stretch>
          </p:blipFill>
          <p:spPr>
            <a:xfrm>
              <a:off x="1486763" y="3273983"/>
              <a:ext cx="580012" cy="483343"/>
            </a:xfrm>
            <a:prstGeom prst="rect">
              <a:avLst/>
            </a:prstGeom>
          </p:spPr>
        </p:pic>
        <p:pic>
          <p:nvPicPr>
            <p:cNvPr id="2054" name="Picture 6" descr="Resultado de imagem para ccee">
              <a:extLst>
                <a:ext uri="{FF2B5EF4-FFF2-40B4-BE49-F238E27FC236}">
                  <a16:creationId xmlns:a16="http://schemas.microsoft.com/office/drawing/2014/main" id="{03B5EB5B-2BD6-4ACB-A748-D820776B074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985" y="3271741"/>
              <a:ext cx="580012" cy="472666"/>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23" name="Connector: Elbow 22">
            <a:extLst>
              <a:ext uri="{FF2B5EF4-FFF2-40B4-BE49-F238E27FC236}">
                <a16:creationId xmlns:a16="http://schemas.microsoft.com/office/drawing/2014/main" id="{8EBF5691-6A9E-42CF-BCD9-B76A4D26C6FD}"/>
              </a:ext>
              <a:ext uri="{C183D7F6-B498-43B3-948B-1728B52AA6E4}">
                <adec:decorative xmlns:adec="http://schemas.microsoft.com/office/drawing/2017/decorative" val="1"/>
              </a:ext>
            </a:extLst>
          </p:cNvPr>
          <p:cNvCxnSpPr>
            <a:stCxn id="25" idx="2"/>
            <a:endCxn id="29" idx="0"/>
          </p:cNvCxnSpPr>
          <p:nvPr/>
        </p:nvCxnSpPr>
        <p:spPr>
          <a:xfrm rot="5400000">
            <a:off x="4434802" y="-478867"/>
            <a:ext cx="446553" cy="6589062"/>
          </a:xfrm>
          <a:prstGeom prst="bentConnector3">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9" name="Group 18" descr="Step Three: MME certifies technical analysis and the FEC calculation undertaken by EPE.&#10;">
            <a:extLst>
              <a:ext uri="{FF2B5EF4-FFF2-40B4-BE49-F238E27FC236}">
                <a16:creationId xmlns:a16="http://schemas.microsoft.com/office/drawing/2014/main" id="{C36E05A7-8E7A-422D-A43B-340213FCE72A}"/>
              </a:ext>
            </a:extLst>
          </p:cNvPr>
          <p:cNvGrpSpPr/>
          <p:nvPr/>
        </p:nvGrpSpPr>
        <p:grpSpPr>
          <a:xfrm>
            <a:off x="6959550" y="822256"/>
            <a:ext cx="1886880" cy="1770132"/>
            <a:chOff x="6959550" y="822256"/>
            <a:chExt cx="1886880" cy="1770132"/>
          </a:xfrm>
        </p:grpSpPr>
        <p:sp>
          <p:nvSpPr>
            <p:cNvPr id="25" name="Rectangle: Single Corner Rounded 24">
              <a:extLst>
                <a:ext uri="{FF2B5EF4-FFF2-40B4-BE49-F238E27FC236}">
                  <a16:creationId xmlns:a16="http://schemas.microsoft.com/office/drawing/2014/main" id="{103D162A-9770-4AA1-8866-569973CAC847}"/>
                </a:ext>
              </a:extLst>
            </p:cNvPr>
            <p:cNvSpPr/>
            <p:nvPr/>
          </p:nvSpPr>
          <p:spPr>
            <a:xfrm>
              <a:off x="7058788" y="978204"/>
              <a:ext cx="1787642" cy="1614184"/>
            </a:xfrm>
            <a:prstGeom prst="round1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F1AAC18E-E0F9-43A9-8B43-22ADC0558603}"/>
                </a:ext>
              </a:extLst>
            </p:cNvPr>
            <p:cNvSpPr txBox="1"/>
            <p:nvPr/>
          </p:nvSpPr>
          <p:spPr>
            <a:xfrm>
              <a:off x="6959550" y="822256"/>
              <a:ext cx="210759" cy="261610"/>
            </a:xfrm>
            <a:prstGeom prst="rect">
              <a:avLst/>
            </a:prstGeom>
            <a:solidFill>
              <a:srgbClr val="0070C0"/>
            </a:solidFill>
          </p:spPr>
          <p:txBody>
            <a:bodyPr wrap="square" rtlCol="0">
              <a:spAutoFit/>
            </a:bodyPr>
            <a:lstStyle/>
            <a:p>
              <a:pPr algn="ctr"/>
              <a:r>
                <a:rPr lang="en-US" sz="1100" dirty="0">
                  <a:solidFill>
                    <a:schemeClr val="bg1"/>
                  </a:solidFill>
                </a:rPr>
                <a:t>3</a:t>
              </a:r>
            </a:p>
          </p:txBody>
        </p:sp>
        <p:pic>
          <p:nvPicPr>
            <p:cNvPr id="27" name="Picture 26">
              <a:extLst>
                <a:ext uri="{FF2B5EF4-FFF2-40B4-BE49-F238E27FC236}">
                  <a16:creationId xmlns:a16="http://schemas.microsoft.com/office/drawing/2014/main" id="{2C3F94C2-195C-4795-9710-C4A82D3A17F3}"/>
                </a:ext>
              </a:extLst>
            </p:cNvPr>
            <p:cNvPicPr>
              <a:picLocks noChangeAspect="1"/>
            </p:cNvPicPr>
            <p:nvPr/>
          </p:nvPicPr>
          <p:blipFill>
            <a:blip r:embed="rId6"/>
            <a:stretch>
              <a:fillRect/>
            </a:stretch>
          </p:blipFill>
          <p:spPr>
            <a:xfrm>
              <a:off x="7616961" y="1136746"/>
              <a:ext cx="615677" cy="463541"/>
            </a:xfrm>
            <a:prstGeom prst="rect">
              <a:avLst/>
            </a:prstGeom>
          </p:spPr>
        </p:pic>
        <p:sp>
          <p:nvSpPr>
            <p:cNvPr id="28" name="TextBox 27">
              <a:extLst>
                <a:ext uri="{FF2B5EF4-FFF2-40B4-BE49-F238E27FC236}">
                  <a16:creationId xmlns:a16="http://schemas.microsoft.com/office/drawing/2014/main" id="{941FAE25-87C6-46F4-84AA-727F093574BA}"/>
                </a:ext>
              </a:extLst>
            </p:cNvPr>
            <p:cNvSpPr txBox="1"/>
            <p:nvPr/>
          </p:nvSpPr>
          <p:spPr>
            <a:xfrm>
              <a:off x="7188706" y="1755678"/>
              <a:ext cx="1564637" cy="707886"/>
            </a:xfrm>
            <a:prstGeom prst="rect">
              <a:avLst/>
            </a:prstGeom>
            <a:noFill/>
          </p:spPr>
          <p:txBody>
            <a:bodyPr wrap="square" rtlCol="0">
              <a:spAutoFit/>
            </a:bodyPr>
            <a:lstStyle/>
            <a:p>
              <a:pPr marL="171450" indent="-171450">
                <a:buFont typeface="Wingdings" panose="05000000000000000000" pitchFamily="2" charset="2"/>
                <a:buChar char="§"/>
              </a:pPr>
              <a:r>
                <a:rPr lang="en-US" sz="1000" dirty="0"/>
                <a:t>MME certifies technical analysis and the FEC calculation undertaken by EPE.</a:t>
              </a:r>
            </a:p>
          </p:txBody>
        </p:sp>
      </p:grpSp>
      <p:cxnSp>
        <p:nvCxnSpPr>
          <p:cNvPr id="24" name="Straight Arrow Connector 23">
            <a:extLst>
              <a:ext uri="{FF2B5EF4-FFF2-40B4-BE49-F238E27FC236}">
                <a16:creationId xmlns:a16="http://schemas.microsoft.com/office/drawing/2014/main" id="{7FE5E190-6E30-4C6A-847D-2F04519CBA97}"/>
              </a:ext>
              <a:ext uri="{C183D7F6-B498-43B3-948B-1728B52AA6E4}">
                <adec:decorative xmlns:adec="http://schemas.microsoft.com/office/drawing/2017/decorative" val="1"/>
              </a:ext>
            </a:extLst>
          </p:cNvPr>
          <p:cNvCxnSpPr/>
          <p:nvPr/>
        </p:nvCxnSpPr>
        <p:spPr>
          <a:xfrm>
            <a:off x="6124624" y="1807446"/>
            <a:ext cx="7301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10" name="Group 9" descr="Step Two:&#10;ANEEL coordinates all auction documentation (Auction rules, Contracts, Financial and Technical obligations).&#10;Investors submit their projects to EPE, then it analyzes all projects and publishes technical certification (FEC - Firm Energy Certificates).&#10;">
            <a:extLst>
              <a:ext uri="{FF2B5EF4-FFF2-40B4-BE49-F238E27FC236}">
                <a16:creationId xmlns:a16="http://schemas.microsoft.com/office/drawing/2014/main" id="{45A21D91-2595-440A-A5D0-F1498583180C}"/>
              </a:ext>
            </a:extLst>
          </p:cNvPr>
          <p:cNvGrpSpPr/>
          <p:nvPr/>
        </p:nvGrpSpPr>
        <p:grpSpPr>
          <a:xfrm>
            <a:off x="3141360" y="825458"/>
            <a:ext cx="2912374" cy="1766930"/>
            <a:chOff x="3141360" y="825458"/>
            <a:chExt cx="2912374" cy="1766930"/>
          </a:xfrm>
        </p:grpSpPr>
        <p:sp>
          <p:nvSpPr>
            <p:cNvPr id="20" name="Rectangle: Single Corner Rounded 19">
              <a:extLst>
                <a:ext uri="{FF2B5EF4-FFF2-40B4-BE49-F238E27FC236}">
                  <a16:creationId xmlns:a16="http://schemas.microsoft.com/office/drawing/2014/main" id="{19238240-A20D-4848-91D1-15022E4A4435}"/>
                </a:ext>
              </a:extLst>
            </p:cNvPr>
            <p:cNvSpPr/>
            <p:nvPr/>
          </p:nvSpPr>
          <p:spPr>
            <a:xfrm>
              <a:off x="3212804" y="978204"/>
              <a:ext cx="2806996" cy="1614184"/>
            </a:xfrm>
            <a:prstGeom prst="round1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8A380D18-42BC-4B22-AF7E-4545C5E737D7}"/>
                </a:ext>
              </a:extLst>
            </p:cNvPr>
            <p:cNvSpPr txBox="1"/>
            <p:nvPr/>
          </p:nvSpPr>
          <p:spPr>
            <a:xfrm>
              <a:off x="3141360" y="825458"/>
              <a:ext cx="210759" cy="261610"/>
            </a:xfrm>
            <a:prstGeom prst="rect">
              <a:avLst/>
            </a:prstGeom>
            <a:solidFill>
              <a:srgbClr val="0070C0"/>
            </a:solidFill>
          </p:spPr>
          <p:txBody>
            <a:bodyPr wrap="square" rtlCol="0">
              <a:spAutoFit/>
            </a:bodyPr>
            <a:lstStyle/>
            <a:p>
              <a:pPr algn="ctr"/>
              <a:r>
                <a:rPr lang="en-US" sz="1100" dirty="0">
                  <a:solidFill>
                    <a:schemeClr val="bg1"/>
                  </a:solidFill>
                </a:rPr>
                <a:t>2</a:t>
              </a:r>
            </a:p>
          </p:txBody>
        </p:sp>
        <p:pic>
          <p:nvPicPr>
            <p:cNvPr id="11" name="Picture 10">
              <a:extLst>
                <a:ext uri="{FF2B5EF4-FFF2-40B4-BE49-F238E27FC236}">
                  <a16:creationId xmlns:a16="http://schemas.microsoft.com/office/drawing/2014/main" id="{69F219F7-EB5C-4390-B932-0A46750F7445}"/>
                </a:ext>
              </a:extLst>
            </p:cNvPr>
            <p:cNvPicPr>
              <a:picLocks noChangeAspect="1"/>
            </p:cNvPicPr>
            <p:nvPr/>
          </p:nvPicPr>
          <p:blipFill>
            <a:blip r:embed="rId5"/>
            <a:stretch>
              <a:fillRect/>
            </a:stretch>
          </p:blipFill>
          <p:spPr>
            <a:xfrm>
              <a:off x="3246739" y="1114702"/>
              <a:ext cx="580012" cy="483343"/>
            </a:xfrm>
            <a:prstGeom prst="rect">
              <a:avLst/>
            </a:prstGeom>
          </p:spPr>
        </p:pic>
        <p:sp>
          <p:nvSpPr>
            <p:cNvPr id="18" name="TextBox 17">
              <a:extLst>
                <a:ext uri="{FF2B5EF4-FFF2-40B4-BE49-F238E27FC236}">
                  <a16:creationId xmlns:a16="http://schemas.microsoft.com/office/drawing/2014/main" id="{EDBA4B44-3FC8-4382-92D5-60DA97D2E09B}"/>
                </a:ext>
              </a:extLst>
            </p:cNvPr>
            <p:cNvSpPr txBox="1"/>
            <p:nvPr/>
          </p:nvSpPr>
          <p:spPr>
            <a:xfrm>
              <a:off x="3826752" y="1087068"/>
              <a:ext cx="2085480" cy="707886"/>
            </a:xfrm>
            <a:prstGeom prst="rect">
              <a:avLst/>
            </a:prstGeom>
            <a:noFill/>
          </p:spPr>
          <p:txBody>
            <a:bodyPr wrap="square" rtlCol="0">
              <a:spAutoFit/>
            </a:bodyPr>
            <a:lstStyle/>
            <a:p>
              <a:pPr marL="171450" indent="-171450">
                <a:buFont typeface="Wingdings" panose="05000000000000000000" pitchFamily="2" charset="2"/>
                <a:buChar char="§"/>
              </a:pPr>
              <a:r>
                <a:rPr lang="en-US" sz="1000" dirty="0"/>
                <a:t>ANEEL coordinates all auction documentation (Auction rules, Contracts, Financial and Technical obligations).</a:t>
              </a:r>
            </a:p>
          </p:txBody>
        </p:sp>
        <p:pic>
          <p:nvPicPr>
            <p:cNvPr id="17" name="Picture 16">
              <a:extLst>
                <a:ext uri="{FF2B5EF4-FFF2-40B4-BE49-F238E27FC236}">
                  <a16:creationId xmlns:a16="http://schemas.microsoft.com/office/drawing/2014/main" id="{58DDBCF3-4D31-41FB-B352-54B5AA37ED04}"/>
                </a:ext>
              </a:extLst>
            </p:cNvPr>
            <p:cNvPicPr>
              <a:picLocks noChangeAspect="1"/>
            </p:cNvPicPr>
            <p:nvPr/>
          </p:nvPicPr>
          <p:blipFill>
            <a:blip r:embed="rId7"/>
            <a:stretch>
              <a:fillRect/>
            </a:stretch>
          </p:blipFill>
          <p:spPr>
            <a:xfrm>
              <a:off x="3246738" y="1915915"/>
              <a:ext cx="580011" cy="565670"/>
            </a:xfrm>
            <a:prstGeom prst="rect">
              <a:avLst/>
            </a:prstGeom>
          </p:spPr>
        </p:pic>
        <p:sp>
          <p:nvSpPr>
            <p:cNvPr id="21" name="Rectangle 20">
              <a:extLst>
                <a:ext uri="{FF2B5EF4-FFF2-40B4-BE49-F238E27FC236}">
                  <a16:creationId xmlns:a16="http://schemas.microsoft.com/office/drawing/2014/main" id="{7D2D7A07-DFF9-4337-8C07-8E2DD477B97E}"/>
                </a:ext>
              </a:extLst>
            </p:cNvPr>
            <p:cNvSpPr/>
            <p:nvPr/>
          </p:nvSpPr>
          <p:spPr>
            <a:xfrm>
              <a:off x="3826752" y="1859250"/>
              <a:ext cx="2226982" cy="707886"/>
            </a:xfrm>
            <a:prstGeom prst="rect">
              <a:avLst/>
            </a:prstGeom>
            <a:noFill/>
          </p:spPr>
          <p:txBody>
            <a:bodyPr wrap="square" rtlCol="0">
              <a:spAutoFit/>
            </a:bodyPr>
            <a:lstStyle/>
            <a:p>
              <a:pPr marL="171450" indent="-171450">
                <a:buFont typeface="Wingdings" panose="05000000000000000000" pitchFamily="2" charset="2"/>
                <a:buChar char="§"/>
              </a:pPr>
              <a:r>
                <a:rPr lang="en-US" sz="1000" dirty="0"/>
                <a:t>Investors submit their projects to EPE, then it analyzes all projects and publishes technical certification (FEC - Firm Energy Certificates).</a:t>
              </a:r>
            </a:p>
          </p:txBody>
        </p:sp>
      </p:grpSp>
      <p:cxnSp>
        <p:nvCxnSpPr>
          <p:cNvPr id="7" name="Straight Arrow Connector 6">
            <a:extLst>
              <a:ext uri="{FF2B5EF4-FFF2-40B4-BE49-F238E27FC236}">
                <a16:creationId xmlns:a16="http://schemas.microsoft.com/office/drawing/2014/main" id="{149AAE63-AB9E-46FF-90B8-ED066823ACF7}"/>
              </a:ext>
              <a:ext uri="{C183D7F6-B498-43B3-948B-1728B52AA6E4}">
                <adec:decorative xmlns:adec="http://schemas.microsoft.com/office/drawing/2017/decorative" val="1"/>
              </a:ext>
            </a:extLst>
          </p:cNvPr>
          <p:cNvCxnSpPr/>
          <p:nvPr/>
        </p:nvCxnSpPr>
        <p:spPr>
          <a:xfrm>
            <a:off x="2347629" y="1809395"/>
            <a:ext cx="73010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6" name="Group 5" descr="Step 1: MME publishes a Portaria - guidelines for the auction (date, technologies, variable costs cap).&#10;">
            <a:extLst>
              <a:ext uri="{FF2B5EF4-FFF2-40B4-BE49-F238E27FC236}">
                <a16:creationId xmlns:a16="http://schemas.microsoft.com/office/drawing/2014/main" id="{B3712C1D-C8D7-4ADA-BCC7-E83CFBCAFF47}"/>
              </a:ext>
            </a:extLst>
          </p:cNvPr>
          <p:cNvGrpSpPr/>
          <p:nvPr/>
        </p:nvGrpSpPr>
        <p:grpSpPr>
          <a:xfrm>
            <a:off x="370488" y="822253"/>
            <a:ext cx="1886880" cy="1770132"/>
            <a:chOff x="370488" y="822253"/>
            <a:chExt cx="1886880" cy="1770132"/>
          </a:xfrm>
        </p:grpSpPr>
        <p:sp>
          <p:nvSpPr>
            <p:cNvPr id="15" name="Rectangle: Single Corner Rounded 14">
              <a:extLst>
                <a:ext uri="{FF2B5EF4-FFF2-40B4-BE49-F238E27FC236}">
                  <a16:creationId xmlns:a16="http://schemas.microsoft.com/office/drawing/2014/main" id="{003BE017-629F-4031-9841-6B8E45FC5958}"/>
                </a:ext>
              </a:extLst>
            </p:cNvPr>
            <p:cNvSpPr/>
            <p:nvPr/>
          </p:nvSpPr>
          <p:spPr>
            <a:xfrm>
              <a:off x="469726" y="978201"/>
              <a:ext cx="1787642" cy="1614184"/>
            </a:xfrm>
            <a:prstGeom prst="round1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D78019EA-71E1-4509-925A-928A22669828}"/>
                </a:ext>
              </a:extLst>
            </p:cNvPr>
            <p:cNvSpPr txBox="1"/>
            <p:nvPr/>
          </p:nvSpPr>
          <p:spPr>
            <a:xfrm>
              <a:off x="370488" y="822253"/>
              <a:ext cx="210759" cy="261610"/>
            </a:xfrm>
            <a:prstGeom prst="rect">
              <a:avLst/>
            </a:prstGeom>
            <a:solidFill>
              <a:srgbClr val="0070C0"/>
            </a:solidFill>
          </p:spPr>
          <p:txBody>
            <a:bodyPr wrap="square" rtlCol="0">
              <a:spAutoFit/>
            </a:bodyPr>
            <a:lstStyle/>
            <a:p>
              <a:pPr algn="ctr"/>
              <a:r>
                <a:rPr lang="en-US" sz="1100" dirty="0">
                  <a:solidFill>
                    <a:schemeClr val="bg1"/>
                  </a:solidFill>
                </a:rPr>
                <a:t>1</a:t>
              </a:r>
            </a:p>
          </p:txBody>
        </p:sp>
        <p:sp>
          <p:nvSpPr>
            <p:cNvPr id="4" name="TextBox 3">
              <a:extLst>
                <a:ext uri="{FF2B5EF4-FFF2-40B4-BE49-F238E27FC236}">
                  <a16:creationId xmlns:a16="http://schemas.microsoft.com/office/drawing/2014/main" id="{D1601C58-5D14-4E75-9857-EF7D0D3AB480}"/>
                </a:ext>
              </a:extLst>
            </p:cNvPr>
            <p:cNvSpPr txBox="1"/>
            <p:nvPr/>
          </p:nvSpPr>
          <p:spPr>
            <a:xfrm>
              <a:off x="520401" y="1700202"/>
              <a:ext cx="1564637" cy="861774"/>
            </a:xfrm>
            <a:prstGeom prst="rect">
              <a:avLst/>
            </a:prstGeom>
            <a:noFill/>
          </p:spPr>
          <p:txBody>
            <a:bodyPr wrap="square" rtlCol="0">
              <a:spAutoFit/>
            </a:bodyPr>
            <a:lstStyle/>
            <a:p>
              <a:pPr marL="171450" indent="-171450">
                <a:buFont typeface="Wingdings" panose="05000000000000000000" pitchFamily="2" charset="2"/>
                <a:buChar char="§"/>
              </a:pPr>
              <a:r>
                <a:rPr lang="en-US" sz="1000" dirty="0"/>
                <a:t>MME publishes a </a:t>
              </a:r>
              <a:r>
                <a:rPr lang="en-US" sz="1000" dirty="0" err="1"/>
                <a:t>Portaria</a:t>
              </a:r>
              <a:r>
                <a:rPr lang="en-US" sz="1000" dirty="0"/>
                <a:t> - guidelines for the auction (date, technologies, variable costs cap).</a:t>
              </a:r>
            </a:p>
          </p:txBody>
        </p:sp>
        <p:pic>
          <p:nvPicPr>
            <p:cNvPr id="8" name="Picture 7">
              <a:extLst>
                <a:ext uri="{FF2B5EF4-FFF2-40B4-BE49-F238E27FC236}">
                  <a16:creationId xmlns:a16="http://schemas.microsoft.com/office/drawing/2014/main" id="{CB6995C0-0AA7-4366-ABC8-35EFF48804EB}"/>
                </a:ext>
              </a:extLst>
            </p:cNvPr>
            <p:cNvPicPr>
              <a:picLocks noChangeAspect="1"/>
            </p:cNvPicPr>
            <p:nvPr/>
          </p:nvPicPr>
          <p:blipFill>
            <a:blip r:embed="rId6"/>
            <a:stretch>
              <a:fillRect/>
            </a:stretch>
          </p:blipFill>
          <p:spPr>
            <a:xfrm>
              <a:off x="994882" y="1216117"/>
              <a:ext cx="615677" cy="463541"/>
            </a:xfrm>
            <a:prstGeom prst="rect">
              <a:avLst/>
            </a:prstGeom>
          </p:spPr>
        </p:pic>
      </p:grpSp>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63182" y="129740"/>
            <a:ext cx="8909934" cy="707886"/>
          </a:xfrm>
        </p:spPr>
        <p:txBody>
          <a:bodyPr/>
          <a:lstStyle/>
          <a:p>
            <a:r>
              <a:rPr lang="en-US" sz="2000" b="1" dirty="0">
                <a:solidFill>
                  <a:schemeClr val="accent6">
                    <a:lumMod val="50000"/>
                  </a:schemeClr>
                </a:solidFill>
              </a:rPr>
              <a:t>How are auctions operated in Brazil?: </a:t>
            </a:r>
            <a:br>
              <a:rPr lang="en-US" sz="2000" b="1" dirty="0">
                <a:solidFill>
                  <a:schemeClr val="accent6">
                    <a:lumMod val="50000"/>
                  </a:schemeClr>
                </a:solidFill>
              </a:rPr>
            </a:br>
            <a:r>
              <a:rPr lang="en-US" sz="2000" b="1" dirty="0">
                <a:solidFill>
                  <a:schemeClr val="accent6">
                    <a:lumMod val="50000"/>
                  </a:schemeClr>
                </a:solidFill>
              </a:rPr>
              <a:t>6 main steps to run auctions from scratch.</a:t>
            </a:r>
          </a:p>
        </p:txBody>
      </p:sp>
    </p:spTree>
    <p:extLst>
      <p:ext uri="{BB962C8B-B14F-4D97-AF65-F5344CB8AC3E}">
        <p14:creationId xmlns:p14="http://schemas.microsoft.com/office/powerpoint/2010/main" val="3772495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15</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3" name="Retângulo 2">
            <a:extLst>
              <a:ext uri="{FF2B5EF4-FFF2-40B4-BE49-F238E27FC236}">
                <a16:creationId xmlns:a16="http://schemas.microsoft.com/office/drawing/2014/main" id="{28594FAD-5B6B-4FDF-AF7D-2E3FB9C8E1D8}"/>
              </a:ext>
            </a:extLst>
          </p:cNvPr>
          <p:cNvSpPr/>
          <p:nvPr/>
        </p:nvSpPr>
        <p:spPr>
          <a:xfrm>
            <a:off x="212769" y="4563473"/>
            <a:ext cx="8527194" cy="304824"/>
          </a:xfrm>
          <a:prstGeom prst="rect">
            <a:avLst/>
          </a:prstGeom>
          <a:solidFill>
            <a:schemeClr val="accent3"/>
          </a:solidFill>
          <a:ln>
            <a:solidFill>
              <a:schemeClr val="accent4">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Bid mechanism is relevant to get lower prices and to mitigate exploitation of market power.</a:t>
            </a:r>
          </a:p>
        </p:txBody>
      </p:sp>
      <p:sp>
        <p:nvSpPr>
          <p:cNvPr id="18" name="CaixaDeTexto 17">
            <a:extLst>
              <a:ext uri="{FF2B5EF4-FFF2-40B4-BE49-F238E27FC236}">
                <a16:creationId xmlns:a16="http://schemas.microsoft.com/office/drawing/2014/main" id="{54C6CBB9-E41D-49E2-BEBE-3DE35DA029C3}"/>
              </a:ext>
            </a:extLst>
          </p:cNvPr>
          <p:cNvSpPr txBox="1"/>
          <p:nvPr/>
        </p:nvSpPr>
        <p:spPr>
          <a:xfrm>
            <a:off x="5716027" y="1616149"/>
            <a:ext cx="2895600" cy="3046988"/>
          </a:xfrm>
          <a:prstGeom prst="rect">
            <a:avLst/>
          </a:prstGeom>
          <a:noFill/>
        </p:spPr>
        <p:txBody>
          <a:bodyPr wrap="square" rtlCol="0">
            <a:spAutoFit/>
          </a:bodyPr>
          <a:lstStyle/>
          <a:p>
            <a:pPr marL="285750" indent="-285750">
              <a:buFont typeface="Wingdings" panose="05000000000000000000" pitchFamily="2" charset="2"/>
              <a:buChar char="§"/>
            </a:pPr>
            <a:r>
              <a:rPr lang="en-US" sz="1200" dirty="0"/>
              <a:t>There is a first round to submit quantity and price.  At the end of the round the system organizes all bids from the lowest price up to the highest price. Bids that meet the demand are temporary winners and bids above the demand are temporary losers.</a:t>
            </a:r>
          </a:p>
          <a:p>
            <a:pPr marL="285750" indent="-285750">
              <a:buFont typeface="Wingdings" panose="05000000000000000000" pitchFamily="2" charset="2"/>
              <a:buChar char="§"/>
            </a:pPr>
            <a:r>
              <a:rPr lang="en-US" sz="1200" dirty="0"/>
              <a:t>A second phase called “continuous” starts, and all temporary losers can submit new bids considering the marginal price minus a reduction.  After each bid the clock restarts, with a typical countdown time of 3 minutes</a:t>
            </a:r>
          </a:p>
          <a:p>
            <a:pPr marL="285750" indent="-285750">
              <a:buFont typeface="Wingdings" panose="05000000000000000000" pitchFamily="2" charset="2"/>
              <a:buChar char="§"/>
            </a:pPr>
            <a:r>
              <a:rPr lang="en-US" sz="1200" dirty="0"/>
              <a:t>Auction goes on until no valid bids are submitted within 3-minute interval.</a:t>
            </a:r>
          </a:p>
        </p:txBody>
      </p:sp>
      <p:sp>
        <p:nvSpPr>
          <p:cNvPr id="8" name="Seta: Pentágono 7">
            <a:extLst>
              <a:ext uri="{FF2B5EF4-FFF2-40B4-BE49-F238E27FC236}">
                <a16:creationId xmlns:a16="http://schemas.microsoft.com/office/drawing/2014/main" id="{8954C470-1C04-4FE2-ACF8-5ADF9B500E51}"/>
              </a:ext>
              <a:ext uri="{C183D7F6-B498-43B3-948B-1728B52AA6E4}">
                <adec:decorative xmlns:adec="http://schemas.microsoft.com/office/drawing/2017/decorative" val="1"/>
              </a:ext>
            </a:extLst>
          </p:cNvPr>
          <p:cNvSpPr/>
          <p:nvPr/>
        </p:nvSpPr>
        <p:spPr>
          <a:xfrm rot="5400000">
            <a:off x="6590534" y="-225056"/>
            <a:ext cx="946298" cy="2736111"/>
          </a:xfrm>
          <a:prstGeom prst="homePlate">
            <a:avLst>
              <a:gd name="adj" fmla="val 12921"/>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CaixaDeTexto 15">
            <a:extLst>
              <a:ext uri="{FF2B5EF4-FFF2-40B4-BE49-F238E27FC236}">
                <a16:creationId xmlns:a16="http://schemas.microsoft.com/office/drawing/2014/main" id="{08FB61BF-6336-47AC-A7C1-EF3FEA12BA52}"/>
              </a:ext>
            </a:extLst>
          </p:cNvPr>
          <p:cNvSpPr txBox="1"/>
          <p:nvPr/>
        </p:nvSpPr>
        <p:spPr>
          <a:xfrm>
            <a:off x="5844481" y="669849"/>
            <a:ext cx="2458279" cy="923330"/>
          </a:xfrm>
          <a:prstGeom prst="rect">
            <a:avLst/>
          </a:prstGeom>
          <a:noFill/>
        </p:spPr>
        <p:txBody>
          <a:bodyPr wrap="square" rtlCol="0">
            <a:spAutoFit/>
          </a:bodyPr>
          <a:lstStyle/>
          <a:p>
            <a:pPr algn="ctr"/>
            <a:r>
              <a:rPr lang="en-US" b="1" dirty="0">
                <a:solidFill>
                  <a:schemeClr val="bg1">
                    <a:lumMod val="95000"/>
                  </a:schemeClr>
                </a:solidFill>
              </a:rPr>
              <a:t>Renewables and fossil fuel</a:t>
            </a:r>
          </a:p>
          <a:p>
            <a:pPr algn="ctr"/>
            <a:r>
              <a:rPr lang="en-US" b="1" dirty="0">
                <a:solidFill>
                  <a:schemeClr val="bg1">
                    <a:lumMod val="95000"/>
                  </a:schemeClr>
                </a:solidFill>
              </a:rPr>
              <a:t>2017 onwards</a:t>
            </a:r>
          </a:p>
        </p:txBody>
      </p:sp>
      <p:cxnSp>
        <p:nvCxnSpPr>
          <p:cNvPr id="11" name="Conector reto 10">
            <a:extLst>
              <a:ext uri="{FF2B5EF4-FFF2-40B4-BE49-F238E27FC236}">
                <a16:creationId xmlns:a16="http://schemas.microsoft.com/office/drawing/2014/main" id="{13EE159D-64B6-4CCC-B12C-B49701385300}"/>
              </a:ext>
              <a:ext uri="{C183D7F6-B498-43B3-948B-1728B52AA6E4}">
                <adec:decorative xmlns:adec="http://schemas.microsoft.com/office/drawing/2017/decorative" val="1"/>
              </a:ext>
            </a:extLst>
          </p:cNvPr>
          <p:cNvCxnSpPr/>
          <p:nvPr/>
        </p:nvCxnSpPr>
        <p:spPr>
          <a:xfrm>
            <a:off x="5684994" y="1483242"/>
            <a:ext cx="0" cy="310470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7" name="CaixaDeTexto 16">
            <a:extLst>
              <a:ext uri="{FF2B5EF4-FFF2-40B4-BE49-F238E27FC236}">
                <a16:creationId xmlns:a16="http://schemas.microsoft.com/office/drawing/2014/main" id="{35ACFD3C-20D7-4B34-B94C-DE247618943E}"/>
              </a:ext>
            </a:extLst>
          </p:cNvPr>
          <p:cNvSpPr txBox="1"/>
          <p:nvPr/>
        </p:nvSpPr>
        <p:spPr>
          <a:xfrm>
            <a:off x="2924574" y="1566316"/>
            <a:ext cx="2806375" cy="3046988"/>
          </a:xfrm>
          <a:prstGeom prst="rect">
            <a:avLst/>
          </a:prstGeom>
          <a:noFill/>
        </p:spPr>
        <p:txBody>
          <a:bodyPr wrap="square" rtlCol="0">
            <a:spAutoFit/>
          </a:bodyPr>
          <a:lstStyle/>
          <a:p>
            <a:pPr marL="285750" indent="-285750">
              <a:buFont typeface="Wingdings" panose="05000000000000000000" pitchFamily="2" charset="2"/>
              <a:buChar char="§"/>
            </a:pPr>
            <a:r>
              <a:rPr lang="en-US" sz="1200" dirty="0"/>
              <a:t>Two phases:  Phase 1 is a clock-auction and Phase II a pay-as-bid round.</a:t>
            </a:r>
          </a:p>
          <a:p>
            <a:pPr marL="285750" indent="-285750">
              <a:buFont typeface="Wingdings" panose="05000000000000000000" pitchFamily="2" charset="2"/>
              <a:buChar char="§"/>
            </a:pPr>
            <a:r>
              <a:rPr lang="en-US" sz="1200" dirty="0"/>
              <a:t>Phase I: Auctioneer starts with a ceiling price and players inform the quantity they accept to sell at this price.  After that, auctioneer reduces the price and players confirm or walk away of the auction. This process continues until a round where quantity is lower than demand + a margin. </a:t>
            </a:r>
          </a:p>
          <a:p>
            <a:pPr marL="285750" indent="-285750">
              <a:buFont typeface="Wingdings" panose="05000000000000000000" pitchFamily="2" charset="2"/>
              <a:buChar char="§"/>
            </a:pPr>
            <a:r>
              <a:rPr lang="en-US" sz="1200" dirty="0"/>
              <a:t>When auction stops, auctioneer promotes all bids of the next-to-last-round and requests a final bid only of price. </a:t>
            </a:r>
          </a:p>
        </p:txBody>
      </p:sp>
      <p:sp>
        <p:nvSpPr>
          <p:cNvPr id="7" name="Seta: Pentágono 6">
            <a:extLst>
              <a:ext uri="{FF2B5EF4-FFF2-40B4-BE49-F238E27FC236}">
                <a16:creationId xmlns:a16="http://schemas.microsoft.com/office/drawing/2014/main" id="{C61B5E6C-203F-4C6D-95EC-7ADDD0A79865}"/>
              </a:ext>
              <a:ext uri="{C183D7F6-B498-43B3-948B-1728B52AA6E4}">
                <adec:decorative xmlns:adec="http://schemas.microsoft.com/office/drawing/2017/decorative" val="1"/>
              </a:ext>
            </a:extLst>
          </p:cNvPr>
          <p:cNvSpPr/>
          <p:nvPr/>
        </p:nvSpPr>
        <p:spPr>
          <a:xfrm rot="5400000">
            <a:off x="3843789" y="-225057"/>
            <a:ext cx="946298" cy="2736111"/>
          </a:xfrm>
          <a:prstGeom prst="homePlate">
            <a:avLst>
              <a:gd name="adj" fmla="val 12921"/>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CaixaDeTexto 14">
            <a:extLst>
              <a:ext uri="{FF2B5EF4-FFF2-40B4-BE49-F238E27FC236}">
                <a16:creationId xmlns:a16="http://schemas.microsoft.com/office/drawing/2014/main" id="{420DFFDE-58B7-4156-882D-06491C28B856}"/>
              </a:ext>
            </a:extLst>
          </p:cNvPr>
          <p:cNvSpPr txBox="1"/>
          <p:nvPr/>
        </p:nvSpPr>
        <p:spPr>
          <a:xfrm>
            <a:off x="3097345" y="686228"/>
            <a:ext cx="2458279" cy="923330"/>
          </a:xfrm>
          <a:prstGeom prst="rect">
            <a:avLst/>
          </a:prstGeom>
          <a:noFill/>
        </p:spPr>
        <p:txBody>
          <a:bodyPr wrap="square" rtlCol="0">
            <a:spAutoFit/>
          </a:bodyPr>
          <a:lstStyle/>
          <a:p>
            <a:pPr algn="ctr"/>
            <a:r>
              <a:rPr lang="en-US" b="1" dirty="0">
                <a:solidFill>
                  <a:schemeClr val="bg1">
                    <a:lumMod val="95000"/>
                  </a:schemeClr>
                </a:solidFill>
              </a:rPr>
              <a:t>Renewables and fossil fuel</a:t>
            </a:r>
          </a:p>
          <a:p>
            <a:pPr algn="ctr"/>
            <a:r>
              <a:rPr lang="en-US" b="1" dirty="0">
                <a:solidFill>
                  <a:schemeClr val="bg1">
                    <a:lumMod val="95000"/>
                  </a:schemeClr>
                </a:solidFill>
              </a:rPr>
              <a:t>2007-2016</a:t>
            </a:r>
          </a:p>
        </p:txBody>
      </p:sp>
      <p:cxnSp>
        <p:nvCxnSpPr>
          <p:cNvPr id="4" name="Conector reto 3">
            <a:extLst>
              <a:ext uri="{FF2B5EF4-FFF2-40B4-BE49-F238E27FC236}">
                <a16:creationId xmlns:a16="http://schemas.microsoft.com/office/drawing/2014/main" id="{01BF9F8C-3B8E-4F2D-B315-FEA157333873}"/>
              </a:ext>
              <a:ext uri="{C183D7F6-B498-43B3-948B-1728B52AA6E4}">
                <adec:decorative xmlns:adec="http://schemas.microsoft.com/office/drawing/2017/decorative" val="1"/>
              </a:ext>
            </a:extLst>
          </p:cNvPr>
          <p:cNvCxnSpPr/>
          <p:nvPr/>
        </p:nvCxnSpPr>
        <p:spPr>
          <a:xfrm>
            <a:off x="2957743" y="1472610"/>
            <a:ext cx="0" cy="3104707"/>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6" name="CaixaDeTexto 5">
            <a:extLst>
              <a:ext uri="{FF2B5EF4-FFF2-40B4-BE49-F238E27FC236}">
                <a16:creationId xmlns:a16="http://schemas.microsoft.com/office/drawing/2014/main" id="{1E7CADB5-5D31-4E4E-A769-0ACCEFD5A742}"/>
              </a:ext>
            </a:extLst>
          </p:cNvPr>
          <p:cNvSpPr txBox="1"/>
          <p:nvPr/>
        </p:nvSpPr>
        <p:spPr>
          <a:xfrm>
            <a:off x="163181" y="1623572"/>
            <a:ext cx="2783927" cy="2677656"/>
          </a:xfrm>
          <a:prstGeom prst="rect">
            <a:avLst/>
          </a:prstGeom>
          <a:noFill/>
        </p:spPr>
        <p:txBody>
          <a:bodyPr wrap="square" rtlCol="0">
            <a:spAutoFit/>
          </a:bodyPr>
          <a:lstStyle/>
          <a:p>
            <a:pPr marL="285750" indent="-285750">
              <a:buFont typeface="Wingdings" panose="05000000000000000000" pitchFamily="2" charset="2"/>
              <a:buChar char="§"/>
            </a:pPr>
            <a:r>
              <a:rPr lang="en-US" sz="1200" dirty="0"/>
              <a:t>Two phases:  Phase 1 is a sealed-bid, and Phase II (if necessary) is continuous trading.</a:t>
            </a:r>
          </a:p>
          <a:p>
            <a:pPr marL="285750" indent="-285750">
              <a:buFont typeface="Wingdings" panose="05000000000000000000" pitchFamily="2" charset="2"/>
              <a:buChar char="§"/>
            </a:pPr>
            <a:r>
              <a:rPr lang="en-US" sz="1200" dirty="0"/>
              <a:t>Continuous trading is held only if there are other bids within 5% interval when compared to lowest bid.</a:t>
            </a:r>
          </a:p>
          <a:p>
            <a:pPr marL="285750" indent="-285750">
              <a:buFont typeface="Wingdings" panose="05000000000000000000" pitchFamily="2" charset="2"/>
              <a:buChar char="§"/>
            </a:pPr>
            <a:r>
              <a:rPr lang="en-US" sz="1200" dirty="0"/>
              <a:t>In Phase II the lowest bid is the temporary winner and the other bidders can replace it offering a price lower than it, observing a minimum price reduction.</a:t>
            </a:r>
          </a:p>
          <a:p>
            <a:pPr marL="285750" indent="-285750">
              <a:buFont typeface="Wingdings" panose="05000000000000000000" pitchFamily="2" charset="2"/>
              <a:buChar char="§"/>
            </a:pPr>
            <a:r>
              <a:rPr lang="en-US" sz="1200" dirty="0"/>
              <a:t>Auctions finish after 5 minutes without a valid bid.</a:t>
            </a:r>
          </a:p>
        </p:txBody>
      </p:sp>
      <p:sp>
        <p:nvSpPr>
          <p:cNvPr id="2" name="Seta: Pentágono 1">
            <a:extLst>
              <a:ext uri="{FF2B5EF4-FFF2-40B4-BE49-F238E27FC236}">
                <a16:creationId xmlns:a16="http://schemas.microsoft.com/office/drawing/2014/main" id="{B7778585-9585-4395-B432-DCBFC1F7B571}"/>
              </a:ext>
              <a:ext uri="{C183D7F6-B498-43B3-948B-1728B52AA6E4}">
                <adec:decorative xmlns:adec="http://schemas.microsoft.com/office/drawing/2017/decorative" val="1"/>
              </a:ext>
            </a:extLst>
          </p:cNvPr>
          <p:cNvSpPr/>
          <p:nvPr/>
        </p:nvSpPr>
        <p:spPr>
          <a:xfrm rot="5400000">
            <a:off x="1107676" y="-225056"/>
            <a:ext cx="946298" cy="2736111"/>
          </a:xfrm>
          <a:prstGeom prst="homePlate">
            <a:avLst>
              <a:gd name="adj" fmla="val 12921"/>
            </a:avLst>
          </a:prstGeom>
          <a:solidFill>
            <a:schemeClr val="accent6">
              <a:lumMod val="50000"/>
            </a:schemeClr>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lumMod val="95000"/>
                </a:schemeClr>
              </a:solidFill>
            </a:endParaRPr>
          </a:p>
        </p:txBody>
      </p:sp>
      <p:sp>
        <p:nvSpPr>
          <p:cNvPr id="5" name="CaixaDeTexto 4">
            <a:extLst>
              <a:ext uri="{FF2B5EF4-FFF2-40B4-BE49-F238E27FC236}">
                <a16:creationId xmlns:a16="http://schemas.microsoft.com/office/drawing/2014/main" id="{DA651692-B5D9-4B8A-8002-8AC570A501F0}"/>
              </a:ext>
            </a:extLst>
          </p:cNvPr>
          <p:cNvSpPr txBox="1"/>
          <p:nvPr/>
        </p:nvSpPr>
        <p:spPr>
          <a:xfrm>
            <a:off x="839543" y="905167"/>
            <a:ext cx="1610121" cy="369332"/>
          </a:xfrm>
          <a:prstGeom prst="rect">
            <a:avLst/>
          </a:prstGeom>
          <a:noFill/>
        </p:spPr>
        <p:txBody>
          <a:bodyPr wrap="none" rtlCol="0">
            <a:spAutoFit/>
          </a:bodyPr>
          <a:lstStyle/>
          <a:p>
            <a:r>
              <a:rPr lang="en-US" b="1" dirty="0">
                <a:solidFill>
                  <a:schemeClr val="bg1">
                    <a:lumMod val="95000"/>
                  </a:schemeClr>
                </a:solidFill>
              </a:rPr>
              <a:t>Large Hydro </a:t>
            </a:r>
          </a:p>
        </p:txBody>
      </p:sp>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63182" y="159113"/>
            <a:ext cx="8909934" cy="400110"/>
          </a:xfrm>
        </p:spPr>
        <p:txBody>
          <a:bodyPr/>
          <a:lstStyle/>
          <a:p>
            <a:r>
              <a:rPr lang="en-US" sz="2000" b="1" dirty="0">
                <a:solidFill>
                  <a:schemeClr val="accent6">
                    <a:lumMod val="50000"/>
                  </a:schemeClr>
                </a:solidFill>
              </a:rPr>
              <a:t>Bidding Mechanism: Is it relevant or just a confusing way to select players?</a:t>
            </a:r>
          </a:p>
        </p:txBody>
      </p:sp>
    </p:spTree>
    <p:extLst>
      <p:ext uri="{BB962C8B-B14F-4D97-AF65-F5344CB8AC3E}">
        <p14:creationId xmlns:p14="http://schemas.microsoft.com/office/powerpoint/2010/main" val="60439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16</a:t>
            </a:fld>
            <a:endParaRPr lang="en-US" dirty="0"/>
          </a:p>
        </p:txBody>
      </p:sp>
      <p:sp>
        <p:nvSpPr>
          <p:cNvPr id="13" name="Footer Placeholder 2">
            <a:extLst>
              <a:ext uri="{FF2B5EF4-FFF2-40B4-BE49-F238E27FC236}">
                <a16:creationId xmlns:a16="http://schemas.microsoft.com/office/drawing/2014/main" id="{6748D528-314C-496A-9D78-6A7FC2E7FB51}"/>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grpSp>
        <p:nvGrpSpPr>
          <p:cNvPr id="8" name="Group 7" descr="This figure illustrates the breakdown of contracts by each disco's need declared to MME.">
            <a:extLst>
              <a:ext uri="{FF2B5EF4-FFF2-40B4-BE49-F238E27FC236}">
                <a16:creationId xmlns:a16="http://schemas.microsoft.com/office/drawing/2014/main" id="{2666CB88-C073-44DC-BF88-E2707000D946}"/>
              </a:ext>
            </a:extLst>
          </p:cNvPr>
          <p:cNvGrpSpPr/>
          <p:nvPr/>
        </p:nvGrpSpPr>
        <p:grpSpPr>
          <a:xfrm>
            <a:off x="5347936" y="1832209"/>
            <a:ext cx="3305011" cy="2932743"/>
            <a:chOff x="5347936" y="1832209"/>
            <a:chExt cx="3305011" cy="2932743"/>
          </a:xfrm>
        </p:grpSpPr>
        <p:pic>
          <p:nvPicPr>
            <p:cNvPr id="50" name="Imagem 57">
              <a:extLst>
                <a:ext uri="{FF2B5EF4-FFF2-40B4-BE49-F238E27FC236}">
                  <a16:creationId xmlns:a16="http://schemas.microsoft.com/office/drawing/2014/main" id="{789E02A6-8B0B-4819-9362-B8938D793BF1}"/>
                </a:ext>
              </a:extLst>
            </p:cNvPr>
            <p:cNvPicPr>
              <a:picLocks noChangeAspect="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5708533" y="3074297"/>
              <a:ext cx="398137" cy="398137"/>
            </a:xfrm>
            <a:prstGeom prst="rect">
              <a:avLst/>
            </a:prstGeom>
          </p:spPr>
        </p:pic>
        <p:pic>
          <p:nvPicPr>
            <p:cNvPr id="51" name="Imagem 58">
              <a:extLst>
                <a:ext uri="{FF2B5EF4-FFF2-40B4-BE49-F238E27FC236}">
                  <a16:creationId xmlns:a16="http://schemas.microsoft.com/office/drawing/2014/main" id="{0D2D66E5-3B08-4AED-AD0D-14CBC8A316D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8001" y="1986142"/>
              <a:ext cx="573961" cy="573961"/>
            </a:xfrm>
            <a:prstGeom prst="rect">
              <a:avLst/>
            </a:prstGeom>
          </p:spPr>
        </p:pic>
        <p:pic>
          <p:nvPicPr>
            <p:cNvPr id="52" name="Imagem 59">
              <a:extLst>
                <a:ext uri="{FF2B5EF4-FFF2-40B4-BE49-F238E27FC236}">
                  <a16:creationId xmlns:a16="http://schemas.microsoft.com/office/drawing/2014/main" id="{42D63144-8E70-4078-9885-B30DD0CF8295}"/>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8035720" y="2039135"/>
              <a:ext cx="477330" cy="477330"/>
            </a:xfrm>
            <a:prstGeom prst="rect">
              <a:avLst/>
            </a:prstGeom>
          </p:spPr>
        </p:pic>
        <p:sp>
          <p:nvSpPr>
            <p:cNvPr id="53" name="Retângulo: Cantos Arredondados 60">
              <a:extLst>
                <a:ext uri="{FF2B5EF4-FFF2-40B4-BE49-F238E27FC236}">
                  <a16:creationId xmlns:a16="http://schemas.microsoft.com/office/drawing/2014/main" id="{C6CF18E9-E9FD-4848-A480-72C5E14C23E8}"/>
                </a:ext>
              </a:extLst>
            </p:cNvPr>
            <p:cNvSpPr/>
            <p:nvPr/>
          </p:nvSpPr>
          <p:spPr>
            <a:xfrm>
              <a:off x="7435542" y="1832209"/>
              <a:ext cx="1200358" cy="83991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pic>
          <p:nvPicPr>
            <p:cNvPr id="54" name="Imagem 61">
              <a:extLst>
                <a:ext uri="{FF2B5EF4-FFF2-40B4-BE49-F238E27FC236}">
                  <a16:creationId xmlns:a16="http://schemas.microsoft.com/office/drawing/2014/main" id="{C9E79200-5AA1-4B4D-B957-2B7AF2507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18001" y="3059111"/>
              <a:ext cx="573961" cy="573961"/>
            </a:xfrm>
            <a:prstGeom prst="rect">
              <a:avLst/>
            </a:prstGeom>
          </p:spPr>
        </p:pic>
        <p:pic>
          <p:nvPicPr>
            <p:cNvPr id="55" name="Imagem 62">
              <a:extLst>
                <a:ext uri="{FF2B5EF4-FFF2-40B4-BE49-F238E27FC236}">
                  <a16:creationId xmlns:a16="http://schemas.microsoft.com/office/drawing/2014/main" id="{F39B31DB-44E5-4199-B97F-38B0505476EF}"/>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8052768" y="3118360"/>
              <a:ext cx="477330" cy="477330"/>
            </a:xfrm>
            <a:prstGeom prst="rect">
              <a:avLst/>
            </a:prstGeom>
          </p:spPr>
        </p:pic>
        <p:sp>
          <p:nvSpPr>
            <p:cNvPr id="56" name="Retângulo: Cantos Arredondados 63">
              <a:extLst>
                <a:ext uri="{FF2B5EF4-FFF2-40B4-BE49-F238E27FC236}">
                  <a16:creationId xmlns:a16="http://schemas.microsoft.com/office/drawing/2014/main" id="{FDFDA6B1-BDC6-48AE-A35B-38B76CC9E3AD}"/>
                </a:ext>
              </a:extLst>
            </p:cNvPr>
            <p:cNvSpPr/>
            <p:nvPr/>
          </p:nvSpPr>
          <p:spPr>
            <a:xfrm>
              <a:off x="7452589" y="2886627"/>
              <a:ext cx="1200358" cy="83991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pic>
          <p:nvPicPr>
            <p:cNvPr id="57" name="Imagem 64">
              <a:extLst>
                <a:ext uri="{FF2B5EF4-FFF2-40B4-BE49-F238E27FC236}">
                  <a16:creationId xmlns:a16="http://schemas.microsoft.com/office/drawing/2014/main" id="{5FE2E91B-1EA1-4BCB-A98E-BFE35AD3A0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64086" y="4097931"/>
              <a:ext cx="573961" cy="573961"/>
            </a:xfrm>
            <a:prstGeom prst="rect">
              <a:avLst/>
            </a:prstGeom>
          </p:spPr>
        </p:pic>
        <p:pic>
          <p:nvPicPr>
            <p:cNvPr id="58" name="Imagem 65">
              <a:extLst>
                <a:ext uri="{FF2B5EF4-FFF2-40B4-BE49-F238E27FC236}">
                  <a16:creationId xmlns:a16="http://schemas.microsoft.com/office/drawing/2014/main" id="{4E87DD80-DF2C-469D-866B-F9081306E9D1}"/>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8070251" y="4105141"/>
              <a:ext cx="477330" cy="477330"/>
            </a:xfrm>
            <a:prstGeom prst="rect">
              <a:avLst/>
            </a:prstGeom>
          </p:spPr>
        </p:pic>
        <p:sp>
          <p:nvSpPr>
            <p:cNvPr id="59" name="Retângulo: Cantos Arredondados 66">
              <a:extLst>
                <a:ext uri="{FF2B5EF4-FFF2-40B4-BE49-F238E27FC236}">
                  <a16:creationId xmlns:a16="http://schemas.microsoft.com/office/drawing/2014/main" id="{C90F159A-8182-4CB5-A04A-5F318B9F4414}"/>
                </a:ext>
              </a:extLst>
            </p:cNvPr>
            <p:cNvSpPr/>
            <p:nvPr/>
          </p:nvSpPr>
          <p:spPr>
            <a:xfrm>
              <a:off x="7435542" y="3925041"/>
              <a:ext cx="1200358" cy="83991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sp>
          <p:nvSpPr>
            <p:cNvPr id="60" name="Retângulo: Cantos Arredondados 67">
              <a:extLst>
                <a:ext uri="{FF2B5EF4-FFF2-40B4-BE49-F238E27FC236}">
                  <a16:creationId xmlns:a16="http://schemas.microsoft.com/office/drawing/2014/main" id="{65431D53-500E-440F-B1D1-0DAECF05581B}"/>
                </a:ext>
              </a:extLst>
            </p:cNvPr>
            <p:cNvSpPr/>
            <p:nvPr/>
          </p:nvSpPr>
          <p:spPr>
            <a:xfrm>
              <a:off x="5347936" y="2881072"/>
              <a:ext cx="1200358" cy="872139"/>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cxnSp>
          <p:nvCxnSpPr>
            <p:cNvPr id="61" name="Conector de Seta Reta 68">
              <a:extLst>
                <a:ext uri="{FF2B5EF4-FFF2-40B4-BE49-F238E27FC236}">
                  <a16:creationId xmlns:a16="http://schemas.microsoft.com/office/drawing/2014/main" id="{1371686F-D83C-434A-BB14-EF7928394E7B}"/>
                </a:ext>
              </a:extLst>
            </p:cNvPr>
            <p:cNvCxnSpPr>
              <a:cxnSpLocks/>
              <a:stCxn id="60" idx="3"/>
              <a:endCxn id="53" idx="1"/>
            </p:cNvCxnSpPr>
            <p:nvPr/>
          </p:nvCxnSpPr>
          <p:spPr>
            <a:xfrm flipV="1">
              <a:off x="6548294" y="2252165"/>
              <a:ext cx="887247" cy="1064977"/>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2" name="Conector de Seta Reta 71">
              <a:extLst>
                <a:ext uri="{FF2B5EF4-FFF2-40B4-BE49-F238E27FC236}">
                  <a16:creationId xmlns:a16="http://schemas.microsoft.com/office/drawing/2014/main" id="{F9B2C1F8-EBCA-4C88-ABDC-A20336D0A9C8}"/>
                </a:ext>
              </a:extLst>
            </p:cNvPr>
            <p:cNvCxnSpPr>
              <a:cxnSpLocks/>
              <a:stCxn id="60" idx="3"/>
              <a:endCxn id="56" idx="1"/>
            </p:cNvCxnSpPr>
            <p:nvPr/>
          </p:nvCxnSpPr>
          <p:spPr>
            <a:xfrm flipV="1">
              <a:off x="6548294" y="3306583"/>
              <a:ext cx="904294" cy="10559"/>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Conector de Seta Reta 77">
              <a:extLst>
                <a:ext uri="{FF2B5EF4-FFF2-40B4-BE49-F238E27FC236}">
                  <a16:creationId xmlns:a16="http://schemas.microsoft.com/office/drawing/2014/main" id="{740E23A3-4E2F-4396-94D4-697BAE646333}"/>
                </a:ext>
              </a:extLst>
            </p:cNvPr>
            <p:cNvCxnSpPr>
              <a:cxnSpLocks/>
              <a:stCxn id="60" idx="3"/>
              <a:endCxn id="59" idx="1"/>
            </p:cNvCxnSpPr>
            <p:nvPr/>
          </p:nvCxnSpPr>
          <p:spPr>
            <a:xfrm>
              <a:off x="6548294" y="3317142"/>
              <a:ext cx="887248" cy="102785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64" name="CaixaDeTexto 89">
              <a:extLst>
                <a:ext uri="{FF2B5EF4-FFF2-40B4-BE49-F238E27FC236}">
                  <a16:creationId xmlns:a16="http://schemas.microsoft.com/office/drawing/2014/main" id="{7A0EE6E2-9CE5-4561-8643-1AE299E14C8F}"/>
                </a:ext>
              </a:extLst>
            </p:cNvPr>
            <p:cNvSpPr txBox="1"/>
            <p:nvPr/>
          </p:nvSpPr>
          <p:spPr>
            <a:xfrm>
              <a:off x="6749823" y="2364475"/>
              <a:ext cx="476412"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25%</a:t>
              </a:r>
            </a:p>
          </p:txBody>
        </p:sp>
        <p:sp>
          <p:nvSpPr>
            <p:cNvPr id="65" name="CaixaDeTexto 90">
              <a:extLst>
                <a:ext uri="{FF2B5EF4-FFF2-40B4-BE49-F238E27FC236}">
                  <a16:creationId xmlns:a16="http://schemas.microsoft.com/office/drawing/2014/main" id="{25D03350-2B37-4FAE-B133-5623797B0F5E}"/>
                </a:ext>
              </a:extLst>
            </p:cNvPr>
            <p:cNvSpPr txBox="1"/>
            <p:nvPr/>
          </p:nvSpPr>
          <p:spPr>
            <a:xfrm>
              <a:off x="6865255" y="3032955"/>
              <a:ext cx="476412"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50%</a:t>
              </a:r>
            </a:p>
          </p:txBody>
        </p:sp>
        <p:sp>
          <p:nvSpPr>
            <p:cNvPr id="66" name="CaixaDeTexto 91">
              <a:extLst>
                <a:ext uri="{FF2B5EF4-FFF2-40B4-BE49-F238E27FC236}">
                  <a16:creationId xmlns:a16="http://schemas.microsoft.com/office/drawing/2014/main" id="{5E09A85D-526A-40FA-88BF-630DD874F840}"/>
                </a:ext>
              </a:extLst>
            </p:cNvPr>
            <p:cNvSpPr txBox="1"/>
            <p:nvPr/>
          </p:nvSpPr>
          <p:spPr>
            <a:xfrm>
              <a:off x="6833339" y="3977726"/>
              <a:ext cx="476412"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25%</a:t>
              </a:r>
            </a:p>
          </p:txBody>
        </p:sp>
        <p:sp>
          <p:nvSpPr>
            <p:cNvPr id="72" name="CaixaDeTexto 98">
              <a:extLst>
                <a:ext uri="{FF2B5EF4-FFF2-40B4-BE49-F238E27FC236}">
                  <a16:creationId xmlns:a16="http://schemas.microsoft.com/office/drawing/2014/main" id="{6C9EF794-BEB1-4156-AB79-788F2013E37A}"/>
                </a:ext>
              </a:extLst>
            </p:cNvPr>
            <p:cNvSpPr txBox="1"/>
            <p:nvPr/>
          </p:nvSpPr>
          <p:spPr>
            <a:xfrm>
              <a:off x="7499316" y="1859761"/>
              <a:ext cx="756938"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Disco 1</a:t>
              </a:r>
            </a:p>
          </p:txBody>
        </p:sp>
        <p:sp>
          <p:nvSpPr>
            <p:cNvPr id="73" name="CaixaDeTexto 99">
              <a:extLst>
                <a:ext uri="{FF2B5EF4-FFF2-40B4-BE49-F238E27FC236}">
                  <a16:creationId xmlns:a16="http://schemas.microsoft.com/office/drawing/2014/main" id="{6E07EBAD-EF90-42BA-8994-AD0A2806EA7E}"/>
                </a:ext>
              </a:extLst>
            </p:cNvPr>
            <p:cNvSpPr txBox="1"/>
            <p:nvPr/>
          </p:nvSpPr>
          <p:spPr>
            <a:xfrm>
              <a:off x="7491828" y="2912749"/>
              <a:ext cx="756938"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Disco 2</a:t>
              </a:r>
            </a:p>
          </p:txBody>
        </p:sp>
        <p:sp>
          <p:nvSpPr>
            <p:cNvPr id="74" name="CaixaDeTexto 100">
              <a:extLst>
                <a:ext uri="{FF2B5EF4-FFF2-40B4-BE49-F238E27FC236}">
                  <a16:creationId xmlns:a16="http://schemas.microsoft.com/office/drawing/2014/main" id="{448857AA-27D6-441D-8C75-897CA84E75B5}"/>
                </a:ext>
              </a:extLst>
            </p:cNvPr>
            <p:cNvSpPr txBox="1"/>
            <p:nvPr/>
          </p:nvSpPr>
          <p:spPr>
            <a:xfrm>
              <a:off x="7471829" y="3918701"/>
              <a:ext cx="756938"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Disco 3</a:t>
              </a:r>
            </a:p>
          </p:txBody>
        </p:sp>
      </p:grpSp>
      <p:grpSp>
        <p:nvGrpSpPr>
          <p:cNvPr id="9" name="Group 8">
            <a:extLst>
              <a:ext uri="{FF2B5EF4-FFF2-40B4-BE49-F238E27FC236}">
                <a16:creationId xmlns:a16="http://schemas.microsoft.com/office/drawing/2014/main" id="{68CDC7AB-172C-40F1-94DB-F6CA5CDE14D6}"/>
              </a:ext>
              <a:ext uri="{C183D7F6-B498-43B3-948B-1728B52AA6E4}">
                <adec:decorative xmlns:adec="http://schemas.microsoft.com/office/drawing/2017/decorative" val="1"/>
              </a:ext>
            </a:extLst>
          </p:cNvPr>
          <p:cNvGrpSpPr/>
          <p:nvPr/>
        </p:nvGrpSpPr>
        <p:grpSpPr>
          <a:xfrm>
            <a:off x="4996118" y="871170"/>
            <a:ext cx="3823426" cy="876137"/>
            <a:chOff x="4996118" y="871170"/>
            <a:chExt cx="3823426" cy="876137"/>
          </a:xfrm>
        </p:grpSpPr>
        <p:sp>
          <p:nvSpPr>
            <p:cNvPr id="24" name="Seta: Pentágono 93">
              <a:extLst>
                <a:ext uri="{FF2B5EF4-FFF2-40B4-BE49-F238E27FC236}">
                  <a16:creationId xmlns:a16="http://schemas.microsoft.com/office/drawing/2014/main" id="{F825C01A-DFC4-462A-938C-7078489CFC69}"/>
                </a:ext>
              </a:extLst>
            </p:cNvPr>
            <p:cNvSpPr/>
            <p:nvPr/>
          </p:nvSpPr>
          <p:spPr>
            <a:xfrm rot="5400000">
              <a:off x="6469762" y="-602474"/>
              <a:ext cx="876137" cy="3823426"/>
            </a:xfrm>
            <a:prstGeom prst="homePlate">
              <a:avLst>
                <a:gd name="adj" fmla="val 27737"/>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pic>
          <p:nvPicPr>
            <p:cNvPr id="67" name="Imagem 92">
              <a:extLst>
                <a:ext uri="{FF2B5EF4-FFF2-40B4-BE49-F238E27FC236}">
                  <a16:creationId xmlns:a16="http://schemas.microsoft.com/office/drawing/2014/main" id="{70610297-2A4A-41DB-B0E5-AA856214A3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74200" y="953442"/>
              <a:ext cx="510301" cy="510301"/>
            </a:xfrm>
            <a:prstGeom prst="rect">
              <a:avLst/>
            </a:prstGeom>
          </p:spPr>
        </p:pic>
      </p:grpSp>
      <p:sp>
        <p:nvSpPr>
          <p:cNvPr id="68" name="Rectangle 11">
            <a:extLst>
              <a:ext uri="{FF2B5EF4-FFF2-40B4-BE49-F238E27FC236}">
                <a16:creationId xmlns:a16="http://schemas.microsoft.com/office/drawing/2014/main" id="{D6500B34-AF17-4CE2-98A0-F1A744405B72}"/>
              </a:ext>
            </a:extLst>
          </p:cNvPr>
          <p:cNvSpPr>
            <a:spLocks noChangeArrowheads="1"/>
          </p:cNvSpPr>
          <p:nvPr/>
        </p:nvSpPr>
        <p:spPr bwMode="auto">
          <a:xfrm>
            <a:off x="5784752" y="893205"/>
            <a:ext cx="2976476" cy="733021"/>
          </a:xfrm>
          <a:prstGeom prst="rect">
            <a:avLst/>
          </a:prstGeom>
          <a:noFill/>
          <a:ln w="9525">
            <a:noFill/>
            <a:miter lim="800000"/>
            <a:headEnd/>
            <a:tailEnd/>
          </a:ln>
        </p:spPr>
        <p:txBody>
          <a:bodyPr wrap="square">
            <a:spAutoFit/>
          </a:bodyPr>
          <a:lstStyle/>
          <a:p>
            <a:pPr>
              <a:tabLst>
                <a:tab pos="654676" algn="l"/>
              </a:tabLst>
              <a:defRPr/>
            </a:pPr>
            <a:r>
              <a:rPr lang="en-US" sz="1041" b="1" dirty="0">
                <a:solidFill>
                  <a:schemeClr val="bg1">
                    <a:lumMod val="95000"/>
                  </a:schemeClr>
                </a:solidFill>
                <a:cs typeface="Arial" panose="020B0604020202020204" pitchFamily="34" charset="0"/>
              </a:rPr>
              <a:t>Attached to PPA there is a contract called Guarantee Contract (CCG). It allows the bank to block the current account of a Disco, working as an escrow account.</a:t>
            </a:r>
          </a:p>
        </p:txBody>
      </p:sp>
      <p:sp>
        <p:nvSpPr>
          <p:cNvPr id="46" name="Seta: Pentágono 53">
            <a:extLst>
              <a:ext uri="{FF2B5EF4-FFF2-40B4-BE49-F238E27FC236}">
                <a16:creationId xmlns:a16="http://schemas.microsoft.com/office/drawing/2014/main" id="{2FEC4B75-3066-4FCE-85AD-7D3CB7737270}"/>
              </a:ext>
              <a:ext uri="{C183D7F6-B498-43B3-948B-1728B52AA6E4}">
                <adec:decorative xmlns:adec="http://schemas.microsoft.com/office/drawing/2017/decorative" val="1"/>
              </a:ext>
            </a:extLst>
          </p:cNvPr>
          <p:cNvSpPr/>
          <p:nvPr/>
        </p:nvSpPr>
        <p:spPr>
          <a:xfrm>
            <a:off x="4672566" y="1759029"/>
            <a:ext cx="401634" cy="3116224"/>
          </a:xfrm>
          <a:prstGeom prst="homePlate">
            <a:avLst>
              <a:gd name="adj" fmla="val 27737"/>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grpSp>
        <p:nvGrpSpPr>
          <p:cNvPr id="7" name="Group 6" descr="This figure illustrates the breakdown of contracts by each disco's need declared to MME.">
            <a:extLst>
              <a:ext uri="{FF2B5EF4-FFF2-40B4-BE49-F238E27FC236}">
                <a16:creationId xmlns:a16="http://schemas.microsoft.com/office/drawing/2014/main" id="{F105DF85-6D26-4F95-8583-591E2DC69F29}"/>
              </a:ext>
            </a:extLst>
          </p:cNvPr>
          <p:cNvGrpSpPr/>
          <p:nvPr/>
        </p:nvGrpSpPr>
        <p:grpSpPr>
          <a:xfrm>
            <a:off x="776271" y="1853450"/>
            <a:ext cx="3365368" cy="3010081"/>
            <a:chOff x="776271" y="1853450"/>
            <a:chExt cx="3365368" cy="3010081"/>
          </a:xfrm>
        </p:grpSpPr>
        <p:pic>
          <p:nvPicPr>
            <p:cNvPr id="28" name="Imagem 31">
              <a:extLst>
                <a:ext uri="{FF2B5EF4-FFF2-40B4-BE49-F238E27FC236}">
                  <a16:creationId xmlns:a16="http://schemas.microsoft.com/office/drawing/2014/main" id="{7B35BB14-B5B5-434A-84B5-5649133106CC}"/>
                </a:ext>
              </a:extLst>
            </p:cNvPr>
            <p:cNvPicPr>
              <a:picLocks noChangeAspect="1"/>
            </p:cNvPicPr>
            <p:nvPr/>
          </p:nvPicPr>
          <p:blipFill>
            <a:blip r:embed="rId7"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966762" y="2604886"/>
              <a:ext cx="398137" cy="398137"/>
            </a:xfrm>
            <a:prstGeom prst="rect">
              <a:avLst/>
            </a:prstGeom>
          </p:spPr>
        </p:pic>
        <p:pic>
          <p:nvPicPr>
            <p:cNvPr id="29" name="Imagem 32">
              <a:extLst>
                <a:ext uri="{FF2B5EF4-FFF2-40B4-BE49-F238E27FC236}">
                  <a16:creationId xmlns:a16="http://schemas.microsoft.com/office/drawing/2014/main" id="{908A34A7-DEA9-44DE-9F89-74549BE9C3B6}"/>
                </a:ext>
              </a:extLst>
            </p:cNvPr>
            <p:cNvPicPr>
              <a:picLocks noChangeAspect="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1421630" y="2592387"/>
              <a:ext cx="398137" cy="398137"/>
            </a:xfrm>
            <a:prstGeom prst="rect">
              <a:avLst/>
            </a:prstGeom>
          </p:spPr>
        </p:pic>
        <p:pic>
          <p:nvPicPr>
            <p:cNvPr id="30" name="Imagem 33">
              <a:extLst>
                <a:ext uri="{FF2B5EF4-FFF2-40B4-BE49-F238E27FC236}">
                  <a16:creationId xmlns:a16="http://schemas.microsoft.com/office/drawing/2014/main" id="{D04D6066-7D78-4B0B-8CE1-D2B5110499BD}"/>
                </a:ext>
              </a:extLst>
            </p:cNvPr>
            <p:cNvPicPr>
              <a:picLocks noChangeAspect="1"/>
            </p:cNvPicPr>
            <p:nvPr/>
          </p:nvPicPr>
          <p:blipFill>
            <a:blip r:embed="rId8"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978350" y="3210221"/>
              <a:ext cx="293611" cy="293611"/>
            </a:xfrm>
            <a:prstGeom prst="rect">
              <a:avLst/>
            </a:prstGeom>
          </p:spPr>
        </p:pic>
        <p:pic>
          <p:nvPicPr>
            <p:cNvPr id="31" name="Imagem 34">
              <a:extLst>
                <a:ext uri="{FF2B5EF4-FFF2-40B4-BE49-F238E27FC236}">
                  <a16:creationId xmlns:a16="http://schemas.microsoft.com/office/drawing/2014/main" id="{A58564D2-980B-49C8-B570-7353872A5E44}"/>
                </a:ext>
              </a:extLst>
            </p:cNvPr>
            <p:cNvPicPr>
              <a:picLocks noChangeAspect="1"/>
            </p:cNvPicPr>
            <p:nvPr/>
          </p:nvPicPr>
          <p:blipFill>
            <a:blip r:embed="rId9"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1403264" y="3188110"/>
              <a:ext cx="337831" cy="337831"/>
            </a:xfrm>
            <a:prstGeom prst="rect">
              <a:avLst/>
            </a:prstGeom>
          </p:spPr>
        </p:pic>
        <p:pic>
          <p:nvPicPr>
            <p:cNvPr id="32" name="Imagem 35">
              <a:extLst>
                <a:ext uri="{FF2B5EF4-FFF2-40B4-BE49-F238E27FC236}">
                  <a16:creationId xmlns:a16="http://schemas.microsoft.com/office/drawing/2014/main" id="{CB8EBD3B-65AC-43A3-A29F-6D3CE9B36605}"/>
                </a:ext>
              </a:extLst>
            </p:cNvPr>
            <p:cNvPicPr>
              <a:picLocks noChangeAspect="1"/>
            </p:cNvPicPr>
            <p:nvPr/>
          </p:nvPicPr>
          <p:blipFill>
            <a:blip r:embed="rId10"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1210742" y="3745340"/>
              <a:ext cx="298038" cy="298038"/>
            </a:xfrm>
            <a:prstGeom prst="rect">
              <a:avLst/>
            </a:prstGeom>
          </p:spPr>
        </p:pic>
        <p:pic>
          <p:nvPicPr>
            <p:cNvPr id="33" name="Imagem 36">
              <a:extLst>
                <a:ext uri="{FF2B5EF4-FFF2-40B4-BE49-F238E27FC236}">
                  <a16:creationId xmlns:a16="http://schemas.microsoft.com/office/drawing/2014/main" id="{A65CD731-C970-465D-B4DD-2EA48E0F1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181" y="2025584"/>
              <a:ext cx="573961" cy="573961"/>
            </a:xfrm>
            <a:prstGeom prst="rect">
              <a:avLst/>
            </a:prstGeom>
          </p:spPr>
        </p:pic>
        <p:pic>
          <p:nvPicPr>
            <p:cNvPr id="34" name="Imagem 37">
              <a:extLst>
                <a:ext uri="{FF2B5EF4-FFF2-40B4-BE49-F238E27FC236}">
                  <a16:creationId xmlns:a16="http://schemas.microsoft.com/office/drawing/2014/main" id="{B575FAB3-CE5E-4127-904D-4A7DE6CC34BC}"/>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3543710" y="2073899"/>
              <a:ext cx="477330" cy="477330"/>
            </a:xfrm>
            <a:prstGeom prst="rect">
              <a:avLst/>
            </a:prstGeom>
          </p:spPr>
        </p:pic>
        <p:sp>
          <p:nvSpPr>
            <p:cNvPr id="35" name="Retângulo: Cantos Arredondados 1">
              <a:extLst>
                <a:ext uri="{FF2B5EF4-FFF2-40B4-BE49-F238E27FC236}">
                  <a16:creationId xmlns:a16="http://schemas.microsoft.com/office/drawing/2014/main" id="{6104F734-811F-4070-A713-FAEC99B7BE3E}"/>
                </a:ext>
              </a:extLst>
            </p:cNvPr>
            <p:cNvSpPr/>
            <p:nvPr/>
          </p:nvSpPr>
          <p:spPr>
            <a:xfrm>
              <a:off x="776271" y="2340013"/>
              <a:ext cx="1200358" cy="2036955"/>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sp>
          <p:nvSpPr>
            <p:cNvPr id="36" name="Retângulo: Cantos Arredondados 38">
              <a:extLst>
                <a:ext uri="{FF2B5EF4-FFF2-40B4-BE49-F238E27FC236}">
                  <a16:creationId xmlns:a16="http://schemas.microsoft.com/office/drawing/2014/main" id="{791CE9A5-7EF4-44D5-A8EF-5E900078DC33}"/>
                </a:ext>
              </a:extLst>
            </p:cNvPr>
            <p:cNvSpPr/>
            <p:nvPr/>
          </p:nvSpPr>
          <p:spPr>
            <a:xfrm>
              <a:off x="2941281" y="1853450"/>
              <a:ext cx="1200358" cy="83991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pic>
          <p:nvPicPr>
            <p:cNvPr id="37" name="Imagem 39">
              <a:extLst>
                <a:ext uri="{FF2B5EF4-FFF2-40B4-BE49-F238E27FC236}">
                  <a16:creationId xmlns:a16="http://schemas.microsoft.com/office/drawing/2014/main" id="{6F60AFEB-405C-49C1-B06C-7B5A26F2A08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181" y="3110669"/>
              <a:ext cx="573961" cy="573961"/>
            </a:xfrm>
            <a:prstGeom prst="rect">
              <a:avLst/>
            </a:prstGeom>
          </p:spPr>
        </p:pic>
        <p:pic>
          <p:nvPicPr>
            <p:cNvPr id="38" name="Imagem 40">
              <a:extLst>
                <a:ext uri="{FF2B5EF4-FFF2-40B4-BE49-F238E27FC236}">
                  <a16:creationId xmlns:a16="http://schemas.microsoft.com/office/drawing/2014/main" id="{BDA8136E-5ED8-437C-9874-731F41D020F0}"/>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3543710" y="3158984"/>
              <a:ext cx="477330" cy="477330"/>
            </a:xfrm>
            <a:prstGeom prst="rect">
              <a:avLst/>
            </a:prstGeom>
          </p:spPr>
        </p:pic>
        <p:sp>
          <p:nvSpPr>
            <p:cNvPr id="39" name="Retângulo: Cantos Arredondados 41">
              <a:extLst>
                <a:ext uri="{FF2B5EF4-FFF2-40B4-BE49-F238E27FC236}">
                  <a16:creationId xmlns:a16="http://schemas.microsoft.com/office/drawing/2014/main" id="{3F5C5B4C-AECC-45D6-B258-9FDE94F757BD}"/>
                </a:ext>
              </a:extLst>
            </p:cNvPr>
            <p:cNvSpPr/>
            <p:nvPr/>
          </p:nvSpPr>
          <p:spPr>
            <a:xfrm>
              <a:off x="2941281" y="2938535"/>
              <a:ext cx="1200358" cy="83991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pic>
          <p:nvPicPr>
            <p:cNvPr id="40" name="Imagem 42">
              <a:extLst>
                <a:ext uri="{FF2B5EF4-FFF2-40B4-BE49-F238E27FC236}">
                  <a16:creationId xmlns:a16="http://schemas.microsoft.com/office/drawing/2014/main" id="{42288113-1647-4D59-8B8F-6528B8629D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34181" y="4195754"/>
              <a:ext cx="573961" cy="573961"/>
            </a:xfrm>
            <a:prstGeom prst="rect">
              <a:avLst/>
            </a:prstGeom>
          </p:spPr>
        </p:pic>
        <p:pic>
          <p:nvPicPr>
            <p:cNvPr id="41" name="Imagem 43">
              <a:extLst>
                <a:ext uri="{FF2B5EF4-FFF2-40B4-BE49-F238E27FC236}">
                  <a16:creationId xmlns:a16="http://schemas.microsoft.com/office/drawing/2014/main" id="{DAC04414-F419-431B-9D8E-F9B286ACFE5A}"/>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3543710" y="4244069"/>
              <a:ext cx="477330" cy="477330"/>
            </a:xfrm>
            <a:prstGeom prst="rect">
              <a:avLst/>
            </a:prstGeom>
          </p:spPr>
        </p:pic>
        <p:sp>
          <p:nvSpPr>
            <p:cNvPr id="42" name="Retângulo: Cantos Arredondados 44">
              <a:extLst>
                <a:ext uri="{FF2B5EF4-FFF2-40B4-BE49-F238E27FC236}">
                  <a16:creationId xmlns:a16="http://schemas.microsoft.com/office/drawing/2014/main" id="{20B3A9F9-A7C6-49E9-98E3-F677B8889185}"/>
                </a:ext>
              </a:extLst>
            </p:cNvPr>
            <p:cNvSpPr/>
            <p:nvPr/>
          </p:nvSpPr>
          <p:spPr>
            <a:xfrm>
              <a:off x="2941281" y="4023620"/>
              <a:ext cx="1200358" cy="839911"/>
            </a:xfrm>
            <a:prstGeom prst="round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cxnSp>
          <p:nvCxnSpPr>
            <p:cNvPr id="43" name="Conector de Seta Reta 8">
              <a:extLst>
                <a:ext uri="{FF2B5EF4-FFF2-40B4-BE49-F238E27FC236}">
                  <a16:creationId xmlns:a16="http://schemas.microsoft.com/office/drawing/2014/main" id="{4EC9E32A-5F0B-45FD-950C-2C644CDEBD5D}"/>
                </a:ext>
              </a:extLst>
            </p:cNvPr>
            <p:cNvCxnSpPr>
              <a:cxnSpLocks/>
              <a:stCxn id="35" idx="3"/>
              <a:endCxn id="36" idx="1"/>
            </p:cNvCxnSpPr>
            <p:nvPr/>
          </p:nvCxnSpPr>
          <p:spPr>
            <a:xfrm flipV="1">
              <a:off x="1976629" y="2273406"/>
              <a:ext cx="964652" cy="1085085"/>
            </a:xfrm>
            <a:prstGeom prst="straightConnector1">
              <a:avLst/>
            </a:prstGeom>
            <a:ln>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Conector de Seta Reta 46">
              <a:extLst>
                <a:ext uri="{FF2B5EF4-FFF2-40B4-BE49-F238E27FC236}">
                  <a16:creationId xmlns:a16="http://schemas.microsoft.com/office/drawing/2014/main" id="{9CC6A89B-3A59-4386-B150-77CD7214F751}"/>
                </a:ext>
              </a:extLst>
            </p:cNvPr>
            <p:cNvCxnSpPr>
              <a:cxnSpLocks/>
              <a:stCxn id="35" idx="3"/>
              <a:endCxn id="39" idx="1"/>
            </p:cNvCxnSpPr>
            <p:nvPr/>
          </p:nvCxnSpPr>
          <p:spPr>
            <a:xfrm>
              <a:off x="1976629" y="3358490"/>
              <a:ext cx="964652" cy="0"/>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ector de Seta Reta 49">
              <a:extLst>
                <a:ext uri="{FF2B5EF4-FFF2-40B4-BE49-F238E27FC236}">
                  <a16:creationId xmlns:a16="http://schemas.microsoft.com/office/drawing/2014/main" id="{14C0CA51-8791-4685-AB1E-E83338139D27}"/>
                </a:ext>
              </a:extLst>
            </p:cNvPr>
            <p:cNvCxnSpPr>
              <a:cxnSpLocks/>
              <a:stCxn id="35" idx="3"/>
              <a:endCxn id="42" idx="1"/>
            </p:cNvCxnSpPr>
            <p:nvPr/>
          </p:nvCxnSpPr>
          <p:spPr>
            <a:xfrm>
              <a:off x="1976629" y="3358490"/>
              <a:ext cx="964652" cy="1085085"/>
            </a:xfrm>
            <a:prstGeom prst="straightConnector1">
              <a:avLst/>
            </a:prstGeom>
            <a:ln>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47" name="CaixaDeTexto 54">
              <a:extLst>
                <a:ext uri="{FF2B5EF4-FFF2-40B4-BE49-F238E27FC236}">
                  <a16:creationId xmlns:a16="http://schemas.microsoft.com/office/drawing/2014/main" id="{E7577B11-F4CB-4AFB-B295-D3B3A01BEDC5}"/>
                </a:ext>
              </a:extLst>
            </p:cNvPr>
            <p:cNvSpPr txBox="1"/>
            <p:nvPr/>
          </p:nvSpPr>
          <p:spPr>
            <a:xfrm>
              <a:off x="2296378" y="2378386"/>
              <a:ext cx="476412"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25%</a:t>
              </a:r>
            </a:p>
          </p:txBody>
        </p:sp>
        <p:sp>
          <p:nvSpPr>
            <p:cNvPr id="48" name="CaixaDeTexto 55">
              <a:extLst>
                <a:ext uri="{FF2B5EF4-FFF2-40B4-BE49-F238E27FC236}">
                  <a16:creationId xmlns:a16="http://schemas.microsoft.com/office/drawing/2014/main" id="{BA70C4DD-14A7-4C2E-B0AE-FE6213853A28}"/>
                </a:ext>
              </a:extLst>
            </p:cNvPr>
            <p:cNvSpPr txBox="1"/>
            <p:nvPr/>
          </p:nvSpPr>
          <p:spPr>
            <a:xfrm>
              <a:off x="2447620" y="2995583"/>
              <a:ext cx="476412"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50%</a:t>
              </a:r>
            </a:p>
          </p:txBody>
        </p:sp>
        <p:sp>
          <p:nvSpPr>
            <p:cNvPr id="49" name="CaixaDeTexto 56">
              <a:extLst>
                <a:ext uri="{FF2B5EF4-FFF2-40B4-BE49-F238E27FC236}">
                  <a16:creationId xmlns:a16="http://schemas.microsoft.com/office/drawing/2014/main" id="{A77C6F6B-B93B-4647-96AE-F0E4961243A3}"/>
                </a:ext>
              </a:extLst>
            </p:cNvPr>
            <p:cNvSpPr txBox="1"/>
            <p:nvPr/>
          </p:nvSpPr>
          <p:spPr>
            <a:xfrm>
              <a:off x="2505151" y="3684630"/>
              <a:ext cx="476412"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25%</a:t>
              </a:r>
            </a:p>
          </p:txBody>
        </p:sp>
        <p:sp>
          <p:nvSpPr>
            <p:cNvPr id="69" name="CaixaDeTexto 95">
              <a:extLst>
                <a:ext uri="{FF2B5EF4-FFF2-40B4-BE49-F238E27FC236}">
                  <a16:creationId xmlns:a16="http://schemas.microsoft.com/office/drawing/2014/main" id="{941B52A5-16F4-40AB-8887-F27C3B2F338C}"/>
                </a:ext>
              </a:extLst>
            </p:cNvPr>
            <p:cNvSpPr txBox="1"/>
            <p:nvPr/>
          </p:nvSpPr>
          <p:spPr>
            <a:xfrm>
              <a:off x="3010880" y="1860255"/>
              <a:ext cx="756938"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Disco 1</a:t>
              </a:r>
            </a:p>
          </p:txBody>
        </p:sp>
        <p:sp>
          <p:nvSpPr>
            <p:cNvPr id="70" name="CaixaDeTexto 96">
              <a:extLst>
                <a:ext uri="{FF2B5EF4-FFF2-40B4-BE49-F238E27FC236}">
                  <a16:creationId xmlns:a16="http://schemas.microsoft.com/office/drawing/2014/main" id="{E679484E-2D96-454F-BC66-960BD639C0E8}"/>
                </a:ext>
              </a:extLst>
            </p:cNvPr>
            <p:cNvSpPr txBox="1"/>
            <p:nvPr/>
          </p:nvSpPr>
          <p:spPr>
            <a:xfrm>
              <a:off x="3017394" y="2966306"/>
              <a:ext cx="756938"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Disco 2</a:t>
              </a:r>
            </a:p>
          </p:txBody>
        </p:sp>
        <p:sp>
          <p:nvSpPr>
            <p:cNvPr id="71" name="CaixaDeTexto 97">
              <a:extLst>
                <a:ext uri="{FF2B5EF4-FFF2-40B4-BE49-F238E27FC236}">
                  <a16:creationId xmlns:a16="http://schemas.microsoft.com/office/drawing/2014/main" id="{0ECD971A-52BB-479C-BB67-4C79D87E41B3}"/>
                </a:ext>
              </a:extLst>
            </p:cNvPr>
            <p:cNvSpPr txBox="1"/>
            <p:nvPr/>
          </p:nvSpPr>
          <p:spPr>
            <a:xfrm>
              <a:off x="3013448" y="4037797"/>
              <a:ext cx="756938"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Disco 3</a:t>
              </a:r>
            </a:p>
          </p:txBody>
        </p:sp>
      </p:grpSp>
      <p:sp>
        <p:nvSpPr>
          <p:cNvPr id="25" name="Seta: Pentágono 52">
            <a:extLst>
              <a:ext uri="{FF2B5EF4-FFF2-40B4-BE49-F238E27FC236}">
                <a16:creationId xmlns:a16="http://schemas.microsoft.com/office/drawing/2014/main" id="{FC234A68-9907-4EB6-A9AC-573BCFBB00EC}"/>
              </a:ext>
              <a:ext uri="{C183D7F6-B498-43B3-948B-1728B52AA6E4}">
                <adec:decorative xmlns:adec="http://schemas.microsoft.com/office/drawing/2017/decorative" val="1"/>
              </a:ext>
            </a:extLst>
          </p:cNvPr>
          <p:cNvSpPr/>
          <p:nvPr/>
        </p:nvSpPr>
        <p:spPr>
          <a:xfrm rot="5400000">
            <a:off x="2117764" y="-782787"/>
            <a:ext cx="878407" cy="4181781"/>
          </a:xfrm>
          <a:prstGeom prst="homePlate">
            <a:avLst>
              <a:gd name="adj" fmla="val 27737"/>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sp>
        <p:nvSpPr>
          <p:cNvPr id="27" name="Rectangle 11">
            <a:extLst>
              <a:ext uri="{FF2B5EF4-FFF2-40B4-BE49-F238E27FC236}">
                <a16:creationId xmlns:a16="http://schemas.microsoft.com/office/drawing/2014/main" id="{4993C860-19CB-4505-8CCC-749E4A3D3AFB}"/>
              </a:ext>
            </a:extLst>
          </p:cNvPr>
          <p:cNvSpPr>
            <a:spLocks noChangeArrowheads="1"/>
          </p:cNvSpPr>
          <p:nvPr/>
        </p:nvSpPr>
        <p:spPr bwMode="auto">
          <a:xfrm>
            <a:off x="782312" y="876402"/>
            <a:ext cx="3831938" cy="733021"/>
          </a:xfrm>
          <a:prstGeom prst="rect">
            <a:avLst/>
          </a:prstGeom>
          <a:noFill/>
          <a:ln w="9525">
            <a:noFill/>
            <a:miter lim="800000"/>
            <a:headEnd/>
            <a:tailEnd/>
          </a:ln>
        </p:spPr>
        <p:txBody>
          <a:bodyPr wrap="square">
            <a:spAutoFit/>
          </a:bodyPr>
          <a:lstStyle/>
          <a:p>
            <a:pPr>
              <a:tabLst>
                <a:tab pos="654676" algn="l"/>
              </a:tabLst>
              <a:defRPr/>
            </a:pPr>
            <a:r>
              <a:rPr lang="en-US" sz="1041" b="1" dirty="0">
                <a:solidFill>
                  <a:schemeClr val="bg1">
                    <a:lumMod val="95000"/>
                  </a:schemeClr>
                </a:solidFill>
                <a:cs typeface="Arial" panose="020B0604020202020204" pitchFamily="34" charset="0"/>
              </a:rPr>
              <a:t>Winners sign direct bilateral contracts with Discos, despite the centralized auction. Amounts are divided in several contracts by the proportion of Discos’ needs declared to MME. (Pool Contracting Scheme).</a:t>
            </a:r>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Winners sign contracts with Discos in a pool mechanism, observing the proportion of each Disco’s declaration. </a:t>
            </a:r>
          </a:p>
        </p:txBody>
      </p:sp>
    </p:spTree>
    <p:extLst>
      <p:ext uri="{BB962C8B-B14F-4D97-AF65-F5344CB8AC3E}">
        <p14:creationId xmlns:p14="http://schemas.microsoft.com/office/powerpoint/2010/main" val="3156233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17</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18" name="Retângulo 17">
            <a:extLst>
              <a:ext uri="{FF2B5EF4-FFF2-40B4-BE49-F238E27FC236}">
                <a16:creationId xmlns:a16="http://schemas.microsoft.com/office/drawing/2014/main" id="{D49C6585-5888-4581-9A31-4A259B2AB149}"/>
              </a:ext>
            </a:extLst>
          </p:cNvPr>
          <p:cNvSpPr/>
          <p:nvPr/>
        </p:nvSpPr>
        <p:spPr>
          <a:xfrm>
            <a:off x="256559" y="3906980"/>
            <a:ext cx="8527194" cy="899659"/>
          </a:xfrm>
          <a:prstGeom prst="rect">
            <a:avLst/>
          </a:prstGeom>
          <a:solidFill>
            <a:schemeClr val="accent3"/>
          </a:solidFill>
          <a:ln>
            <a:solidFill>
              <a:schemeClr val="accent4">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bg1"/>
                </a:solidFill>
              </a:rPr>
              <a:t>Sometimes the discussion is not fully rational and very sensitive in public debate. Currently it is easier to get an environmental license for a fossil fuel power plant than a large hydro, especially because large dams are an easier target.</a:t>
            </a:r>
          </a:p>
        </p:txBody>
      </p:sp>
      <p:sp>
        <p:nvSpPr>
          <p:cNvPr id="7" name="CaixaDeTexto 6">
            <a:extLst>
              <a:ext uri="{FF2B5EF4-FFF2-40B4-BE49-F238E27FC236}">
                <a16:creationId xmlns:a16="http://schemas.microsoft.com/office/drawing/2014/main" id="{76FF6758-C7A4-405D-BC75-64A68D29101A}"/>
              </a:ext>
            </a:extLst>
          </p:cNvPr>
          <p:cNvSpPr txBox="1"/>
          <p:nvPr/>
        </p:nvSpPr>
        <p:spPr>
          <a:xfrm>
            <a:off x="4997300" y="1869970"/>
            <a:ext cx="3890139" cy="1938992"/>
          </a:xfrm>
          <a:prstGeom prst="rect">
            <a:avLst/>
          </a:prstGeom>
          <a:noFill/>
        </p:spPr>
        <p:txBody>
          <a:bodyPr wrap="square" rtlCol="0">
            <a:spAutoFit/>
          </a:bodyPr>
          <a:lstStyle/>
          <a:p>
            <a:pPr algn="ctr"/>
            <a:r>
              <a:rPr lang="en-US" sz="1600" dirty="0"/>
              <a:t>Fossil fuel and renewables power plants</a:t>
            </a:r>
          </a:p>
          <a:p>
            <a:endParaRPr lang="en-US" dirty="0"/>
          </a:p>
          <a:p>
            <a:pPr marL="285750" indent="-285750">
              <a:buFont typeface="Wingdings" panose="05000000000000000000" pitchFamily="2" charset="2"/>
              <a:buChar char="§"/>
            </a:pPr>
            <a:r>
              <a:rPr lang="en-US" sz="1200" dirty="0"/>
              <a:t>Only a state license is required, but some municipalities also require registration if the area of the power plant is considered sensitive for wildlife or strategic for the ecosystem. </a:t>
            </a:r>
          </a:p>
          <a:p>
            <a:pPr marL="742950" lvl="1" indent="-285750">
              <a:buFont typeface="Wingdings" panose="05000000000000000000" pitchFamily="2" charset="2"/>
              <a:buChar char="§"/>
            </a:pPr>
            <a:r>
              <a:rPr lang="en-US" sz="1200" dirty="0"/>
              <a:t>This classification is very subjective and brings discomfort for investors in some regions of the country.</a:t>
            </a:r>
          </a:p>
        </p:txBody>
      </p:sp>
      <p:grpSp>
        <p:nvGrpSpPr>
          <p:cNvPr id="8" name="Group 7">
            <a:extLst>
              <a:ext uri="{FF2B5EF4-FFF2-40B4-BE49-F238E27FC236}">
                <a16:creationId xmlns:a16="http://schemas.microsoft.com/office/drawing/2014/main" id="{2895DE76-0E0A-43EE-B4CB-6F113F17B70A}"/>
              </a:ext>
              <a:ext uri="{C183D7F6-B498-43B3-948B-1728B52AA6E4}">
                <adec:decorative xmlns:adec="http://schemas.microsoft.com/office/drawing/2017/decorative" val="1"/>
              </a:ext>
            </a:extLst>
          </p:cNvPr>
          <p:cNvGrpSpPr/>
          <p:nvPr/>
        </p:nvGrpSpPr>
        <p:grpSpPr>
          <a:xfrm>
            <a:off x="4997300" y="963629"/>
            <a:ext cx="3695330" cy="927220"/>
            <a:chOff x="4997300" y="963629"/>
            <a:chExt cx="3695330" cy="927220"/>
          </a:xfrm>
        </p:grpSpPr>
        <p:pic>
          <p:nvPicPr>
            <p:cNvPr id="6" name="Imagem 5" descr="Fundo preto com letras brancas&#10;&#10;Descrição gerada automaticamente">
              <a:extLst>
                <a:ext uri="{FF2B5EF4-FFF2-40B4-BE49-F238E27FC236}">
                  <a16:creationId xmlns:a16="http://schemas.microsoft.com/office/drawing/2014/main" id="{162F2251-606E-4AC3-BE83-CA1C82703282}"/>
                </a:ext>
              </a:extLst>
            </p:cNvPr>
            <p:cNvPicPr>
              <a:picLocks noChangeAspect="1"/>
            </p:cNvPicPr>
            <p:nvPr/>
          </p:nvPicPr>
          <p:blipFill>
            <a:blip r:embed="rId3"/>
            <a:stretch>
              <a:fillRect/>
            </a:stretch>
          </p:blipFill>
          <p:spPr>
            <a:xfrm>
              <a:off x="4997300" y="991190"/>
              <a:ext cx="899659" cy="899659"/>
            </a:xfrm>
            <a:prstGeom prst="rect">
              <a:avLst/>
            </a:prstGeom>
          </p:spPr>
        </p:pic>
        <p:pic>
          <p:nvPicPr>
            <p:cNvPr id="10" name="Imagem 9" descr="Fundo preto com letras brancas&#10;&#10;Descrição gerada automaticamente">
              <a:extLst>
                <a:ext uri="{FF2B5EF4-FFF2-40B4-BE49-F238E27FC236}">
                  <a16:creationId xmlns:a16="http://schemas.microsoft.com/office/drawing/2014/main" id="{0E108FD5-56BC-408F-AF95-1004BD1F2986}"/>
                </a:ext>
              </a:extLst>
            </p:cNvPr>
            <p:cNvPicPr>
              <a:picLocks noChangeAspect="1"/>
            </p:cNvPicPr>
            <p:nvPr/>
          </p:nvPicPr>
          <p:blipFill>
            <a:blip r:embed="rId4"/>
            <a:stretch>
              <a:fillRect/>
            </a:stretch>
          </p:blipFill>
          <p:spPr>
            <a:xfrm>
              <a:off x="5896959" y="1018749"/>
              <a:ext cx="844539" cy="844539"/>
            </a:xfrm>
            <a:prstGeom prst="rect">
              <a:avLst/>
            </a:prstGeom>
          </p:spPr>
        </p:pic>
        <p:pic>
          <p:nvPicPr>
            <p:cNvPr id="15" name="Imagem 14" descr="Fundo preto com letras brancas&#10;&#10;Descrição gerada automaticamente">
              <a:extLst>
                <a:ext uri="{FF2B5EF4-FFF2-40B4-BE49-F238E27FC236}">
                  <a16:creationId xmlns:a16="http://schemas.microsoft.com/office/drawing/2014/main" id="{415FE46F-660D-4CD7-95FD-A99E2D1A5169}"/>
                </a:ext>
              </a:extLst>
            </p:cNvPr>
            <p:cNvPicPr>
              <a:picLocks noChangeAspect="1"/>
            </p:cNvPicPr>
            <p:nvPr/>
          </p:nvPicPr>
          <p:blipFill>
            <a:blip r:embed="rId5"/>
            <a:stretch>
              <a:fillRect/>
            </a:stretch>
          </p:blipFill>
          <p:spPr>
            <a:xfrm>
              <a:off x="6910314" y="1008311"/>
              <a:ext cx="844538" cy="844538"/>
            </a:xfrm>
            <a:prstGeom prst="rect">
              <a:avLst/>
            </a:prstGeom>
          </p:spPr>
        </p:pic>
        <p:pic>
          <p:nvPicPr>
            <p:cNvPr id="17" name="Imagem 16" descr="Fundo preto com letras brancas&#10;&#10;Descrição gerada automaticamente">
              <a:extLst>
                <a:ext uri="{FF2B5EF4-FFF2-40B4-BE49-F238E27FC236}">
                  <a16:creationId xmlns:a16="http://schemas.microsoft.com/office/drawing/2014/main" id="{317E504E-7B4D-4179-ABC7-55AEA16F3BC5}"/>
                </a:ext>
              </a:extLst>
            </p:cNvPr>
            <p:cNvPicPr>
              <a:picLocks noChangeAspect="1"/>
            </p:cNvPicPr>
            <p:nvPr/>
          </p:nvPicPr>
          <p:blipFill>
            <a:blip r:embed="rId6"/>
            <a:stretch>
              <a:fillRect/>
            </a:stretch>
          </p:blipFill>
          <p:spPr>
            <a:xfrm>
              <a:off x="7792971" y="963629"/>
              <a:ext cx="899659" cy="899659"/>
            </a:xfrm>
            <a:prstGeom prst="rect">
              <a:avLst/>
            </a:prstGeom>
          </p:spPr>
        </p:pic>
      </p:grpSp>
      <p:sp>
        <p:nvSpPr>
          <p:cNvPr id="2" name="CaixaDeTexto 1">
            <a:extLst>
              <a:ext uri="{FF2B5EF4-FFF2-40B4-BE49-F238E27FC236}">
                <a16:creationId xmlns:a16="http://schemas.microsoft.com/office/drawing/2014/main" id="{047F7935-ADA9-4F77-8816-5B548AE8A751}"/>
              </a:ext>
            </a:extLst>
          </p:cNvPr>
          <p:cNvSpPr txBox="1"/>
          <p:nvPr/>
        </p:nvSpPr>
        <p:spPr>
          <a:xfrm>
            <a:off x="256559" y="1849199"/>
            <a:ext cx="3890139" cy="2062103"/>
          </a:xfrm>
          <a:prstGeom prst="rect">
            <a:avLst/>
          </a:prstGeom>
          <a:noFill/>
        </p:spPr>
        <p:txBody>
          <a:bodyPr wrap="square" rtlCol="0">
            <a:spAutoFit/>
          </a:bodyPr>
          <a:lstStyle/>
          <a:p>
            <a:pPr algn="ctr"/>
            <a:r>
              <a:rPr lang="en-US" sz="1600" dirty="0"/>
              <a:t>Hydro power plants</a:t>
            </a:r>
          </a:p>
          <a:p>
            <a:endParaRPr lang="en-US" sz="1600" dirty="0"/>
          </a:p>
          <a:p>
            <a:pPr marL="285750" indent="-285750">
              <a:buFont typeface="Wingdings" panose="05000000000000000000" pitchFamily="2" charset="2"/>
              <a:buChar char="§"/>
            </a:pPr>
            <a:r>
              <a:rPr lang="en-US" sz="1200" dirty="0"/>
              <a:t>When the river is inside the state, only a state agency license is required.</a:t>
            </a:r>
          </a:p>
          <a:p>
            <a:pPr marL="285750" indent="-285750">
              <a:buFont typeface="Wingdings" panose="05000000000000000000" pitchFamily="2" charset="2"/>
              <a:buChar char="§"/>
            </a:pPr>
            <a:r>
              <a:rPr lang="en-US" sz="1200" dirty="0"/>
              <a:t>If the river crosses more than one state then a federal license from IBAMA is necessary. In some cases, even with IBAMA’s approval, approval from state agency is required as well.</a:t>
            </a:r>
          </a:p>
          <a:p>
            <a:pPr marL="285750" indent="-285750">
              <a:buFont typeface="Wingdings" panose="05000000000000000000" pitchFamily="2" charset="2"/>
              <a:buChar char="§"/>
            </a:pPr>
            <a:r>
              <a:rPr lang="en-US" sz="1200" dirty="0"/>
              <a:t>The National Water Agency also needs to issue authorization regarding water usage.</a:t>
            </a:r>
          </a:p>
        </p:txBody>
      </p:sp>
      <p:pic>
        <p:nvPicPr>
          <p:cNvPr id="4" name="Imagem 3">
            <a:extLst>
              <a:ext uri="{FF2B5EF4-FFF2-40B4-BE49-F238E27FC236}">
                <a16:creationId xmlns:a16="http://schemas.microsoft.com/office/drawing/2014/main" id="{060FADC1-5AC5-4E17-AA59-93707D09CA13}"/>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1751799" y="970311"/>
            <a:ext cx="899659" cy="899659"/>
          </a:xfrm>
          <a:prstGeom prst="rect">
            <a:avLst/>
          </a:prstGeom>
        </p:spPr>
      </p:pic>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63182" y="129740"/>
            <a:ext cx="8909934" cy="707886"/>
          </a:xfrm>
        </p:spPr>
        <p:txBody>
          <a:bodyPr/>
          <a:lstStyle/>
          <a:p>
            <a:r>
              <a:rPr lang="en-US" sz="2000" b="1" dirty="0">
                <a:solidFill>
                  <a:schemeClr val="accent6">
                    <a:lumMod val="50000"/>
                  </a:schemeClr>
                </a:solidFill>
              </a:rPr>
              <a:t>Environmental issues in Brazilian auctions: Why it’s easier to build a fossil fuel project than a large hydro?</a:t>
            </a:r>
          </a:p>
        </p:txBody>
      </p:sp>
    </p:spTree>
    <p:extLst>
      <p:ext uri="{BB962C8B-B14F-4D97-AF65-F5344CB8AC3E}">
        <p14:creationId xmlns:p14="http://schemas.microsoft.com/office/powerpoint/2010/main" val="12519882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18</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19" name="CaixaDeTexto 18">
            <a:extLst>
              <a:ext uri="{FF2B5EF4-FFF2-40B4-BE49-F238E27FC236}">
                <a16:creationId xmlns:a16="http://schemas.microsoft.com/office/drawing/2014/main" id="{8791C4C5-ECA8-4CA2-B8E1-247BC2CE3F2F}"/>
              </a:ext>
            </a:extLst>
          </p:cNvPr>
          <p:cNvSpPr txBox="1"/>
          <p:nvPr/>
        </p:nvSpPr>
        <p:spPr>
          <a:xfrm>
            <a:off x="4720856" y="3594748"/>
            <a:ext cx="4061638" cy="1384995"/>
          </a:xfrm>
          <a:prstGeom prst="rect">
            <a:avLst/>
          </a:prstGeom>
          <a:noFill/>
        </p:spPr>
        <p:txBody>
          <a:bodyPr wrap="square" rtlCol="0">
            <a:spAutoFit/>
          </a:bodyPr>
          <a:lstStyle/>
          <a:p>
            <a:r>
              <a:rPr lang="en-US" sz="1400" dirty="0"/>
              <a:t>HPP Belo Monte has several programs to help local communities such as:</a:t>
            </a:r>
          </a:p>
          <a:p>
            <a:pPr marL="285750" indent="-285750">
              <a:buFont typeface="Wingdings" panose="05000000000000000000" pitchFamily="2" charset="2"/>
              <a:buChar char="§"/>
            </a:pPr>
            <a:r>
              <a:rPr lang="en-US" sz="1400" dirty="0"/>
              <a:t>Eradication of malaria in the region</a:t>
            </a:r>
          </a:p>
          <a:p>
            <a:pPr marL="285750" indent="-285750">
              <a:buFont typeface="Wingdings" panose="05000000000000000000" pitchFamily="2" charset="2"/>
              <a:buChar char="§"/>
            </a:pPr>
            <a:r>
              <a:rPr lang="en-US" sz="1400" dirty="0"/>
              <a:t>Environmental conservation of rain forests</a:t>
            </a:r>
          </a:p>
          <a:p>
            <a:pPr marL="285750" indent="-285750">
              <a:buFont typeface="Wingdings" panose="05000000000000000000" pitchFamily="2" charset="2"/>
              <a:buChar char="§"/>
            </a:pPr>
            <a:r>
              <a:rPr lang="en-US" sz="1400" dirty="0"/>
              <a:t>Business programs (cooperatives) to generate income for poor families.</a:t>
            </a:r>
          </a:p>
        </p:txBody>
      </p:sp>
      <p:pic>
        <p:nvPicPr>
          <p:cNvPr id="11" name="Imagem 10" descr="An image of Belo Monte">
            <a:extLst>
              <a:ext uri="{FF2B5EF4-FFF2-40B4-BE49-F238E27FC236}">
                <a16:creationId xmlns:a16="http://schemas.microsoft.com/office/drawing/2014/main" id="{DA594258-28A4-4DBD-9979-F4D6BD88EE84}"/>
              </a:ext>
            </a:extLst>
          </p:cNvPr>
          <p:cNvPicPr>
            <a:picLocks noChangeAspect="1"/>
          </p:cNvPicPr>
          <p:nvPr/>
        </p:nvPicPr>
        <p:blipFill>
          <a:blip r:embed="rId3"/>
          <a:stretch>
            <a:fillRect/>
          </a:stretch>
        </p:blipFill>
        <p:spPr>
          <a:xfrm>
            <a:off x="4720856" y="1265718"/>
            <a:ext cx="4061638" cy="2323342"/>
          </a:xfrm>
          <a:prstGeom prst="rect">
            <a:avLst/>
          </a:prstGeom>
        </p:spPr>
      </p:pic>
      <p:sp>
        <p:nvSpPr>
          <p:cNvPr id="20" name="CaixaDeTexto 19">
            <a:extLst>
              <a:ext uri="{FF2B5EF4-FFF2-40B4-BE49-F238E27FC236}">
                <a16:creationId xmlns:a16="http://schemas.microsoft.com/office/drawing/2014/main" id="{47514953-1EFB-4AFB-BABB-67E3A6ACED69}"/>
              </a:ext>
            </a:extLst>
          </p:cNvPr>
          <p:cNvSpPr txBox="1"/>
          <p:nvPr/>
        </p:nvSpPr>
        <p:spPr>
          <a:xfrm>
            <a:off x="5163964" y="866277"/>
            <a:ext cx="3175421" cy="369332"/>
          </a:xfrm>
          <a:prstGeom prst="rect">
            <a:avLst/>
          </a:prstGeom>
          <a:noFill/>
        </p:spPr>
        <p:txBody>
          <a:bodyPr wrap="none" rtlCol="0">
            <a:spAutoFit/>
          </a:bodyPr>
          <a:lstStyle/>
          <a:p>
            <a:r>
              <a:rPr lang="en-US" dirty="0" err="1"/>
              <a:t>Exemple</a:t>
            </a:r>
            <a:r>
              <a:rPr lang="en-US" dirty="0"/>
              <a:t> 1I – HPP Belo Monte </a:t>
            </a:r>
          </a:p>
        </p:txBody>
      </p:sp>
      <p:sp>
        <p:nvSpPr>
          <p:cNvPr id="5" name="CaixaDeTexto 4">
            <a:extLst>
              <a:ext uri="{FF2B5EF4-FFF2-40B4-BE49-F238E27FC236}">
                <a16:creationId xmlns:a16="http://schemas.microsoft.com/office/drawing/2014/main" id="{4561CFD3-B6F2-40E7-8C14-B7F6FB8254A3}"/>
              </a:ext>
            </a:extLst>
          </p:cNvPr>
          <p:cNvSpPr txBox="1"/>
          <p:nvPr/>
        </p:nvSpPr>
        <p:spPr>
          <a:xfrm>
            <a:off x="361506" y="3589060"/>
            <a:ext cx="4061638" cy="1169551"/>
          </a:xfrm>
          <a:prstGeom prst="rect">
            <a:avLst/>
          </a:prstGeom>
          <a:noFill/>
        </p:spPr>
        <p:txBody>
          <a:bodyPr wrap="square" rtlCol="0">
            <a:spAutoFit/>
          </a:bodyPr>
          <a:lstStyle/>
          <a:p>
            <a:r>
              <a:rPr lang="en-US" sz="1400" dirty="0" err="1"/>
              <a:t>Echoenergia</a:t>
            </a:r>
            <a:r>
              <a:rPr lang="en-US" sz="1400" dirty="0"/>
              <a:t>, a wind power generator where the major shareholder is the British fund </a:t>
            </a:r>
            <a:r>
              <a:rPr lang="en-US" sz="1400" dirty="0" err="1"/>
              <a:t>Actis</a:t>
            </a:r>
            <a:r>
              <a:rPr lang="en-US" sz="1400" dirty="0"/>
              <a:t>, has developed many programs to empower local communities with education for poor kids and training for unemployed adults.</a:t>
            </a:r>
          </a:p>
        </p:txBody>
      </p:sp>
      <p:pic>
        <p:nvPicPr>
          <p:cNvPr id="3" name="Imagem 2" descr="A screenshot of Echoenergia's website">
            <a:extLst>
              <a:ext uri="{FF2B5EF4-FFF2-40B4-BE49-F238E27FC236}">
                <a16:creationId xmlns:a16="http://schemas.microsoft.com/office/drawing/2014/main" id="{20BB2071-4B40-4844-89D4-477DA803D290}"/>
              </a:ext>
            </a:extLst>
          </p:cNvPr>
          <p:cNvPicPr>
            <a:picLocks noChangeAspect="1"/>
          </p:cNvPicPr>
          <p:nvPr/>
        </p:nvPicPr>
        <p:blipFill rotWithShape="1">
          <a:blip r:embed="rId4"/>
          <a:srcRect l="10697" t="9708" r="6396" b="7978"/>
          <a:stretch/>
        </p:blipFill>
        <p:spPr>
          <a:xfrm>
            <a:off x="361506" y="1244009"/>
            <a:ext cx="4061638" cy="2267226"/>
          </a:xfrm>
          <a:prstGeom prst="rect">
            <a:avLst/>
          </a:prstGeom>
        </p:spPr>
      </p:pic>
      <p:sp>
        <p:nvSpPr>
          <p:cNvPr id="16" name="CaixaDeTexto 15">
            <a:extLst>
              <a:ext uri="{FF2B5EF4-FFF2-40B4-BE49-F238E27FC236}">
                <a16:creationId xmlns:a16="http://schemas.microsoft.com/office/drawing/2014/main" id="{3B04AE39-D46E-4B56-A37F-D2E769DFF689}"/>
              </a:ext>
            </a:extLst>
          </p:cNvPr>
          <p:cNvSpPr txBox="1"/>
          <p:nvPr/>
        </p:nvSpPr>
        <p:spPr>
          <a:xfrm>
            <a:off x="1146856" y="878023"/>
            <a:ext cx="2490938" cy="369332"/>
          </a:xfrm>
          <a:prstGeom prst="rect">
            <a:avLst/>
          </a:prstGeom>
          <a:noFill/>
        </p:spPr>
        <p:txBody>
          <a:bodyPr wrap="none" rtlCol="0">
            <a:spAutoFit/>
          </a:bodyPr>
          <a:lstStyle/>
          <a:p>
            <a:r>
              <a:rPr lang="en-US" dirty="0" err="1"/>
              <a:t>Exemple</a:t>
            </a:r>
            <a:r>
              <a:rPr lang="en-US" dirty="0"/>
              <a:t> 1 - </a:t>
            </a:r>
            <a:r>
              <a:rPr lang="en-US" dirty="0" err="1"/>
              <a:t>Echoenergia</a:t>
            </a:r>
            <a:endParaRPr lang="en-US" dirty="0"/>
          </a:p>
        </p:txBody>
      </p:sp>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63182" y="129740"/>
            <a:ext cx="8909934" cy="707886"/>
          </a:xfrm>
        </p:spPr>
        <p:txBody>
          <a:bodyPr/>
          <a:lstStyle/>
          <a:p>
            <a:r>
              <a:rPr lang="en-US" sz="2000" b="1" dirty="0">
                <a:solidFill>
                  <a:schemeClr val="accent6">
                    <a:lumMod val="50000"/>
                  </a:schemeClr>
                </a:solidFill>
              </a:rPr>
              <a:t>Investors do not have regulatory obligations regarding social matters, but the development of programs at local level is common.</a:t>
            </a:r>
            <a:endParaRPr lang="en-US" sz="2000" dirty="0">
              <a:solidFill>
                <a:srgbClr val="0067B9"/>
              </a:solidFill>
            </a:endParaRPr>
          </a:p>
        </p:txBody>
      </p:sp>
    </p:spTree>
    <p:extLst>
      <p:ext uri="{BB962C8B-B14F-4D97-AF65-F5344CB8AC3E}">
        <p14:creationId xmlns:p14="http://schemas.microsoft.com/office/powerpoint/2010/main" val="27127431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19</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 IRENA, BNDES, ANEEL</a:t>
            </a:r>
          </a:p>
        </p:txBody>
      </p:sp>
      <p:sp>
        <p:nvSpPr>
          <p:cNvPr id="8" name="CaixaDeTexto 7">
            <a:extLst>
              <a:ext uri="{FF2B5EF4-FFF2-40B4-BE49-F238E27FC236}">
                <a16:creationId xmlns:a16="http://schemas.microsoft.com/office/drawing/2014/main" id="{02132DAB-2AA0-4BF6-AFEA-1AB4EE11F794}"/>
              </a:ext>
            </a:extLst>
          </p:cNvPr>
          <p:cNvSpPr txBox="1"/>
          <p:nvPr/>
        </p:nvSpPr>
        <p:spPr>
          <a:xfrm>
            <a:off x="5476679" y="2940606"/>
            <a:ext cx="3303880" cy="1477328"/>
          </a:xfrm>
          <a:prstGeom prst="rect">
            <a:avLst/>
          </a:prstGeom>
          <a:noFill/>
        </p:spPr>
        <p:txBody>
          <a:bodyPr wrap="square" rtlCol="0">
            <a:spAutoFit/>
          </a:bodyPr>
          <a:lstStyle/>
          <a:p>
            <a:pPr algn="ctr"/>
            <a:r>
              <a:rPr lang="en-US" b="1" dirty="0">
                <a:solidFill>
                  <a:schemeClr val="accent6">
                    <a:lumMod val="75000"/>
                  </a:schemeClr>
                </a:solidFill>
              </a:rPr>
              <a:t>ANEEL estimates that awarded projects from power auctions generated 1.3 million jobs over the last 15 years.</a:t>
            </a:r>
          </a:p>
        </p:txBody>
      </p:sp>
      <p:pic>
        <p:nvPicPr>
          <p:cNvPr id="7" name="Imagem 6">
            <a:extLst>
              <a:ext uri="{FF2B5EF4-FFF2-40B4-BE49-F238E27FC236}">
                <a16:creationId xmlns:a16="http://schemas.microsoft.com/office/drawing/2014/main" id="{70D5A9EB-FC5A-4FB3-A59A-BBD32E32B7F9}"/>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211934" y="1363930"/>
            <a:ext cx="1663248" cy="1663248"/>
          </a:xfrm>
          <a:prstGeom prst="rect">
            <a:avLst/>
          </a:prstGeom>
        </p:spPr>
      </p:pic>
      <p:sp>
        <p:nvSpPr>
          <p:cNvPr id="2" name="CaixaDeTexto 1">
            <a:extLst>
              <a:ext uri="{FF2B5EF4-FFF2-40B4-BE49-F238E27FC236}">
                <a16:creationId xmlns:a16="http://schemas.microsoft.com/office/drawing/2014/main" id="{F59D5FFA-19E7-457B-AE00-EC32E6B66F98}"/>
              </a:ext>
            </a:extLst>
          </p:cNvPr>
          <p:cNvSpPr txBox="1"/>
          <p:nvPr/>
        </p:nvSpPr>
        <p:spPr>
          <a:xfrm>
            <a:off x="182131" y="1201480"/>
            <a:ext cx="3996464" cy="3293209"/>
          </a:xfrm>
          <a:prstGeom prst="rect">
            <a:avLst/>
          </a:prstGeom>
          <a:noFill/>
        </p:spPr>
        <p:txBody>
          <a:bodyPr wrap="square" rtlCol="0">
            <a:spAutoFit/>
          </a:bodyPr>
          <a:lstStyle/>
          <a:p>
            <a:pPr marL="285750" indent="-285750">
              <a:buFont typeface="Wingdings" panose="05000000000000000000" pitchFamily="2" charset="2"/>
              <a:buChar char="§"/>
            </a:pPr>
            <a:r>
              <a:rPr lang="en-US" sz="1600" dirty="0"/>
              <a:t>A player that wants to get (subsided) loans from BNDES needs to fulfill rigid Local Content Requirement.</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Normally 60% of equipment and 90% of the services need to be supplied by local companies. </a:t>
            </a:r>
          </a:p>
          <a:p>
            <a:pPr marL="285750" indent="-285750">
              <a:buFont typeface="Wingdings" panose="05000000000000000000" pitchFamily="2" charset="2"/>
              <a:buChar char="§"/>
            </a:pPr>
            <a:endParaRPr lang="en-US" sz="1600" dirty="0"/>
          </a:p>
          <a:p>
            <a:pPr marL="285750" indent="-285750">
              <a:buFont typeface="Wingdings" panose="05000000000000000000" pitchFamily="2" charset="2"/>
              <a:buChar char="§"/>
            </a:pPr>
            <a:r>
              <a:rPr lang="en-US" sz="1600" dirty="0"/>
              <a:t>This approach worked quite well for the wind industry, but solar PV is not following the same path especially due to strong competition from Chinese manufacturers that offset BNDES’ loans.</a:t>
            </a:r>
          </a:p>
        </p:txBody>
      </p:sp>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63182" y="129740"/>
            <a:ext cx="8909934" cy="707886"/>
          </a:xfrm>
        </p:spPr>
        <p:txBody>
          <a:bodyPr/>
          <a:lstStyle/>
          <a:p>
            <a:r>
              <a:rPr lang="en-US" sz="2000" b="1" dirty="0">
                <a:solidFill>
                  <a:schemeClr val="accent6">
                    <a:lumMod val="50000"/>
                  </a:schemeClr>
                </a:solidFill>
              </a:rPr>
              <a:t>Local Content Requirements to develop industry and subsided loans helped pave the way to generate jobs.</a:t>
            </a:r>
            <a:endParaRPr lang="en-US" sz="2000" dirty="0">
              <a:solidFill>
                <a:srgbClr val="0067B9"/>
              </a:solidFill>
            </a:endParaRPr>
          </a:p>
        </p:txBody>
      </p:sp>
    </p:spTree>
    <p:extLst>
      <p:ext uri="{BB962C8B-B14F-4D97-AF65-F5344CB8AC3E}">
        <p14:creationId xmlns:p14="http://schemas.microsoft.com/office/powerpoint/2010/main" val="663402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2</a:t>
            </a:fld>
            <a:endParaRPr lang="en-US" dirty="0"/>
          </a:p>
        </p:txBody>
      </p:sp>
      <p:sp>
        <p:nvSpPr>
          <p:cNvPr id="6" name="Content Placeholder 5"/>
          <p:cNvSpPr txBox="1">
            <a:spLocks/>
          </p:cNvSpPr>
          <p:nvPr/>
        </p:nvSpPr>
        <p:spPr>
          <a:xfrm>
            <a:off x="685800" y="1296987"/>
            <a:ext cx="7772400" cy="3200400"/>
          </a:xfrm>
          <a:prstGeom prst="rect">
            <a:avLst/>
          </a:prstGeom>
        </p:spPr>
        <p:txBody>
          <a:bodyPr/>
          <a:lstStyle>
            <a:lvl1pPr marL="230188"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00050" indent="-400050">
              <a:buFont typeface="+mj-lt"/>
              <a:buAutoNum type="romanUcPeriod"/>
            </a:pPr>
            <a:r>
              <a:rPr lang="en-US" dirty="0">
                <a:solidFill>
                  <a:schemeClr val="bg1"/>
                </a:solidFill>
              </a:rPr>
              <a:t>Introduction of Brazilian market								03		</a:t>
            </a:r>
          </a:p>
          <a:p>
            <a:pPr marL="400050" indent="-400050">
              <a:buFont typeface="+mj-lt"/>
              <a:buAutoNum type="romanUcPeriod"/>
            </a:pPr>
            <a:r>
              <a:rPr lang="en-US" dirty="0">
                <a:solidFill>
                  <a:schemeClr val="bg1"/>
                </a:solidFill>
              </a:rPr>
              <a:t>Brazilian Power Auctions: Process and Design					11</a:t>
            </a:r>
          </a:p>
          <a:p>
            <a:pPr marL="400050" indent="-400050">
              <a:buFont typeface="+mj-lt"/>
              <a:buAutoNum type="romanUcPeriod"/>
            </a:pPr>
            <a:r>
              <a:rPr lang="en-US" dirty="0">
                <a:solidFill>
                  <a:schemeClr val="bg1"/>
                </a:solidFill>
              </a:rPr>
              <a:t>Results												26		</a:t>
            </a:r>
          </a:p>
          <a:p>
            <a:pPr marL="400050" indent="-400050">
              <a:buFont typeface="+mj-lt"/>
              <a:buAutoNum type="romanUcPeriod"/>
            </a:pPr>
            <a:r>
              <a:rPr lang="en-US" dirty="0">
                <a:solidFill>
                  <a:schemeClr val="bg1"/>
                </a:solidFill>
              </a:rPr>
              <a:t>SWOT Analysis and Lessons Learned							33		</a:t>
            </a:r>
          </a:p>
          <a:p>
            <a:pPr marL="400050" indent="-400050">
              <a:buFont typeface="+mj-lt"/>
              <a:buAutoNum type="romanUcPeriod"/>
            </a:pPr>
            <a:r>
              <a:rPr lang="en-US" dirty="0">
                <a:solidFill>
                  <a:schemeClr val="bg1"/>
                </a:solidFill>
              </a:rPr>
              <a:t>Takeaways												40</a:t>
            </a:r>
          </a:p>
        </p:txBody>
      </p:sp>
      <p:sp>
        <p:nvSpPr>
          <p:cNvPr id="2" name="Title 1"/>
          <p:cNvSpPr>
            <a:spLocks noGrp="1"/>
          </p:cNvSpPr>
          <p:nvPr>
            <p:ph type="title"/>
          </p:nvPr>
        </p:nvSpPr>
        <p:spPr/>
        <p:txBody>
          <a:bodyPr/>
          <a:lstStyle/>
          <a:p>
            <a:r>
              <a:rPr lang="en-US" dirty="0"/>
              <a:t>Agenda</a:t>
            </a:r>
          </a:p>
        </p:txBody>
      </p:sp>
    </p:spTree>
    <p:extLst>
      <p:ext uri="{BB962C8B-B14F-4D97-AF65-F5344CB8AC3E}">
        <p14:creationId xmlns:p14="http://schemas.microsoft.com/office/powerpoint/2010/main" val="28663181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20</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grpSp>
        <p:nvGrpSpPr>
          <p:cNvPr id="23" name="Agrupar 22" descr="Main Capex Drivers:&#10;Plant size,  turbine cycle and  fuel (&#10;sugarcane bagasse, wood)  &#10;">
            <a:extLst>
              <a:ext uri="{FF2B5EF4-FFF2-40B4-BE49-F238E27FC236}">
                <a16:creationId xmlns:a16="http://schemas.microsoft.com/office/drawing/2014/main" id="{C25C6F1C-E746-4F8F-8161-FBFA1E270AF9}"/>
              </a:ext>
            </a:extLst>
          </p:cNvPr>
          <p:cNvGrpSpPr/>
          <p:nvPr/>
        </p:nvGrpSpPr>
        <p:grpSpPr>
          <a:xfrm>
            <a:off x="5269764" y="4039716"/>
            <a:ext cx="3605064" cy="611473"/>
            <a:chOff x="7051418" y="4470921"/>
            <a:chExt cx="4806752" cy="815297"/>
          </a:xfrm>
          <a:solidFill>
            <a:schemeClr val="accent3"/>
          </a:solidFill>
        </p:grpSpPr>
        <p:sp>
          <p:nvSpPr>
            <p:cNvPr id="24" name="Paralelogramo 23">
              <a:extLst>
                <a:ext uri="{FF2B5EF4-FFF2-40B4-BE49-F238E27FC236}">
                  <a16:creationId xmlns:a16="http://schemas.microsoft.com/office/drawing/2014/main" id="{E656DA10-F439-4322-A301-3EBBCBB11753}"/>
                </a:ext>
              </a:extLst>
            </p:cNvPr>
            <p:cNvSpPr/>
            <p:nvPr/>
          </p:nvSpPr>
          <p:spPr>
            <a:xfrm>
              <a:off x="7259175" y="4470921"/>
              <a:ext cx="4598995" cy="815297"/>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Main Capex Drivers:</a:t>
              </a:r>
            </a:p>
            <a:p>
              <a:r>
                <a:rPr lang="en-US" sz="1200" dirty="0"/>
                <a:t>Plant size,  turbine cycle and  fuel (</a:t>
              </a:r>
              <a:br>
                <a:rPr lang="en-US" sz="1200" dirty="0"/>
              </a:br>
              <a:r>
                <a:rPr lang="en-US" sz="1350" dirty="0"/>
                <a:t>sugarcane bagasse</a:t>
              </a:r>
              <a:r>
                <a:rPr lang="en-US" sz="1200" dirty="0"/>
                <a:t>, wood)  </a:t>
              </a:r>
            </a:p>
          </p:txBody>
        </p:sp>
        <p:sp>
          <p:nvSpPr>
            <p:cNvPr id="25" name="Retângulo 24">
              <a:extLst>
                <a:ext uri="{FF2B5EF4-FFF2-40B4-BE49-F238E27FC236}">
                  <a16:creationId xmlns:a16="http://schemas.microsoft.com/office/drawing/2014/main" id="{696A3299-132B-4448-8389-6FF34C8B1E5F}"/>
                </a:ext>
              </a:extLst>
            </p:cNvPr>
            <p:cNvSpPr/>
            <p:nvPr/>
          </p:nvSpPr>
          <p:spPr>
            <a:xfrm>
              <a:off x="7051418" y="4528626"/>
              <a:ext cx="699886" cy="699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8" dirty="0">
                <a:solidFill>
                  <a:prstClr val="white"/>
                </a:solidFill>
                <a:latin typeface="Arial" panose="020B0604020202020204" pitchFamily="34" charset="0"/>
                <a:cs typeface="Arial" panose="020B0604020202020204" pitchFamily="34" charset="0"/>
              </a:endParaRPr>
            </a:p>
          </p:txBody>
        </p:sp>
      </p:grpSp>
      <p:grpSp>
        <p:nvGrpSpPr>
          <p:cNvPr id="31" name="Agrupar 30" descr="Main Capex Drivers&#10;Plant size and turbine cycle.&#10;">
            <a:extLst>
              <a:ext uri="{FF2B5EF4-FFF2-40B4-BE49-F238E27FC236}">
                <a16:creationId xmlns:a16="http://schemas.microsoft.com/office/drawing/2014/main" id="{4B02E99C-1893-4A1C-A974-3F6475F46B33}"/>
              </a:ext>
            </a:extLst>
          </p:cNvPr>
          <p:cNvGrpSpPr/>
          <p:nvPr/>
        </p:nvGrpSpPr>
        <p:grpSpPr>
          <a:xfrm>
            <a:off x="5269764" y="3231775"/>
            <a:ext cx="3605064" cy="611473"/>
            <a:chOff x="7051418" y="4470921"/>
            <a:chExt cx="4806752" cy="815297"/>
          </a:xfrm>
          <a:solidFill>
            <a:schemeClr val="accent3"/>
          </a:solidFill>
        </p:grpSpPr>
        <p:sp>
          <p:nvSpPr>
            <p:cNvPr id="32" name="Paralelogramo 31">
              <a:extLst>
                <a:ext uri="{FF2B5EF4-FFF2-40B4-BE49-F238E27FC236}">
                  <a16:creationId xmlns:a16="http://schemas.microsoft.com/office/drawing/2014/main" id="{44DE99DA-ACC5-45A9-B59A-515B55CD2836}"/>
                </a:ext>
              </a:extLst>
            </p:cNvPr>
            <p:cNvSpPr/>
            <p:nvPr/>
          </p:nvSpPr>
          <p:spPr>
            <a:xfrm>
              <a:off x="7259175" y="4470921"/>
              <a:ext cx="4598995" cy="815297"/>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Main Capex Drivers</a:t>
              </a:r>
            </a:p>
            <a:p>
              <a:r>
                <a:rPr lang="en-US" sz="1200" dirty="0"/>
                <a:t>Plant size and turbine cycle.</a:t>
              </a:r>
            </a:p>
          </p:txBody>
        </p:sp>
        <p:sp>
          <p:nvSpPr>
            <p:cNvPr id="33" name="Retângulo 32">
              <a:extLst>
                <a:ext uri="{FF2B5EF4-FFF2-40B4-BE49-F238E27FC236}">
                  <a16:creationId xmlns:a16="http://schemas.microsoft.com/office/drawing/2014/main" id="{AE998B5A-DF9E-4920-A85D-57508F05B363}"/>
                </a:ext>
              </a:extLst>
            </p:cNvPr>
            <p:cNvSpPr/>
            <p:nvPr/>
          </p:nvSpPr>
          <p:spPr>
            <a:xfrm>
              <a:off x="7051418" y="4528626"/>
              <a:ext cx="699886" cy="699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8" dirty="0">
                <a:solidFill>
                  <a:prstClr val="white"/>
                </a:solidFill>
                <a:latin typeface="Arial" panose="020B0604020202020204" pitchFamily="34" charset="0"/>
                <a:cs typeface="Arial" panose="020B0604020202020204" pitchFamily="34" charset="0"/>
              </a:endParaRPr>
            </a:p>
          </p:txBody>
        </p:sp>
      </p:grpSp>
      <p:grpSp>
        <p:nvGrpSpPr>
          <p:cNvPr id="27" name="Agrupar 26" descr="Main Capex Drivers&#10;Plant size, layout, reservoir and water height.&#10;">
            <a:extLst>
              <a:ext uri="{FF2B5EF4-FFF2-40B4-BE49-F238E27FC236}">
                <a16:creationId xmlns:a16="http://schemas.microsoft.com/office/drawing/2014/main" id="{8572E122-A1C9-4CE3-AF14-84E7FFC2E221}"/>
              </a:ext>
            </a:extLst>
          </p:cNvPr>
          <p:cNvGrpSpPr/>
          <p:nvPr/>
        </p:nvGrpSpPr>
        <p:grpSpPr>
          <a:xfrm>
            <a:off x="5269764" y="2423833"/>
            <a:ext cx="3623864" cy="611473"/>
            <a:chOff x="7026352" y="5770713"/>
            <a:chExt cx="4831818" cy="815297"/>
          </a:xfrm>
          <a:solidFill>
            <a:schemeClr val="accent3"/>
          </a:solidFill>
        </p:grpSpPr>
        <p:sp>
          <p:nvSpPr>
            <p:cNvPr id="28" name="Paralelogramo 27">
              <a:extLst>
                <a:ext uri="{FF2B5EF4-FFF2-40B4-BE49-F238E27FC236}">
                  <a16:creationId xmlns:a16="http://schemas.microsoft.com/office/drawing/2014/main" id="{B780F430-40E2-4879-8BFA-5B5334A180CD}"/>
                </a:ext>
              </a:extLst>
            </p:cNvPr>
            <p:cNvSpPr/>
            <p:nvPr/>
          </p:nvSpPr>
          <p:spPr>
            <a:xfrm>
              <a:off x="7259175" y="5770713"/>
              <a:ext cx="4598995" cy="815297"/>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Main Capex Drivers</a:t>
              </a:r>
              <a:endParaRPr lang="en-US" sz="1200" dirty="0"/>
            </a:p>
            <a:p>
              <a:r>
                <a:rPr lang="en-US" sz="1200" dirty="0"/>
                <a:t>Plant size, layout, reservoir and water height.</a:t>
              </a:r>
            </a:p>
          </p:txBody>
        </p:sp>
        <p:sp>
          <p:nvSpPr>
            <p:cNvPr id="29" name="Retângulo 28">
              <a:extLst>
                <a:ext uri="{FF2B5EF4-FFF2-40B4-BE49-F238E27FC236}">
                  <a16:creationId xmlns:a16="http://schemas.microsoft.com/office/drawing/2014/main" id="{AB772374-9D89-4D93-82CE-60EADA113C60}"/>
                </a:ext>
              </a:extLst>
            </p:cNvPr>
            <p:cNvSpPr/>
            <p:nvPr/>
          </p:nvSpPr>
          <p:spPr>
            <a:xfrm>
              <a:off x="7026352" y="5828418"/>
              <a:ext cx="699886" cy="699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8" dirty="0">
                <a:solidFill>
                  <a:prstClr val="white"/>
                </a:solidFill>
                <a:latin typeface="Arial" panose="020B0604020202020204" pitchFamily="34" charset="0"/>
                <a:cs typeface="Arial" panose="020B0604020202020204" pitchFamily="34" charset="0"/>
              </a:endParaRPr>
            </a:p>
          </p:txBody>
        </p:sp>
        <p:pic>
          <p:nvPicPr>
            <p:cNvPr id="30" name="Picture 6" descr="https://static.thenounproject.com/png/942247-200.png">
              <a:extLst>
                <a:ext uri="{FF2B5EF4-FFF2-40B4-BE49-F238E27FC236}">
                  <a16:creationId xmlns:a16="http://schemas.microsoft.com/office/drawing/2014/main" id="{92E75CE6-1EFE-4E34-B821-CD5E4F86831C}"/>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106295" y="5926361"/>
              <a:ext cx="504000" cy="504000"/>
            </a:xfrm>
            <a:prstGeom prst="rect">
              <a:avLst/>
            </a:prstGeom>
            <a:grpFill/>
            <a:ln>
              <a:noFill/>
            </a:ln>
          </p:spPr>
        </p:pic>
      </p:grpSp>
      <p:grpSp>
        <p:nvGrpSpPr>
          <p:cNvPr id="19" name="Agrupar 18" descr="Main Capex Drivers&#10;Plant size, dollar exchange and tracker usage.&#10;">
            <a:extLst>
              <a:ext uri="{FF2B5EF4-FFF2-40B4-BE49-F238E27FC236}">
                <a16:creationId xmlns:a16="http://schemas.microsoft.com/office/drawing/2014/main" id="{B69F7C77-1A7B-4BA6-951B-B308985B7D04}"/>
              </a:ext>
            </a:extLst>
          </p:cNvPr>
          <p:cNvGrpSpPr/>
          <p:nvPr/>
        </p:nvGrpSpPr>
        <p:grpSpPr>
          <a:xfrm>
            <a:off x="5269764" y="1615891"/>
            <a:ext cx="3601300" cy="611473"/>
            <a:chOff x="7056437" y="3142898"/>
            <a:chExt cx="4801733" cy="815297"/>
          </a:xfrm>
          <a:solidFill>
            <a:schemeClr val="accent3"/>
          </a:solidFill>
        </p:grpSpPr>
        <p:sp>
          <p:nvSpPr>
            <p:cNvPr id="20" name="Paralelogramo 19">
              <a:extLst>
                <a:ext uri="{FF2B5EF4-FFF2-40B4-BE49-F238E27FC236}">
                  <a16:creationId xmlns:a16="http://schemas.microsoft.com/office/drawing/2014/main" id="{7E707161-55CC-4CF7-A07D-25353A6EF7D4}"/>
                </a:ext>
              </a:extLst>
            </p:cNvPr>
            <p:cNvSpPr/>
            <p:nvPr/>
          </p:nvSpPr>
          <p:spPr>
            <a:xfrm>
              <a:off x="7259175" y="3142898"/>
              <a:ext cx="4598995" cy="815297"/>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Main Capex Drivers</a:t>
              </a:r>
              <a:endParaRPr lang="en-US" sz="1200" dirty="0"/>
            </a:p>
            <a:p>
              <a:r>
                <a:rPr lang="en-US" sz="1200" dirty="0"/>
                <a:t>Plant size, dollar exchange and tracker usage.</a:t>
              </a:r>
            </a:p>
          </p:txBody>
        </p:sp>
        <p:sp>
          <p:nvSpPr>
            <p:cNvPr id="21" name="Retângulo 20">
              <a:extLst>
                <a:ext uri="{FF2B5EF4-FFF2-40B4-BE49-F238E27FC236}">
                  <a16:creationId xmlns:a16="http://schemas.microsoft.com/office/drawing/2014/main" id="{37EA8EB8-C50F-4FEF-BCC8-7FB46C7F4D6D}"/>
                </a:ext>
              </a:extLst>
            </p:cNvPr>
            <p:cNvSpPr/>
            <p:nvPr/>
          </p:nvSpPr>
          <p:spPr>
            <a:xfrm>
              <a:off x="7056437" y="3200603"/>
              <a:ext cx="699886" cy="699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8" dirty="0">
                <a:solidFill>
                  <a:prstClr val="white"/>
                </a:solidFill>
                <a:latin typeface="Arial" panose="020B0604020202020204" pitchFamily="34" charset="0"/>
                <a:cs typeface="Arial" panose="020B0604020202020204" pitchFamily="34" charset="0"/>
              </a:endParaRPr>
            </a:p>
          </p:txBody>
        </p:sp>
        <p:pic>
          <p:nvPicPr>
            <p:cNvPr id="22" name="Picture 22" descr="https://static.thenounproject.com/png/1174682-200.png">
              <a:extLst>
                <a:ext uri="{FF2B5EF4-FFF2-40B4-BE49-F238E27FC236}">
                  <a16:creationId xmlns:a16="http://schemas.microsoft.com/office/drawing/2014/main" id="{8EB7488A-8C6D-4800-B9E0-46257C92623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120333" y="3262546"/>
              <a:ext cx="576000" cy="576000"/>
            </a:xfrm>
            <a:prstGeom prst="rect">
              <a:avLst/>
            </a:prstGeom>
            <a:grpFill/>
            <a:ln>
              <a:noFill/>
            </a:ln>
          </p:spPr>
        </p:pic>
      </p:grpSp>
      <p:grpSp>
        <p:nvGrpSpPr>
          <p:cNvPr id="15" name="Agrupar 14" descr="Main Capex Drivers&#10;Plant size.&#10;">
            <a:extLst>
              <a:ext uri="{FF2B5EF4-FFF2-40B4-BE49-F238E27FC236}">
                <a16:creationId xmlns:a16="http://schemas.microsoft.com/office/drawing/2014/main" id="{7F3C6922-1591-4354-99BB-AB8CB9AF511B}"/>
              </a:ext>
            </a:extLst>
          </p:cNvPr>
          <p:cNvGrpSpPr/>
          <p:nvPr/>
        </p:nvGrpSpPr>
        <p:grpSpPr>
          <a:xfrm>
            <a:off x="5269764" y="807949"/>
            <a:ext cx="3623864" cy="611473"/>
            <a:chOff x="7026352" y="1748564"/>
            <a:chExt cx="4831818" cy="815297"/>
          </a:xfrm>
          <a:solidFill>
            <a:schemeClr val="accent3"/>
          </a:solidFill>
        </p:grpSpPr>
        <p:sp>
          <p:nvSpPr>
            <p:cNvPr id="16" name="Paralelogramo 15">
              <a:extLst>
                <a:ext uri="{FF2B5EF4-FFF2-40B4-BE49-F238E27FC236}">
                  <a16:creationId xmlns:a16="http://schemas.microsoft.com/office/drawing/2014/main" id="{56078706-469D-4715-B937-13EB0231AF3F}"/>
                </a:ext>
              </a:extLst>
            </p:cNvPr>
            <p:cNvSpPr/>
            <p:nvPr/>
          </p:nvSpPr>
          <p:spPr>
            <a:xfrm>
              <a:off x="7259175" y="1748564"/>
              <a:ext cx="4598995" cy="815297"/>
            </a:xfrm>
            <a:prstGeom prst="parallelogram">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200" b="1" dirty="0"/>
                <a:t>Main Capex Drivers</a:t>
              </a:r>
            </a:p>
            <a:p>
              <a:r>
                <a:rPr lang="en-US" sz="1200" dirty="0"/>
                <a:t>Plant size.</a:t>
              </a:r>
            </a:p>
          </p:txBody>
        </p:sp>
        <p:sp>
          <p:nvSpPr>
            <p:cNvPr id="17" name="Retângulo 16">
              <a:extLst>
                <a:ext uri="{FF2B5EF4-FFF2-40B4-BE49-F238E27FC236}">
                  <a16:creationId xmlns:a16="http://schemas.microsoft.com/office/drawing/2014/main" id="{EFA404C8-AF34-453B-B9AF-0AA661F68BF6}"/>
                </a:ext>
              </a:extLst>
            </p:cNvPr>
            <p:cNvSpPr/>
            <p:nvPr/>
          </p:nvSpPr>
          <p:spPr>
            <a:xfrm>
              <a:off x="7026352" y="1806269"/>
              <a:ext cx="699886" cy="6998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8" dirty="0">
                <a:solidFill>
                  <a:prstClr val="white"/>
                </a:solidFill>
                <a:latin typeface="Arial" panose="020B0604020202020204" pitchFamily="34" charset="0"/>
                <a:cs typeface="Arial" panose="020B0604020202020204" pitchFamily="34" charset="0"/>
              </a:endParaRPr>
            </a:p>
          </p:txBody>
        </p:sp>
        <p:pic>
          <p:nvPicPr>
            <p:cNvPr id="18" name="Picture 14" descr="https://static.thenounproject.com/png/1649928-200.png">
              <a:extLst>
                <a:ext uri="{FF2B5EF4-FFF2-40B4-BE49-F238E27FC236}">
                  <a16:creationId xmlns:a16="http://schemas.microsoft.com/office/drawing/2014/main" id="{E3FF0CC5-E380-426B-88A9-12E04B68C9D1}"/>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7051418" y="1816821"/>
              <a:ext cx="649754" cy="649754"/>
            </a:xfrm>
            <a:prstGeom prst="rect">
              <a:avLst/>
            </a:prstGeom>
            <a:grpFill/>
            <a:ln>
              <a:noFill/>
            </a:ln>
          </p:spPr>
        </p:pic>
      </p:grpSp>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63182" y="182332"/>
            <a:ext cx="8909934" cy="400110"/>
          </a:xfrm>
        </p:spPr>
        <p:txBody>
          <a:bodyPr/>
          <a:lstStyle/>
          <a:p>
            <a:r>
              <a:rPr lang="en-US" sz="2000" b="1" dirty="0">
                <a:solidFill>
                  <a:schemeClr val="accent6">
                    <a:lumMod val="50000"/>
                  </a:schemeClr>
                </a:solidFill>
              </a:rPr>
              <a:t>Current estimated values for CAPEX &amp; OPEX in Brazilian market</a:t>
            </a:r>
            <a:endParaRPr lang="en-US" sz="2000" dirty="0">
              <a:solidFill>
                <a:srgbClr val="0067B9"/>
              </a:solidFill>
            </a:endParaRPr>
          </a:p>
        </p:txBody>
      </p:sp>
      <p:graphicFrame>
        <p:nvGraphicFramePr>
          <p:cNvPr id="3" name="Table 3">
            <a:extLst>
              <a:ext uri="{FF2B5EF4-FFF2-40B4-BE49-F238E27FC236}">
                <a16:creationId xmlns:a16="http://schemas.microsoft.com/office/drawing/2014/main" id="{5D9D7F89-8768-42D6-9693-E4F99774848D}"/>
              </a:ext>
            </a:extLst>
          </p:cNvPr>
          <p:cNvGraphicFramePr>
            <a:graphicFrameLocks noGrp="1"/>
          </p:cNvGraphicFramePr>
          <p:nvPr>
            <p:extLst>
              <p:ext uri="{D42A27DB-BD31-4B8C-83A1-F6EECF244321}">
                <p14:modId xmlns:p14="http://schemas.microsoft.com/office/powerpoint/2010/main" val="897742515"/>
              </p:ext>
            </p:extLst>
          </p:nvPr>
        </p:nvGraphicFramePr>
        <p:xfrm>
          <a:off x="428141" y="1003981"/>
          <a:ext cx="4023360" cy="3002280"/>
        </p:xfrm>
        <a:graphic>
          <a:graphicData uri="http://schemas.openxmlformats.org/drawingml/2006/table">
            <a:tbl>
              <a:tblPr firstRow="1" bandRow="1">
                <a:tableStyleId>{F2DE63D5-997A-4646-A377-4702673A728D}</a:tableStyleId>
              </a:tblPr>
              <a:tblGrid>
                <a:gridCol w="1005840">
                  <a:extLst>
                    <a:ext uri="{9D8B030D-6E8A-4147-A177-3AD203B41FA5}">
                      <a16:colId xmlns:a16="http://schemas.microsoft.com/office/drawing/2014/main" val="3512868566"/>
                    </a:ext>
                  </a:extLst>
                </a:gridCol>
                <a:gridCol w="1005840">
                  <a:extLst>
                    <a:ext uri="{9D8B030D-6E8A-4147-A177-3AD203B41FA5}">
                      <a16:colId xmlns:a16="http://schemas.microsoft.com/office/drawing/2014/main" val="3946396776"/>
                    </a:ext>
                  </a:extLst>
                </a:gridCol>
                <a:gridCol w="1005840">
                  <a:extLst>
                    <a:ext uri="{9D8B030D-6E8A-4147-A177-3AD203B41FA5}">
                      <a16:colId xmlns:a16="http://schemas.microsoft.com/office/drawing/2014/main" val="1383131848"/>
                    </a:ext>
                  </a:extLst>
                </a:gridCol>
                <a:gridCol w="1005840">
                  <a:extLst>
                    <a:ext uri="{9D8B030D-6E8A-4147-A177-3AD203B41FA5}">
                      <a16:colId xmlns:a16="http://schemas.microsoft.com/office/drawing/2014/main" val="764879814"/>
                    </a:ext>
                  </a:extLst>
                </a:gridCol>
              </a:tblGrid>
              <a:tr h="0">
                <a:tc>
                  <a:txBody>
                    <a:bodyPr/>
                    <a:lstStyle/>
                    <a:p>
                      <a:r>
                        <a:rPr lang="en-US" sz="1100" dirty="0"/>
                        <a:t>TYPE</a:t>
                      </a:r>
                    </a:p>
                  </a:txBody>
                  <a:tcPr/>
                </a:tc>
                <a:tc>
                  <a:txBody>
                    <a:bodyPr/>
                    <a:lstStyle/>
                    <a:p>
                      <a:r>
                        <a:rPr lang="en-US" sz="1100" dirty="0"/>
                        <a:t>UNIT</a:t>
                      </a:r>
                    </a:p>
                  </a:txBody>
                  <a:tcPr/>
                </a:tc>
                <a:tc>
                  <a:txBody>
                    <a:bodyPr/>
                    <a:lstStyle/>
                    <a:p>
                      <a:r>
                        <a:rPr lang="en-US" sz="1100" dirty="0"/>
                        <a:t>MINIMUM</a:t>
                      </a:r>
                    </a:p>
                  </a:txBody>
                  <a:tcPr/>
                </a:tc>
                <a:tc>
                  <a:txBody>
                    <a:bodyPr/>
                    <a:lstStyle/>
                    <a:p>
                      <a:r>
                        <a:rPr lang="en-US" sz="1100" dirty="0"/>
                        <a:t>MAXIMUM</a:t>
                      </a:r>
                    </a:p>
                  </a:txBody>
                  <a:tcPr/>
                </a:tc>
                <a:extLst>
                  <a:ext uri="{0D108BD9-81ED-4DB2-BD59-A6C34878D82A}">
                    <a16:rowId xmlns:a16="http://schemas.microsoft.com/office/drawing/2014/main" val="201327725"/>
                  </a:ext>
                </a:extLst>
              </a:tr>
              <a:tr h="182880">
                <a:tc>
                  <a:txBody>
                    <a:bodyPr/>
                    <a:lstStyle/>
                    <a:p>
                      <a:pPr marL="0" marR="0" fontAlgn="b">
                        <a:lnSpc>
                          <a:spcPct val="107000"/>
                        </a:lnSpc>
                        <a:spcBef>
                          <a:spcPts val="0"/>
                        </a:spcBef>
                        <a:spcAft>
                          <a:spcPts val="0"/>
                        </a:spcAft>
                      </a:pPr>
                      <a:r>
                        <a:rPr lang="en-US" sz="1100" b="1"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Wind</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b="1"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2188324784"/>
                  </a:ext>
                </a:extLst>
              </a:tr>
              <a:tr h="182880">
                <a:tc>
                  <a:txBody>
                    <a:bodyPr/>
                    <a:lstStyle/>
                    <a:p>
                      <a:pPr marL="0" marR="0"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Capex</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err="1">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R$'k</a:t>
                      </a: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/MW</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3,600</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4,000</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1198461744"/>
                  </a:ext>
                </a:extLst>
              </a:tr>
              <a:tr h="182880">
                <a:tc>
                  <a:txBody>
                    <a:bodyPr/>
                    <a:lstStyle/>
                    <a:p>
                      <a:pPr marL="0" marR="0"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O&amp;M</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err="1">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R$'k</a:t>
                      </a: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/MW/year</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74.5</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92.0</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4247307722"/>
                  </a:ext>
                </a:extLst>
              </a:tr>
              <a:tr h="182880">
                <a:tc>
                  <a:txBody>
                    <a:bodyPr/>
                    <a:lstStyle/>
                    <a:p>
                      <a:pPr marL="0" marR="0" fontAlgn="b">
                        <a:lnSpc>
                          <a:spcPct val="107000"/>
                        </a:lnSpc>
                        <a:spcBef>
                          <a:spcPts val="0"/>
                        </a:spcBef>
                        <a:spcAft>
                          <a:spcPts val="0"/>
                        </a:spcAft>
                      </a:pPr>
                      <a:r>
                        <a:rPr lang="en-US" sz="1100" b="1"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Photovoltaic</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b="1"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1423460151"/>
                  </a:ext>
                </a:extLst>
              </a:tr>
              <a:tr h="182880">
                <a:tc>
                  <a:txBody>
                    <a:bodyPr/>
                    <a:lstStyle/>
                    <a:p>
                      <a:pPr marL="0" marR="0"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Capex</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R$'k/MW</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3,100</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3,800</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2604869916"/>
                  </a:ext>
                </a:extLst>
              </a:tr>
              <a:tr h="182880">
                <a:tc>
                  <a:txBody>
                    <a:bodyPr/>
                    <a:lstStyle/>
                    <a:p>
                      <a:pPr marL="0" marR="0"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O&amp;M</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err="1">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R$'k</a:t>
                      </a: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/MW/year</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46.5</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57.0</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2371051218"/>
                  </a:ext>
                </a:extLst>
              </a:tr>
              <a:tr h="182880">
                <a:tc>
                  <a:txBody>
                    <a:bodyPr/>
                    <a:lstStyle/>
                    <a:p>
                      <a:pPr marL="0" marR="0" fontAlgn="b">
                        <a:lnSpc>
                          <a:spcPct val="107000"/>
                        </a:lnSpc>
                        <a:spcBef>
                          <a:spcPts val="0"/>
                        </a:spcBef>
                        <a:spcAft>
                          <a:spcPts val="0"/>
                        </a:spcAft>
                      </a:pPr>
                      <a:r>
                        <a:rPr lang="en-US" sz="1100" b="1"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Hydro</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b="1"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3526819070"/>
                  </a:ext>
                </a:extLst>
              </a:tr>
              <a:tr h="182880">
                <a:tc>
                  <a:txBody>
                    <a:bodyPr/>
                    <a:lstStyle/>
                    <a:p>
                      <a:pPr marL="0" marR="0"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Capex</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R$'k/MW</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6,000</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7,000</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1500640146"/>
                  </a:ext>
                </a:extLst>
              </a:tr>
              <a:tr h="182880">
                <a:tc>
                  <a:txBody>
                    <a:bodyPr/>
                    <a:lstStyle/>
                    <a:p>
                      <a:pPr marL="0" marR="0"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O&amp;M</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R$'k/MW/year</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77</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96</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3700401569"/>
                  </a:ext>
                </a:extLst>
              </a:tr>
              <a:tr h="182880">
                <a:tc>
                  <a:txBody>
                    <a:bodyPr/>
                    <a:lstStyle/>
                    <a:p>
                      <a:pPr marL="0" marR="0" fontAlgn="b">
                        <a:lnSpc>
                          <a:spcPct val="107000"/>
                        </a:lnSpc>
                        <a:spcBef>
                          <a:spcPts val="0"/>
                        </a:spcBef>
                        <a:spcAft>
                          <a:spcPts val="0"/>
                        </a:spcAft>
                      </a:pPr>
                      <a:r>
                        <a:rPr lang="en-US" sz="1100" b="1"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Gas</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b="1"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1776724762"/>
                  </a:ext>
                </a:extLst>
              </a:tr>
              <a:tr h="182880">
                <a:tc>
                  <a:txBody>
                    <a:bodyPr/>
                    <a:lstStyle/>
                    <a:p>
                      <a:pPr marL="0" marR="0"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Capex</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R$'k/MW</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2,800</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4,000</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2610427294"/>
                  </a:ext>
                </a:extLst>
              </a:tr>
              <a:tr h="182880">
                <a:tc>
                  <a:txBody>
                    <a:bodyPr/>
                    <a:lstStyle/>
                    <a:p>
                      <a:pPr marL="0" marR="0"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O&amp;M</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err="1">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R$'k</a:t>
                      </a: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/MW/year</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67</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100</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2182061643"/>
                  </a:ext>
                </a:extLst>
              </a:tr>
              <a:tr h="182880">
                <a:tc>
                  <a:txBody>
                    <a:bodyPr/>
                    <a:lstStyle/>
                    <a:p>
                      <a:pPr marL="0" marR="0" fontAlgn="b">
                        <a:lnSpc>
                          <a:spcPct val="107000"/>
                        </a:lnSpc>
                        <a:spcBef>
                          <a:spcPts val="0"/>
                        </a:spcBef>
                        <a:spcAft>
                          <a:spcPts val="0"/>
                        </a:spcAft>
                      </a:pPr>
                      <a:r>
                        <a:rPr lang="en-US" sz="1100" b="1"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Biomass</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b="1"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endParaRPr lang="en-US" sz="1100" b="1"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506479700"/>
                  </a:ext>
                </a:extLst>
              </a:tr>
              <a:tr h="182880">
                <a:tc>
                  <a:txBody>
                    <a:bodyPr/>
                    <a:lstStyle/>
                    <a:p>
                      <a:pPr marL="0" marR="0"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Capex</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R$'k/MW</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2,400</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8,000</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2812862195"/>
                  </a:ext>
                </a:extLst>
              </a:tr>
              <a:tr h="182880">
                <a:tc>
                  <a:txBody>
                    <a:bodyPr/>
                    <a:lstStyle/>
                    <a:p>
                      <a:pPr marL="0" marR="0"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O&amp;M</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R$'k/MW/year</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67</a:t>
                      </a:r>
                      <a:endParaRPr lang="en-US" sz="11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tc>
                  <a:txBody>
                    <a:bodyPr/>
                    <a:lstStyle/>
                    <a:p>
                      <a:pPr marL="0" marR="0" algn="ctr" fontAlgn="b">
                        <a:lnSpc>
                          <a:spcPct val="107000"/>
                        </a:lnSpc>
                        <a:spcBef>
                          <a:spcPts val="0"/>
                        </a:spcBef>
                        <a:spcAft>
                          <a:spcPts val="0"/>
                        </a:spcAft>
                      </a:pPr>
                      <a:r>
                        <a:rPr lang="en-US" sz="11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120</a:t>
                      </a:r>
                      <a:endParaRPr lang="en-US" sz="11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b">
                    <a:solidFill>
                      <a:schemeClr val="bg1"/>
                    </a:solidFill>
                  </a:tcPr>
                </a:tc>
                <a:extLst>
                  <a:ext uri="{0D108BD9-81ED-4DB2-BD59-A6C34878D82A}">
                    <a16:rowId xmlns:a16="http://schemas.microsoft.com/office/drawing/2014/main" val="1315098430"/>
                  </a:ext>
                </a:extLst>
              </a:tr>
            </a:tbl>
          </a:graphicData>
        </a:graphic>
      </p:graphicFrame>
    </p:spTree>
    <p:extLst>
      <p:ext uri="{BB962C8B-B14F-4D97-AF65-F5344CB8AC3E}">
        <p14:creationId xmlns:p14="http://schemas.microsoft.com/office/powerpoint/2010/main" val="327064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21</a:t>
            </a:fld>
            <a:endParaRPr lang="en-US" dirty="0"/>
          </a:p>
        </p:txBody>
      </p:sp>
      <p:sp>
        <p:nvSpPr>
          <p:cNvPr id="13" name="Footer Placeholder 2">
            <a:extLst>
              <a:ext uri="{FF2B5EF4-FFF2-40B4-BE49-F238E27FC236}">
                <a16:creationId xmlns:a16="http://schemas.microsoft.com/office/drawing/2014/main" id="{6748D528-314C-496A-9D78-6A7FC2E7FB51}"/>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grpSp>
        <p:nvGrpSpPr>
          <p:cNvPr id="7" name="Group 6" descr="Generator issues the invoice to Disco and sends this information to the Management Bank. Disco sends the power bill to customers. Customers pay their bills in commercial banks. Brazilian Financial System makes the transfer from customers’ banks to the Management Bank. Management Bank makes the transfer from Current Account to the Consolidation Account up to the amount of the invoice. At settlement, the amount is transferred to the Generator’s account and the remaining funds of the Disco are allocated to the Current Account.">
            <a:extLst>
              <a:ext uri="{FF2B5EF4-FFF2-40B4-BE49-F238E27FC236}">
                <a16:creationId xmlns:a16="http://schemas.microsoft.com/office/drawing/2014/main" id="{A23ED626-978F-4F63-A46A-A036CE8172CE}"/>
              </a:ext>
            </a:extLst>
          </p:cNvPr>
          <p:cNvGrpSpPr/>
          <p:nvPr/>
        </p:nvGrpSpPr>
        <p:grpSpPr>
          <a:xfrm>
            <a:off x="479629" y="1138983"/>
            <a:ext cx="7758941" cy="3555405"/>
            <a:chOff x="479629" y="1138983"/>
            <a:chExt cx="7758941" cy="3555405"/>
          </a:xfrm>
        </p:grpSpPr>
        <p:pic>
          <p:nvPicPr>
            <p:cNvPr id="75" name="Imagem 50">
              <a:extLst>
                <a:ext uri="{FF2B5EF4-FFF2-40B4-BE49-F238E27FC236}">
                  <a16:creationId xmlns:a16="http://schemas.microsoft.com/office/drawing/2014/main" id="{2AA79F72-8E03-4498-89F5-98DBB2046169}"/>
                </a:ext>
              </a:extLst>
            </p:cNvPr>
            <p:cNvPicPr>
              <a:picLocks noChangeAspect="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507580" y="1229688"/>
              <a:ext cx="793132" cy="793132"/>
            </a:xfrm>
            <a:prstGeom prst="rect">
              <a:avLst/>
            </a:prstGeom>
          </p:spPr>
        </p:pic>
        <p:pic>
          <p:nvPicPr>
            <p:cNvPr id="76" name="Imagem 51">
              <a:extLst>
                <a:ext uri="{FF2B5EF4-FFF2-40B4-BE49-F238E27FC236}">
                  <a16:creationId xmlns:a16="http://schemas.microsoft.com/office/drawing/2014/main" id="{ABB64392-70E4-43E9-A608-D0D55794FBD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8039" y="1355043"/>
              <a:ext cx="573961" cy="573961"/>
            </a:xfrm>
            <a:prstGeom prst="rect">
              <a:avLst/>
            </a:prstGeom>
          </p:spPr>
        </p:pic>
        <p:pic>
          <p:nvPicPr>
            <p:cNvPr id="77" name="Imagem 69">
              <a:extLst>
                <a:ext uri="{FF2B5EF4-FFF2-40B4-BE49-F238E27FC236}">
                  <a16:creationId xmlns:a16="http://schemas.microsoft.com/office/drawing/2014/main" id="{D7055B75-B95A-4018-9DE9-D738B461B586}"/>
                </a:ext>
              </a:extLst>
            </p:cNvPr>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4501029" y="1403359"/>
              <a:ext cx="477330" cy="477330"/>
            </a:xfrm>
            <a:prstGeom prst="rect">
              <a:avLst/>
            </a:prstGeom>
          </p:spPr>
        </p:pic>
        <p:sp>
          <p:nvSpPr>
            <p:cNvPr id="78" name="Retângulo: Cantos Arredondados 70">
              <a:extLst>
                <a:ext uri="{FF2B5EF4-FFF2-40B4-BE49-F238E27FC236}">
                  <a16:creationId xmlns:a16="http://schemas.microsoft.com/office/drawing/2014/main" id="{FC6BF71C-5C7B-42A3-B0EE-37FDF1566D5C}"/>
                </a:ext>
              </a:extLst>
            </p:cNvPr>
            <p:cNvSpPr/>
            <p:nvPr/>
          </p:nvSpPr>
          <p:spPr>
            <a:xfrm>
              <a:off x="3900850" y="1182909"/>
              <a:ext cx="1200358" cy="839911"/>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pic>
          <p:nvPicPr>
            <p:cNvPr id="79" name="Imagem 72">
              <a:extLst>
                <a:ext uri="{FF2B5EF4-FFF2-40B4-BE49-F238E27FC236}">
                  <a16:creationId xmlns:a16="http://schemas.microsoft.com/office/drawing/2014/main" id="{5AF5FCE6-605F-49EF-B7CC-40D380DA2A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10479" y="1138983"/>
              <a:ext cx="927764" cy="927764"/>
            </a:xfrm>
            <a:prstGeom prst="rect">
              <a:avLst/>
            </a:prstGeom>
          </p:spPr>
        </p:pic>
        <p:cxnSp>
          <p:nvCxnSpPr>
            <p:cNvPr id="80" name="Conector de Seta Reta 4">
              <a:extLst>
                <a:ext uri="{FF2B5EF4-FFF2-40B4-BE49-F238E27FC236}">
                  <a16:creationId xmlns:a16="http://schemas.microsoft.com/office/drawing/2014/main" id="{13682EDC-743F-45E8-855F-0D54C910D146}"/>
                </a:ext>
              </a:extLst>
            </p:cNvPr>
            <p:cNvCxnSpPr>
              <a:cxnSpLocks/>
              <a:stCxn id="75" idx="3"/>
              <a:endCxn id="78" idx="1"/>
            </p:cNvCxnSpPr>
            <p:nvPr/>
          </p:nvCxnSpPr>
          <p:spPr>
            <a:xfrm flipV="1">
              <a:off x="1300712" y="1602865"/>
              <a:ext cx="2600137" cy="23389"/>
            </a:xfrm>
            <a:prstGeom prst="straightConnector1">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81" name="Conector de Seta Reta 73">
              <a:extLst>
                <a:ext uri="{FF2B5EF4-FFF2-40B4-BE49-F238E27FC236}">
                  <a16:creationId xmlns:a16="http://schemas.microsoft.com/office/drawing/2014/main" id="{39B31C9B-5126-4FCA-ACE5-02D1A3F69977}"/>
                </a:ext>
              </a:extLst>
            </p:cNvPr>
            <p:cNvCxnSpPr>
              <a:cxnSpLocks/>
              <a:stCxn id="78" idx="3"/>
              <a:endCxn id="79" idx="1"/>
            </p:cNvCxnSpPr>
            <p:nvPr/>
          </p:nvCxnSpPr>
          <p:spPr>
            <a:xfrm>
              <a:off x="5101208" y="1602865"/>
              <a:ext cx="2209271" cy="0"/>
            </a:xfrm>
            <a:prstGeom prst="straightConnector1">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2" name="Rectangle 11">
              <a:extLst>
                <a:ext uri="{FF2B5EF4-FFF2-40B4-BE49-F238E27FC236}">
                  <a16:creationId xmlns:a16="http://schemas.microsoft.com/office/drawing/2014/main" id="{62F3353B-696C-425E-BF69-40F81D55F11A}"/>
                </a:ext>
              </a:extLst>
            </p:cNvPr>
            <p:cNvSpPr>
              <a:spLocks noChangeArrowheads="1"/>
            </p:cNvSpPr>
            <p:nvPr/>
          </p:nvSpPr>
          <p:spPr bwMode="auto">
            <a:xfrm>
              <a:off x="1404402" y="1782409"/>
              <a:ext cx="2032566" cy="524952"/>
            </a:xfrm>
            <a:prstGeom prst="rect">
              <a:avLst/>
            </a:prstGeom>
            <a:noFill/>
            <a:ln w="9525">
              <a:noFill/>
              <a:miter lim="800000"/>
              <a:headEnd/>
              <a:tailEnd/>
            </a:ln>
          </p:spPr>
          <p:txBody>
            <a:bodyPr wrap="square">
              <a:spAutoFit/>
            </a:bodyPr>
            <a:lstStyle/>
            <a:p>
              <a:pPr>
                <a:tabLst>
                  <a:tab pos="654676" algn="l"/>
                </a:tabLst>
                <a:defRPr/>
              </a:pPr>
              <a:r>
                <a:rPr lang="en-US" sz="937" dirty="0">
                  <a:solidFill>
                    <a:schemeClr val="tx1">
                      <a:lumMod val="75000"/>
                      <a:lumOff val="25000"/>
                    </a:schemeClr>
                  </a:solidFill>
                  <a:cs typeface="Arial" panose="020B0604020202020204" pitchFamily="34" charset="0"/>
                </a:rPr>
                <a:t>Generator issues the invoice to Disco and sends this information to the Management Bank</a:t>
              </a:r>
            </a:p>
          </p:txBody>
        </p:sp>
        <p:sp>
          <p:nvSpPr>
            <p:cNvPr id="83" name="Rectangle 11">
              <a:extLst>
                <a:ext uri="{FF2B5EF4-FFF2-40B4-BE49-F238E27FC236}">
                  <a16:creationId xmlns:a16="http://schemas.microsoft.com/office/drawing/2014/main" id="{015AA327-E0F6-4451-BDA2-F55811B5423B}"/>
                </a:ext>
              </a:extLst>
            </p:cNvPr>
            <p:cNvSpPr>
              <a:spLocks noChangeArrowheads="1"/>
            </p:cNvSpPr>
            <p:nvPr/>
          </p:nvSpPr>
          <p:spPr bwMode="auto">
            <a:xfrm>
              <a:off x="5244028" y="1688592"/>
              <a:ext cx="1943602" cy="380745"/>
            </a:xfrm>
            <a:prstGeom prst="rect">
              <a:avLst/>
            </a:prstGeom>
            <a:noFill/>
            <a:ln w="9525">
              <a:noFill/>
              <a:miter lim="800000"/>
              <a:headEnd/>
              <a:tailEnd/>
            </a:ln>
          </p:spPr>
          <p:txBody>
            <a:bodyPr wrap="square">
              <a:spAutoFit/>
            </a:bodyPr>
            <a:lstStyle/>
            <a:p>
              <a:pPr>
                <a:tabLst>
                  <a:tab pos="654676" algn="l"/>
                </a:tabLst>
                <a:defRPr/>
              </a:pPr>
              <a:r>
                <a:rPr lang="en-US" sz="937" dirty="0">
                  <a:solidFill>
                    <a:schemeClr val="tx1">
                      <a:lumMod val="75000"/>
                      <a:lumOff val="25000"/>
                    </a:schemeClr>
                  </a:solidFill>
                  <a:cs typeface="Arial" panose="020B0604020202020204" pitchFamily="34" charset="0"/>
                </a:rPr>
                <a:t>Disco sends the power bill to customers</a:t>
              </a:r>
            </a:p>
          </p:txBody>
        </p:sp>
        <p:pic>
          <p:nvPicPr>
            <p:cNvPr id="84" name="Imagem 21">
              <a:extLst>
                <a:ext uri="{FF2B5EF4-FFF2-40B4-BE49-F238E27FC236}">
                  <a16:creationId xmlns:a16="http://schemas.microsoft.com/office/drawing/2014/main" id="{7976C653-519E-4BEC-9C58-ADB6058BE15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10806" y="3152280"/>
              <a:ext cx="927764" cy="927764"/>
            </a:xfrm>
            <a:prstGeom prst="rect">
              <a:avLst/>
            </a:prstGeom>
          </p:spPr>
        </p:pic>
        <p:cxnSp>
          <p:nvCxnSpPr>
            <p:cNvPr id="85" name="Conector de Seta Reta 76">
              <a:extLst>
                <a:ext uri="{FF2B5EF4-FFF2-40B4-BE49-F238E27FC236}">
                  <a16:creationId xmlns:a16="http://schemas.microsoft.com/office/drawing/2014/main" id="{F40ED96A-4832-47FA-9A94-DD8596BF5C18}"/>
                </a:ext>
              </a:extLst>
            </p:cNvPr>
            <p:cNvCxnSpPr>
              <a:cxnSpLocks/>
              <a:stCxn id="79" idx="2"/>
              <a:endCxn id="84" idx="0"/>
            </p:cNvCxnSpPr>
            <p:nvPr/>
          </p:nvCxnSpPr>
          <p:spPr>
            <a:xfrm>
              <a:off x="7774361" y="2066747"/>
              <a:ext cx="327" cy="1085533"/>
            </a:xfrm>
            <a:prstGeom prst="straightConnector1">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86" name="Rectangle 11">
              <a:extLst>
                <a:ext uri="{FF2B5EF4-FFF2-40B4-BE49-F238E27FC236}">
                  <a16:creationId xmlns:a16="http://schemas.microsoft.com/office/drawing/2014/main" id="{9B7899FC-31FE-493A-9384-381FB37A5257}"/>
                </a:ext>
              </a:extLst>
            </p:cNvPr>
            <p:cNvSpPr>
              <a:spLocks noChangeArrowheads="1"/>
            </p:cNvSpPr>
            <p:nvPr/>
          </p:nvSpPr>
          <p:spPr bwMode="auto">
            <a:xfrm>
              <a:off x="6153661" y="2557574"/>
              <a:ext cx="1943602" cy="380745"/>
            </a:xfrm>
            <a:prstGeom prst="rect">
              <a:avLst/>
            </a:prstGeom>
            <a:noFill/>
            <a:ln w="9525">
              <a:noFill/>
              <a:miter lim="800000"/>
              <a:headEnd/>
              <a:tailEnd/>
            </a:ln>
          </p:spPr>
          <p:txBody>
            <a:bodyPr wrap="square">
              <a:spAutoFit/>
            </a:bodyPr>
            <a:lstStyle/>
            <a:p>
              <a:pPr>
                <a:tabLst>
                  <a:tab pos="654676" algn="l"/>
                </a:tabLst>
                <a:defRPr/>
              </a:pPr>
              <a:r>
                <a:rPr lang="en-US" sz="937" dirty="0">
                  <a:solidFill>
                    <a:schemeClr val="tx1">
                      <a:lumMod val="75000"/>
                      <a:lumOff val="25000"/>
                    </a:schemeClr>
                  </a:solidFill>
                  <a:cs typeface="Arial" panose="020B0604020202020204" pitchFamily="34" charset="0"/>
                </a:rPr>
                <a:t>Customers pay their bills in commercial banks</a:t>
              </a:r>
            </a:p>
          </p:txBody>
        </p:sp>
        <p:pic>
          <p:nvPicPr>
            <p:cNvPr id="87" name="Imagem 26">
              <a:extLst>
                <a:ext uri="{FF2B5EF4-FFF2-40B4-BE49-F238E27FC236}">
                  <a16:creationId xmlns:a16="http://schemas.microsoft.com/office/drawing/2014/main" id="{45FF178E-6A4C-471F-8B23-3F68AA3673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47483" y="3191645"/>
              <a:ext cx="849034" cy="849034"/>
            </a:xfrm>
            <a:prstGeom prst="rect">
              <a:avLst/>
            </a:prstGeom>
          </p:spPr>
        </p:pic>
        <p:cxnSp>
          <p:nvCxnSpPr>
            <p:cNvPr id="88" name="Conector de Seta Reta 79">
              <a:extLst>
                <a:ext uri="{FF2B5EF4-FFF2-40B4-BE49-F238E27FC236}">
                  <a16:creationId xmlns:a16="http://schemas.microsoft.com/office/drawing/2014/main" id="{D4052774-10F9-4375-AAE6-9C7B53813930}"/>
                </a:ext>
              </a:extLst>
            </p:cNvPr>
            <p:cNvCxnSpPr>
              <a:cxnSpLocks/>
              <a:stCxn id="84" idx="1"/>
              <a:endCxn id="87" idx="3"/>
            </p:cNvCxnSpPr>
            <p:nvPr/>
          </p:nvCxnSpPr>
          <p:spPr>
            <a:xfrm flipH="1" flipV="1">
              <a:off x="4996517" y="3616162"/>
              <a:ext cx="2314288" cy="1"/>
            </a:xfrm>
            <a:prstGeom prst="straightConnector1">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pic>
          <p:nvPicPr>
            <p:cNvPr id="89" name="Imagem 82">
              <a:extLst>
                <a:ext uri="{FF2B5EF4-FFF2-40B4-BE49-F238E27FC236}">
                  <a16:creationId xmlns:a16="http://schemas.microsoft.com/office/drawing/2014/main" id="{0EF0F83E-3229-40BF-B872-9A79302437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9629" y="3191645"/>
              <a:ext cx="849034" cy="849034"/>
            </a:xfrm>
            <a:prstGeom prst="rect">
              <a:avLst/>
            </a:prstGeom>
          </p:spPr>
        </p:pic>
        <p:pic>
          <p:nvPicPr>
            <p:cNvPr id="90" name="Imagem 45">
              <a:extLst>
                <a:ext uri="{FF2B5EF4-FFF2-40B4-BE49-F238E27FC236}">
                  <a16:creationId xmlns:a16="http://schemas.microsoft.com/office/drawing/2014/main" id="{BF84CBE4-D0B9-41CF-8D7C-54B00A55FF9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71814" y="2725862"/>
              <a:ext cx="477330" cy="477330"/>
            </a:xfrm>
            <a:prstGeom prst="rect">
              <a:avLst/>
            </a:prstGeom>
          </p:spPr>
        </p:pic>
        <p:sp>
          <p:nvSpPr>
            <p:cNvPr id="91" name="Rectangle 11">
              <a:extLst>
                <a:ext uri="{FF2B5EF4-FFF2-40B4-BE49-F238E27FC236}">
                  <a16:creationId xmlns:a16="http://schemas.microsoft.com/office/drawing/2014/main" id="{3CB6B9BF-3419-417D-ADB0-A52EB6F15FA1}"/>
                </a:ext>
              </a:extLst>
            </p:cNvPr>
            <p:cNvSpPr>
              <a:spLocks noChangeArrowheads="1"/>
            </p:cNvSpPr>
            <p:nvPr/>
          </p:nvSpPr>
          <p:spPr bwMode="auto">
            <a:xfrm>
              <a:off x="5057161" y="3684793"/>
              <a:ext cx="2208617" cy="524952"/>
            </a:xfrm>
            <a:prstGeom prst="rect">
              <a:avLst/>
            </a:prstGeom>
            <a:noFill/>
            <a:ln w="9525">
              <a:noFill/>
              <a:miter lim="800000"/>
              <a:headEnd/>
              <a:tailEnd/>
            </a:ln>
          </p:spPr>
          <p:txBody>
            <a:bodyPr wrap="square">
              <a:spAutoFit/>
            </a:bodyPr>
            <a:lstStyle/>
            <a:p>
              <a:pPr>
                <a:tabLst>
                  <a:tab pos="654676" algn="l"/>
                </a:tabLst>
                <a:defRPr/>
              </a:pPr>
              <a:r>
                <a:rPr lang="en-US" sz="937" dirty="0">
                  <a:solidFill>
                    <a:schemeClr val="tx1">
                      <a:lumMod val="75000"/>
                      <a:lumOff val="25000"/>
                    </a:schemeClr>
                  </a:solidFill>
                  <a:cs typeface="Arial" panose="020B0604020202020204" pitchFamily="34" charset="0"/>
                </a:rPr>
                <a:t>Brazilian Financial System makes the transfer from customers’ banks to the Management Bank</a:t>
              </a:r>
            </a:p>
          </p:txBody>
        </p:sp>
        <p:cxnSp>
          <p:nvCxnSpPr>
            <p:cNvPr id="92" name="Conector de Seta Reta 86">
              <a:extLst>
                <a:ext uri="{FF2B5EF4-FFF2-40B4-BE49-F238E27FC236}">
                  <a16:creationId xmlns:a16="http://schemas.microsoft.com/office/drawing/2014/main" id="{18AA89AD-482B-4B17-8DEA-CCD074B25B04}"/>
                </a:ext>
              </a:extLst>
            </p:cNvPr>
            <p:cNvCxnSpPr>
              <a:cxnSpLocks/>
              <a:endCxn id="87" idx="1"/>
            </p:cNvCxnSpPr>
            <p:nvPr/>
          </p:nvCxnSpPr>
          <p:spPr>
            <a:xfrm>
              <a:off x="988748" y="2087878"/>
              <a:ext cx="3158735" cy="1528284"/>
            </a:xfrm>
            <a:prstGeom prst="straightConnector1">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93" name="Conector de Seta Reta 95">
              <a:extLst>
                <a:ext uri="{FF2B5EF4-FFF2-40B4-BE49-F238E27FC236}">
                  <a16:creationId xmlns:a16="http://schemas.microsoft.com/office/drawing/2014/main" id="{B06E5D44-FE98-4641-BA3F-843111B65CB0}"/>
                </a:ext>
              </a:extLst>
            </p:cNvPr>
            <p:cNvCxnSpPr>
              <a:cxnSpLocks/>
              <a:stCxn id="87" idx="1"/>
              <a:endCxn id="89" idx="3"/>
            </p:cNvCxnSpPr>
            <p:nvPr/>
          </p:nvCxnSpPr>
          <p:spPr>
            <a:xfrm flipH="1">
              <a:off x="1328663" y="3616162"/>
              <a:ext cx="2818820" cy="0"/>
            </a:xfrm>
            <a:prstGeom prst="straightConnector1">
              <a:avLst/>
            </a:prstGeom>
            <a:ln w="28575">
              <a:solidFill>
                <a:schemeClr val="accent6">
                  <a:lumMod val="7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94" name="Rectangle 11">
              <a:extLst>
                <a:ext uri="{FF2B5EF4-FFF2-40B4-BE49-F238E27FC236}">
                  <a16:creationId xmlns:a16="http://schemas.microsoft.com/office/drawing/2014/main" id="{83D3CFA2-940A-4969-91EF-34E29FBD6D06}"/>
                </a:ext>
              </a:extLst>
            </p:cNvPr>
            <p:cNvSpPr>
              <a:spLocks noChangeArrowheads="1"/>
            </p:cNvSpPr>
            <p:nvPr/>
          </p:nvSpPr>
          <p:spPr bwMode="auto">
            <a:xfrm>
              <a:off x="1459563" y="3736818"/>
              <a:ext cx="2725403" cy="957570"/>
            </a:xfrm>
            <a:prstGeom prst="rect">
              <a:avLst/>
            </a:prstGeom>
            <a:noFill/>
            <a:ln w="9525">
              <a:noFill/>
              <a:miter lim="800000"/>
              <a:headEnd/>
              <a:tailEnd/>
            </a:ln>
          </p:spPr>
          <p:txBody>
            <a:bodyPr wrap="square">
              <a:spAutoFit/>
            </a:bodyPr>
            <a:lstStyle/>
            <a:p>
              <a:pPr>
                <a:tabLst>
                  <a:tab pos="654676" algn="l"/>
                </a:tabLst>
                <a:defRPr/>
              </a:pPr>
              <a:r>
                <a:rPr lang="en-US" sz="937" dirty="0">
                  <a:solidFill>
                    <a:schemeClr val="tx1">
                      <a:lumMod val="75000"/>
                      <a:lumOff val="25000"/>
                    </a:schemeClr>
                  </a:solidFill>
                  <a:cs typeface="Arial" panose="020B0604020202020204" pitchFamily="34" charset="0"/>
                </a:rPr>
                <a:t>Management Bank makes the transfer from Current Account to the Consolidation Account up to the amount of the invoice. At settlement, the amount is transferred to the Generator’s account and the remaining funds of the Disco are allocated to the Current Account.</a:t>
              </a:r>
            </a:p>
          </p:txBody>
        </p:sp>
        <p:cxnSp>
          <p:nvCxnSpPr>
            <p:cNvPr id="95" name="Conector de Seta Reta 84">
              <a:extLst>
                <a:ext uri="{FF2B5EF4-FFF2-40B4-BE49-F238E27FC236}">
                  <a16:creationId xmlns:a16="http://schemas.microsoft.com/office/drawing/2014/main" id="{6163BBAA-1527-47CD-A9A8-71208625ED88}"/>
                </a:ext>
              </a:extLst>
            </p:cNvPr>
            <p:cNvCxnSpPr>
              <a:cxnSpLocks/>
              <a:stCxn id="75" idx="2"/>
              <a:endCxn id="89" idx="0"/>
            </p:cNvCxnSpPr>
            <p:nvPr/>
          </p:nvCxnSpPr>
          <p:spPr>
            <a:xfrm>
              <a:off x="904146" y="2022820"/>
              <a:ext cx="0" cy="1168825"/>
            </a:xfrm>
            <a:prstGeom prst="straightConnector1">
              <a:avLst/>
            </a:prstGeom>
            <a:ln w="28575">
              <a:solidFill>
                <a:schemeClr val="accent6">
                  <a:lumMod val="75000"/>
                </a:schemeClr>
              </a:solidFill>
              <a:prstDash val="sysDot"/>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CCGs works as an escrow account, blocking the cash in the Discos’ account up to the amount necessary to pay the generator. </a:t>
            </a:r>
          </a:p>
        </p:txBody>
      </p:sp>
    </p:spTree>
    <p:extLst>
      <p:ext uri="{BB962C8B-B14F-4D97-AF65-F5344CB8AC3E}">
        <p14:creationId xmlns:p14="http://schemas.microsoft.com/office/powerpoint/2010/main" val="22163075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22</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graphicFrame>
        <p:nvGraphicFramePr>
          <p:cNvPr id="3" name="Table 3">
            <a:extLst>
              <a:ext uri="{FF2B5EF4-FFF2-40B4-BE49-F238E27FC236}">
                <a16:creationId xmlns:a16="http://schemas.microsoft.com/office/drawing/2014/main" id="{A5FB4508-6592-467E-A153-9E15D8BEAEDD}"/>
              </a:ext>
            </a:extLst>
          </p:cNvPr>
          <p:cNvGraphicFramePr>
            <a:graphicFrameLocks noGrp="1"/>
          </p:cNvGraphicFramePr>
          <p:nvPr>
            <p:extLst>
              <p:ext uri="{D42A27DB-BD31-4B8C-83A1-F6EECF244321}">
                <p14:modId xmlns:p14="http://schemas.microsoft.com/office/powerpoint/2010/main" val="1543814421"/>
              </p:ext>
            </p:extLst>
          </p:nvPr>
        </p:nvGraphicFramePr>
        <p:xfrm>
          <a:off x="248092" y="809299"/>
          <a:ext cx="8591108" cy="3919272"/>
        </p:xfrm>
        <a:graphic>
          <a:graphicData uri="http://schemas.openxmlformats.org/drawingml/2006/table">
            <a:tbl>
              <a:tblPr firstRow="1" bandRow="1">
                <a:tableStyleId>{F2DE63D5-997A-4646-A377-4702673A728D}</a:tableStyleId>
              </a:tblPr>
              <a:tblGrid>
                <a:gridCol w="2129729">
                  <a:extLst>
                    <a:ext uri="{9D8B030D-6E8A-4147-A177-3AD203B41FA5}">
                      <a16:colId xmlns:a16="http://schemas.microsoft.com/office/drawing/2014/main" val="3081996184"/>
                    </a:ext>
                  </a:extLst>
                </a:gridCol>
                <a:gridCol w="6461379">
                  <a:extLst>
                    <a:ext uri="{9D8B030D-6E8A-4147-A177-3AD203B41FA5}">
                      <a16:colId xmlns:a16="http://schemas.microsoft.com/office/drawing/2014/main" val="1268264356"/>
                    </a:ext>
                  </a:extLst>
                </a:gridCol>
              </a:tblGrid>
              <a:tr h="757784">
                <a:tc>
                  <a:txBody>
                    <a:bodyPr/>
                    <a:lstStyle/>
                    <a:p>
                      <a:pPr algn="ctr"/>
                      <a:r>
                        <a:rPr lang="en-US" sz="1600" noProof="0" dirty="0"/>
                        <a:t>Item</a:t>
                      </a:r>
                      <a:endParaRPr lang="en-US" sz="1600" noProof="0" dirty="0">
                        <a:latin typeface="+mn-lt"/>
                      </a:endParaRPr>
                    </a:p>
                  </a:txBody>
                  <a:tcPr/>
                </a:tc>
                <a:tc>
                  <a:txBody>
                    <a:bodyPr/>
                    <a:lstStyle/>
                    <a:p>
                      <a:pPr algn="ctr"/>
                      <a:r>
                        <a:rPr lang="en-US" sz="1600" noProof="0" dirty="0"/>
                        <a:t>Description</a:t>
                      </a:r>
                      <a:endParaRPr lang="en-US" sz="1600" noProof="0" dirty="0">
                        <a:latin typeface="+mn-lt"/>
                      </a:endParaRPr>
                    </a:p>
                  </a:txBody>
                  <a:tcPr/>
                </a:tc>
                <a:extLst>
                  <a:ext uri="{0D108BD9-81ED-4DB2-BD59-A6C34878D82A}">
                    <a16:rowId xmlns:a16="http://schemas.microsoft.com/office/drawing/2014/main" val="1927722761"/>
                  </a:ext>
                </a:extLst>
              </a:tr>
              <a:tr h="757784">
                <a:tc>
                  <a:txBody>
                    <a:bodyPr/>
                    <a:lstStyle/>
                    <a:p>
                      <a:r>
                        <a:rPr lang="en-US" sz="1600" noProof="0" dirty="0"/>
                        <a:t>Why auctions?</a:t>
                      </a:r>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Auctions are competitive mechanisms that allow price discovery and can foster new technologies, especially if there is a legal and regulatory framework.</a:t>
                      </a:r>
                      <a:endParaRPr lang="en-US" sz="1600" noProof="0" dirty="0">
                        <a:latin typeface="+mn-lt"/>
                      </a:endParaRPr>
                    </a:p>
                  </a:txBody>
                  <a:tcPr/>
                </a:tc>
                <a:extLst>
                  <a:ext uri="{0D108BD9-81ED-4DB2-BD59-A6C34878D82A}">
                    <a16:rowId xmlns:a16="http://schemas.microsoft.com/office/drawing/2014/main" val="1528182691"/>
                  </a:ext>
                </a:extLst>
              </a:tr>
              <a:tr h="757784">
                <a:tc>
                  <a:txBody>
                    <a:bodyPr/>
                    <a:lstStyle/>
                    <a:p>
                      <a:r>
                        <a:rPr lang="en-US" sz="1600" noProof="0" dirty="0"/>
                        <a:t>Buyers</a:t>
                      </a:r>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Regulated Auctions: Discos that need to supply their loads. </a:t>
                      </a:r>
                    </a:p>
                    <a:p>
                      <a:pPr marL="285750" indent="-285750">
                        <a:buFont typeface="Wingdings" panose="05000000000000000000" pitchFamily="2" charset="2"/>
                        <a:buChar char="§"/>
                      </a:pPr>
                      <a:r>
                        <a:rPr lang="en-US" sz="1600" noProof="0" dirty="0"/>
                        <a:t>Reserve Energy: CCEE with the goal of improving Supply Adequacy.</a:t>
                      </a:r>
                      <a:endParaRPr lang="en-US" sz="1600" noProof="0" dirty="0">
                        <a:latin typeface="+mn-lt"/>
                      </a:endParaRPr>
                    </a:p>
                  </a:txBody>
                  <a:tcPr/>
                </a:tc>
                <a:extLst>
                  <a:ext uri="{0D108BD9-81ED-4DB2-BD59-A6C34878D82A}">
                    <a16:rowId xmlns:a16="http://schemas.microsoft.com/office/drawing/2014/main" val="5525615"/>
                  </a:ext>
                </a:extLst>
              </a:tr>
              <a:tr h="757784">
                <a:tc>
                  <a:txBody>
                    <a:bodyPr/>
                    <a:lstStyle/>
                    <a:p>
                      <a:r>
                        <a:rPr lang="en-US" sz="1600" noProof="0" dirty="0"/>
                        <a:t>Sellers</a:t>
                      </a:r>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Independent Producers technically certified by EPE and with bid bonds deposited with CCEE.</a:t>
                      </a:r>
                      <a:endParaRPr lang="en-US" sz="1600" noProof="0" dirty="0">
                        <a:latin typeface="+mn-lt"/>
                      </a:endParaRPr>
                    </a:p>
                  </a:txBody>
                  <a:tcPr/>
                </a:tc>
                <a:extLst>
                  <a:ext uri="{0D108BD9-81ED-4DB2-BD59-A6C34878D82A}">
                    <a16:rowId xmlns:a16="http://schemas.microsoft.com/office/drawing/2014/main" val="4085487409"/>
                  </a:ext>
                </a:extLst>
              </a:tr>
              <a:tr h="757784">
                <a:tc>
                  <a:txBody>
                    <a:bodyPr/>
                    <a:lstStyle/>
                    <a:p>
                      <a:r>
                        <a:rPr lang="en-US" sz="1600" noProof="0" dirty="0"/>
                        <a:t>Forward Period</a:t>
                      </a:r>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New Energy Auctions: 3 to 7 years</a:t>
                      </a:r>
                    </a:p>
                    <a:p>
                      <a:pPr marL="285750" indent="-285750">
                        <a:buFont typeface="Wingdings" panose="05000000000000000000" pitchFamily="2" charset="2"/>
                        <a:buChar char="§"/>
                      </a:pPr>
                      <a:r>
                        <a:rPr lang="en-US" sz="1600" noProof="0" dirty="0"/>
                        <a:t>Existing Energy: 1 to 5 years</a:t>
                      </a:r>
                    </a:p>
                    <a:p>
                      <a:pPr marL="285750" indent="-285750">
                        <a:buFont typeface="Wingdings" panose="05000000000000000000" pitchFamily="2" charset="2"/>
                        <a:buChar char="§"/>
                      </a:pPr>
                      <a:r>
                        <a:rPr lang="en-US" sz="1600" noProof="0" dirty="0"/>
                        <a:t>Renewables tend to participate in 3-year forward auctions</a:t>
                      </a:r>
                      <a:endParaRPr lang="en-US" sz="1600" b="0" noProof="0" dirty="0">
                        <a:latin typeface="+mn-lt"/>
                        <a:cs typeface="Arial" panose="020B0604020202020204" pitchFamily="34" charset="0"/>
                      </a:endParaRPr>
                    </a:p>
                  </a:txBody>
                  <a:tcPr/>
                </a:tc>
                <a:extLst>
                  <a:ext uri="{0D108BD9-81ED-4DB2-BD59-A6C34878D82A}">
                    <a16:rowId xmlns:a16="http://schemas.microsoft.com/office/drawing/2014/main" val="3428936005"/>
                  </a:ext>
                </a:extLst>
              </a:tr>
            </a:tbl>
          </a:graphicData>
        </a:graphic>
      </p:graphicFrame>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73965" y="177547"/>
            <a:ext cx="8817635" cy="400110"/>
          </a:xfrm>
        </p:spPr>
        <p:txBody>
          <a:bodyPr/>
          <a:lstStyle/>
          <a:p>
            <a:r>
              <a:rPr lang="en-US" sz="2000" b="1" dirty="0">
                <a:solidFill>
                  <a:schemeClr val="accent6">
                    <a:lumMod val="50000"/>
                  </a:schemeClr>
                </a:solidFill>
              </a:rPr>
              <a:t>Fact Sheet of Brazilian Auctions  (1/4)</a:t>
            </a:r>
            <a:endParaRPr lang="en-US" sz="2000" dirty="0">
              <a:solidFill>
                <a:srgbClr val="0067B9"/>
              </a:solidFill>
            </a:endParaRPr>
          </a:p>
        </p:txBody>
      </p:sp>
    </p:spTree>
    <p:extLst>
      <p:ext uri="{BB962C8B-B14F-4D97-AF65-F5344CB8AC3E}">
        <p14:creationId xmlns:p14="http://schemas.microsoft.com/office/powerpoint/2010/main" val="2136193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23</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graphicFrame>
        <p:nvGraphicFramePr>
          <p:cNvPr id="3" name="Table 3">
            <a:extLst>
              <a:ext uri="{FF2B5EF4-FFF2-40B4-BE49-F238E27FC236}">
                <a16:creationId xmlns:a16="http://schemas.microsoft.com/office/drawing/2014/main" id="{A5FB4508-6592-467E-A153-9E15D8BEAEDD}"/>
              </a:ext>
            </a:extLst>
          </p:cNvPr>
          <p:cNvGraphicFramePr>
            <a:graphicFrameLocks noGrp="1"/>
          </p:cNvGraphicFramePr>
          <p:nvPr>
            <p:extLst>
              <p:ext uri="{D42A27DB-BD31-4B8C-83A1-F6EECF244321}">
                <p14:modId xmlns:p14="http://schemas.microsoft.com/office/powerpoint/2010/main" val="439617041"/>
              </p:ext>
            </p:extLst>
          </p:nvPr>
        </p:nvGraphicFramePr>
        <p:xfrm>
          <a:off x="248092" y="809299"/>
          <a:ext cx="8591108" cy="3649168"/>
        </p:xfrm>
        <a:graphic>
          <a:graphicData uri="http://schemas.openxmlformats.org/drawingml/2006/table">
            <a:tbl>
              <a:tblPr firstRow="1" bandRow="1">
                <a:tableStyleId>{F2DE63D5-997A-4646-A377-4702673A728D}</a:tableStyleId>
              </a:tblPr>
              <a:tblGrid>
                <a:gridCol w="2129729">
                  <a:extLst>
                    <a:ext uri="{9D8B030D-6E8A-4147-A177-3AD203B41FA5}">
                      <a16:colId xmlns:a16="http://schemas.microsoft.com/office/drawing/2014/main" val="3081996184"/>
                    </a:ext>
                  </a:extLst>
                </a:gridCol>
                <a:gridCol w="6461379">
                  <a:extLst>
                    <a:ext uri="{9D8B030D-6E8A-4147-A177-3AD203B41FA5}">
                      <a16:colId xmlns:a16="http://schemas.microsoft.com/office/drawing/2014/main" val="1268264356"/>
                    </a:ext>
                  </a:extLst>
                </a:gridCol>
              </a:tblGrid>
              <a:tr h="757784">
                <a:tc>
                  <a:txBody>
                    <a:bodyPr/>
                    <a:lstStyle/>
                    <a:p>
                      <a:pPr algn="ctr"/>
                      <a:r>
                        <a:rPr lang="en-US" sz="1600" noProof="0" dirty="0"/>
                        <a:t>Item</a:t>
                      </a:r>
                      <a:endParaRPr lang="en-US" sz="1600" noProof="0" dirty="0">
                        <a:latin typeface="+mn-lt"/>
                      </a:endParaRPr>
                    </a:p>
                  </a:txBody>
                  <a:tcPr/>
                </a:tc>
                <a:tc>
                  <a:txBody>
                    <a:bodyPr/>
                    <a:lstStyle/>
                    <a:p>
                      <a:pPr algn="ctr"/>
                      <a:r>
                        <a:rPr lang="en-US" sz="1600" noProof="0" dirty="0"/>
                        <a:t>Description</a:t>
                      </a:r>
                      <a:endParaRPr lang="en-US" sz="1600" noProof="0" dirty="0">
                        <a:latin typeface="+mn-lt"/>
                      </a:endParaRPr>
                    </a:p>
                  </a:txBody>
                  <a:tcPr/>
                </a:tc>
                <a:extLst>
                  <a:ext uri="{0D108BD9-81ED-4DB2-BD59-A6C34878D82A}">
                    <a16:rowId xmlns:a16="http://schemas.microsoft.com/office/drawing/2014/main" val="1927722761"/>
                  </a:ext>
                </a:extLst>
              </a:tr>
              <a:tr h="757784">
                <a:tc>
                  <a:txBody>
                    <a:bodyPr/>
                    <a:lstStyle/>
                    <a:p>
                      <a:r>
                        <a:rPr lang="en-US" sz="1600" noProof="0" dirty="0"/>
                        <a:t>Delivery Period</a:t>
                      </a:r>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Hydro: 30 years; </a:t>
                      </a:r>
                    </a:p>
                    <a:p>
                      <a:pPr marL="285750" indent="-285750">
                        <a:buFont typeface="Wingdings" panose="05000000000000000000" pitchFamily="2" charset="2"/>
                        <a:buChar char="§"/>
                      </a:pPr>
                      <a:r>
                        <a:rPr lang="en-US" sz="1600" noProof="0" dirty="0"/>
                        <a:t>Fossil fuels: 20 to 25 years, depending on the auction;</a:t>
                      </a:r>
                    </a:p>
                    <a:p>
                      <a:pPr marL="285750" indent="-285750">
                        <a:buFont typeface="Wingdings" panose="05000000000000000000" pitchFamily="2" charset="2"/>
                        <a:buChar char="§"/>
                      </a:pPr>
                      <a:r>
                        <a:rPr lang="en-US" sz="1600" noProof="0" dirty="0"/>
                        <a:t>Wind, Solar PV and Biomass: 20 years</a:t>
                      </a:r>
                      <a:endParaRPr lang="en-US" sz="1600" noProof="0" dirty="0">
                        <a:latin typeface="+mn-lt"/>
                      </a:endParaRPr>
                    </a:p>
                  </a:txBody>
                  <a:tcPr/>
                </a:tc>
                <a:extLst>
                  <a:ext uri="{0D108BD9-81ED-4DB2-BD59-A6C34878D82A}">
                    <a16:rowId xmlns:a16="http://schemas.microsoft.com/office/drawing/2014/main" val="1528182691"/>
                  </a:ext>
                </a:extLst>
              </a:tr>
              <a:tr h="757784">
                <a:tc>
                  <a:txBody>
                    <a:bodyPr/>
                    <a:lstStyle/>
                    <a:p>
                      <a:r>
                        <a:rPr lang="en-US" sz="1600" noProof="0" dirty="0"/>
                        <a:t>Sellers Obligation</a:t>
                      </a:r>
                    </a:p>
                    <a:p>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Winning bidders are contracted to build the power plant on time, deliver the electricity, and supply the contracted amount. Wind and Solar PV had special settlement terms to accommodate generation variability until 2016. Currently, Renewables are competing at closer conditions when compared to other technologies. </a:t>
                      </a:r>
                      <a:endParaRPr lang="en-US" sz="1600" b="0" noProof="0" dirty="0">
                        <a:latin typeface="+mn-lt"/>
                      </a:endParaRPr>
                    </a:p>
                  </a:txBody>
                  <a:tcPr/>
                </a:tc>
                <a:extLst>
                  <a:ext uri="{0D108BD9-81ED-4DB2-BD59-A6C34878D82A}">
                    <a16:rowId xmlns:a16="http://schemas.microsoft.com/office/drawing/2014/main" val="5525615"/>
                  </a:ext>
                </a:extLst>
              </a:tr>
              <a:tr h="757784">
                <a:tc>
                  <a:txBody>
                    <a:bodyPr/>
                    <a:lstStyle/>
                    <a:p>
                      <a:r>
                        <a:rPr lang="en-US" sz="1600" noProof="0" dirty="0"/>
                        <a:t>Sellers Financial Guarantees </a:t>
                      </a:r>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Bid Bond: 1% of the investment to build the power plant</a:t>
                      </a:r>
                    </a:p>
                    <a:p>
                      <a:pPr marL="285750" indent="-285750">
                        <a:buFont typeface="Wingdings" panose="05000000000000000000" pitchFamily="2" charset="2"/>
                        <a:buChar char="§"/>
                      </a:pPr>
                      <a:r>
                        <a:rPr lang="en-US" sz="1600" noProof="0" dirty="0"/>
                        <a:t>Performance Bond: 5% of the investment</a:t>
                      </a:r>
                      <a:endParaRPr lang="en-US" sz="1600" noProof="0" dirty="0">
                        <a:latin typeface="+mn-lt"/>
                      </a:endParaRPr>
                    </a:p>
                  </a:txBody>
                  <a:tcPr/>
                </a:tc>
                <a:extLst>
                  <a:ext uri="{0D108BD9-81ED-4DB2-BD59-A6C34878D82A}">
                    <a16:rowId xmlns:a16="http://schemas.microsoft.com/office/drawing/2014/main" val="4085487409"/>
                  </a:ext>
                </a:extLst>
              </a:tr>
            </a:tbl>
          </a:graphicData>
        </a:graphic>
      </p:graphicFrame>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73965" y="177547"/>
            <a:ext cx="8817635" cy="400110"/>
          </a:xfrm>
        </p:spPr>
        <p:txBody>
          <a:bodyPr/>
          <a:lstStyle/>
          <a:p>
            <a:r>
              <a:rPr lang="en-US" sz="2000" b="1" dirty="0">
                <a:solidFill>
                  <a:schemeClr val="accent6">
                    <a:lumMod val="50000"/>
                  </a:schemeClr>
                </a:solidFill>
              </a:rPr>
              <a:t>Fact Sheet of Brazilian Auctions  (2/4)</a:t>
            </a:r>
            <a:endParaRPr lang="en-US" sz="2000" dirty="0">
              <a:solidFill>
                <a:srgbClr val="0067B9"/>
              </a:solidFill>
            </a:endParaRPr>
          </a:p>
        </p:txBody>
      </p:sp>
    </p:spTree>
    <p:extLst>
      <p:ext uri="{BB962C8B-B14F-4D97-AF65-F5344CB8AC3E}">
        <p14:creationId xmlns:p14="http://schemas.microsoft.com/office/powerpoint/2010/main" val="3754030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24</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graphicFrame>
        <p:nvGraphicFramePr>
          <p:cNvPr id="3" name="Table 3">
            <a:extLst>
              <a:ext uri="{FF2B5EF4-FFF2-40B4-BE49-F238E27FC236}">
                <a16:creationId xmlns:a16="http://schemas.microsoft.com/office/drawing/2014/main" id="{A5FB4508-6592-467E-A153-9E15D8BEAEDD}"/>
              </a:ext>
            </a:extLst>
          </p:cNvPr>
          <p:cNvGraphicFramePr>
            <a:graphicFrameLocks noGrp="1"/>
          </p:cNvGraphicFramePr>
          <p:nvPr>
            <p:extLst>
              <p:ext uri="{D42A27DB-BD31-4B8C-83A1-F6EECF244321}">
                <p14:modId xmlns:p14="http://schemas.microsoft.com/office/powerpoint/2010/main" val="3879834175"/>
              </p:ext>
            </p:extLst>
          </p:nvPr>
        </p:nvGraphicFramePr>
        <p:xfrm>
          <a:off x="248092" y="809299"/>
          <a:ext cx="8591108" cy="3866744"/>
        </p:xfrm>
        <a:graphic>
          <a:graphicData uri="http://schemas.openxmlformats.org/drawingml/2006/table">
            <a:tbl>
              <a:tblPr firstRow="1" bandRow="1">
                <a:tableStyleId>{F2DE63D5-997A-4646-A377-4702673A728D}</a:tableStyleId>
              </a:tblPr>
              <a:tblGrid>
                <a:gridCol w="2129729">
                  <a:extLst>
                    <a:ext uri="{9D8B030D-6E8A-4147-A177-3AD203B41FA5}">
                      <a16:colId xmlns:a16="http://schemas.microsoft.com/office/drawing/2014/main" val="3081996184"/>
                    </a:ext>
                  </a:extLst>
                </a:gridCol>
                <a:gridCol w="6461379">
                  <a:extLst>
                    <a:ext uri="{9D8B030D-6E8A-4147-A177-3AD203B41FA5}">
                      <a16:colId xmlns:a16="http://schemas.microsoft.com/office/drawing/2014/main" val="1268264356"/>
                    </a:ext>
                  </a:extLst>
                </a:gridCol>
              </a:tblGrid>
              <a:tr h="757784">
                <a:tc>
                  <a:txBody>
                    <a:bodyPr/>
                    <a:lstStyle/>
                    <a:p>
                      <a:pPr algn="ctr"/>
                      <a:r>
                        <a:rPr lang="en-US" sz="1600" noProof="0" dirty="0"/>
                        <a:t>Item</a:t>
                      </a:r>
                      <a:endParaRPr lang="en-US" sz="1600" noProof="0" dirty="0">
                        <a:latin typeface="+mn-lt"/>
                      </a:endParaRPr>
                    </a:p>
                  </a:txBody>
                  <a:tcPr/>
                </a:tc>
                <a:tc>
                  <a:txBody>
                    <a:bodyPr/>
                    <a:lstStyle/>
                    <a:p>
                      <a:pPr algn="ctr"/>
                      <a:r>
                        <a:rPr lang="en-US" sz="1600" noProof="0" dirty="0"/>
                        <a:t>Description</a:t>
                      </a:r>
                      <a:endParaRPr lang="en-US" sz="1600" noProof="0" dirty="0">
                        <a:latin typeface="+mn-lt"/>
                      </a:endParaRPr>
                    </a:p>
                  </a:txBody>
                  <a:tcPr/>
                </a:tc>
                <a:extLst>
                  <a:ext uri="{0D108BD9-81ED-4DB2-BD59-A6C34878D82A}">
                    <a16:rowId xmlns:a16="http://schemas.microsoft.com/office/drawing/2014/main" val="1927722761"/>
                  </a:ext>
                </a:extLst>
              </a:tr>
              <a:tr h="757784">
                <a:tc>
                  <a:txBody>
                    <a:bodyPr/>
                    <a:lstStyle/>
                    <a:p>
                      <a:r>
                        <a:rPr lang="en-US" sz="1600" noProof="0" dirty="0"/>
                        <a:t>Power Purchase Agreement (PPA) Guarantee</a:t>
                      </a:r>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Regulated Auctions: There is a financial guarantee contract that allows the bank to make a direct transfer from Utilities’ bank account to generator’s account, avoiding Utilities discretionary management. </a:t>
                      </a:r>
                    </a:p>
                    <a:p>
                      <a:pPr marL="285750" indent="-285750">
                        <a:buFont typeface="Wingdings" panose="05000000000000000000" pitchFamily="2" charset="2"/>
                        <a:buChar char="§"/>
                      </a:pPr>
                      <a:r>
                        <a:rPr lang="en-US" sz="1600" noProof="0" dirty="0"/>
                        <a:t>Reserve Energy:  CCEE has a fund equivalent to 1.5 times the total amount needed to pay all generators for a month; CCEE also uses the settlement of electricity produced to reduce the collection of surcharges from consumers.</a:t>
                      </a:r>
                      <a:endParaRPr lang="en-US" sz="1600" b="0" noProof="0" dirty="0">
                        <a:latin typeface="+mn-lt"/>
                      </a:endParaRPr>
                    </a:p>
                  </a:txBody>
                  <a:tcPr/>
                </a:tc>
                <a:extLst>
                  <a:ext uri="{0D108BD9-81ED-4DB2-BD59-A6C34878D82A}">
                    <a16:rowId xmlns:a16="http://schemas.microsoft.com/office/drawing/2014/main" val="1528182691"/>
                  </a:ext>
                </a:extLst>
              </a:tr>
              <a:tr h="757784">
                <a:tc>
                  <a:txBody>
                    <a:bodyPr/>
                    <a:lstStyle/>
                    <a:p>
                      <a:r>
                        <a:rPr lang="en-US" sz="1600" noProof="0" dirty="0"/>
                        <a:t>Role of each entity </a:t>
                      </a:r>
                    </a:p>
                    <a:p>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Auction characteristics: Ministry of Mines and Energy – MME</a:t>
                      </a:r>
                    </a:p>
                    <a:p>
                      <a:pPr marL="285750" indent="-285750">
                        <a:buFont typeface="Wingdings" panose="05000000000000000000" pitchFamily="2" charset="2"/>
                        <a:buChar char="§"/>
                      </a:pPr>
                      <a:r>
                        <a:rPr lang="en-US" sz="1600" noProof="0" dirty="0"/>
                        <a:t>Certification and Technical Studies: Energy Research Office – EPE</a:t>
                      </a:r>
                    </a:p>
                    <a:p>
                      <a:pPr marL="285750" indent="-285750">
                        <a:buFont typeface="Wingdings" panose="05000000000000000000" pitchFamily="2" charset="2"/>
                        <a:buChar char="§"/>
                      </a:pPr>
                      <a:r>
                        <a:rPr lang="en-US" sz="1600" noProof="0" dirty="0"/>
                        <a:t>Regulation: National Regulatory Agency – ANEEL </a:t>
                      </a:r>
                    </a:p>
                    <a:p>
                      <a:pPr marL="285750" indent="-285750">
                        <a:buFont typeface="Wingdings" panose="05000000000000000000" pitchFamily="2" charset="2"/>
                        <a:buChar char="§"/>
                      </a:pPr>
                      <a:r>
                        <a:rPr lang="en-US" sz="1600" noProof="0" dirty="0"/>
                        <a:t>Operation and Contract Management: Market Operator – CCEE</a:t>
                      </a:r>
                    </a:p>
                    <a:p>
                      <a:pPr marL="285750" indent="-285750">
                        <a:buFont typeface="Wingdings" panose="05000000000000000000" pitchFamily="2" charset="2"/>
                        <a:buChar char="§"/>
                      </a:pPr>
                      <a:r>
                        <a:rPr lang="en-US" sz="1600" noProof="0" dirty="0"/>
                        <a:t>Grid Access: National Grid Operator – ONS</a:t>
                      </a:r>
                      <a:endParaRPr lang="en-US" sz="1600" b="0" noProof="0" dirty="0">
                        <a:latin typeface="+mn-lt"/>
                      </a:endParaRPr>
                    </a:p>
                  </a:txBody>
                  <a:tcPr/>
                </a:tc>
                <a:extLst>
                  <a:ext uri="{0D108BD9-81ED-4DB2-BD59-A6C34878D82A}">
                    <a16:rowId xmlns:a16="http://schemas.microsoft.com/office/drawing/2014/main" val="5525615"/>
                  </a:ext>
                </a:extLst>
              </a:tr>
            </a:tbl>
          </a:graphicData>
        </a:graphic>
      </p:graphicFrame>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73965" y="177547"/>
            <a:ext cx="8817635" cy="400110"/>
          </a:xfrm>
        </p:spPr>
        <p:txBody>
          <a:bodyPr/>
          <a:lstStyle/>
          <a:p>
            <a:r>
              <a:rPr lang="en-US" sz="2000" b="1" dirty="0">
                <a:solidFill>
                  <a:schemeClr val="accent6">
                    <a:lumMod val="50000"/>
                  </a:schemeClr>
                </a:solidFill>
              </a:rPr>
              <a:t>Fact Sheet of Brazilian Auctions  (3/4) 	</a:t>
            </a:r>
            <a:endParaRPr lang="en-US" sz="2000" dirty="0">
              <a:solidFill>
                <a:srgbClr val="0067B9"/>
              </a:solidFill>
            </a:endParaRPr>
          </a:p>
        </p:txBody>
      </p:sp>
    </p:spTree>
    <p:extLst>
      <p:ext uri="{BB962C8B-B14F-4D97-AF65-F5344CB8AC3E}">
        <p14:creationId xmlns:p14="http://schemas.microsoft.com/office/powerpoint/2010/main" val="1415147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2">
            <a:extLst>
              <a:ext uri="{FF2B5EF4-FFF2-40B4-BE49-F238E27FC236}">
                <a16:creationId xmlns:a16="http://schemas.microsoft.com/office/drawing/2014/main" id="{BA4DDCFB-2BA6-433F-9452-EC3240EBABCE}"/>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14" name="Slide Number Placeholder 3">
            <a:extLst>
              <a:ext uri="{FF2B5EF4-FFF2-40B4-BE49-F238E27FC236}">
                <a16:creationId xmlns:a16="http://schemas.microsoft.com/office/drawing/2014/main" id="{E394E66D-47A4-4C94-A4C3-A2D151E2CB08}"/>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25</a:t>
            </a:fld>
            <a:endParaRPr lang="en-US" dirty="0"/>
          </a:p>
        </p:txBody>
      </p:sp>
      <p:sp>
        <p:nvSpPr>
          <p:cNvPr id="12" name="Footer Placeholder 2">
            <a:extLst>
              <a:ext uri="{FF2B5EF4-FFF2-40B4-BE49-F238E27FC236}">
                <a16:creationId xmlns:a16="http://schemas.microsoft.com/office/drawing/2014/main" id="{8CA43A90-361E-46B3-A3FD-A76B0A83FD6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graphicFrame>
        <p:nvGraphicFramePr>
          <p:cNvPr id="3" name="Table 3">
            <a:extLst>
              <a:ext uri="{FF2B5EF4-FFF2-40B4-BE49-F238E27FC236}">
                <a16:creationId xmlns:a16="http://schemas.microsoft.com/office/drawing/2014/main" id="{A5FB4508-6592-467E-A153-9E15D8BEAEDD}"/>
              </a:ext>
            </a:extLst>
          </p:cNvPr>
          <p:cNvGraphicFramePr>
            <a:graphicFrameLocks noGrp="1"/>
          </p:cNvGraphicFramePr>
          <p:nvPr>
            <p:extLst>
              <p:ext uri="{D42A27DB-BD31-4B8C-83A1-F6EECF244321}">
                <p14:modId xmlns:p14="http://schemas.microsoft.com/office/powerpoint/2010/main" val="661371902"/>
              </p:ext>
            </p:extLst>
          </p:nvPr>
        </p:nvGraphicFramePr>
        <p:xfrm>
          <a:off x="248092" y="809299"/>
          <a:ext cx="8591108" cy="2891384"/>
        </p:xfrm>
        <a:graphic>
          <a:graphicData uri="http://schemas.openxmlformats.org/drawingml/2006/table">
            <a:tbl>
              <a:tblPr firstRow="1" bandRow="1">
                <a:tableStyleId>{F2DE63D5-997A-4646-A377-4702673A728D}</a:tableStyleId>
              </a:tblPr>
              <a:tblGrid>
                <a:gridCol w="2129729">
                  <a:extLst>
                    <a:ext uri="{9D8B030D-6E8A-4147-A177-3AD203B41FA5}">
                      <a16:colId xmlns:a16="http://schemas.microsoft.com/office/drawing/2014/main" val="3081996184"/>
                    </a:ext>
                  </a:extLst>
                </a:gridCol>
                <a:gridCol w="6461379">
                  <a:extLst>
                    <a:ext uri="{9D8B030D-6E8A-4147-A177-3AD203B41FA5}">
                      <a16:colId xmlns:a16="http://schemas.microsoft.com/office/drawing/2014/main" val="1268264356"/>
                    </a:ext>
                  </a:extLst>
                </a:gridCol>
              </a:tblGrid>
              <a:tr h="757784">
                <a:tc>
                  <a:txBody>
                    <a:bodyPr/>
                    <a:lstStyle/>
                    <a:p>
                      <a:pPr algn="ctr"/>
                      <a:r>
                        <a:rPr lang="en-US" sz="1600" noProof="0" dirty="0"/>
                        <a:t>Item</a:t>
                      </a:r>
                      <a:endParaRPr lang="en-US" sz="1600" noProof="0" dirty="0">
                        <a:latin typeface="+mn-lt"/>
                      </a:endParaRPr>
                    </a:p>
                  </a:txBody>
                  <a:tcPr/>
                </a:tc>
                <a:tc>
                  <a:txBody>
                    <a:bodyPr/>
                    <a:lstStyle/>
                    <a:p>
                      <a:pPr algn="ctr"/>
                      <a:r>
                        <a:rPr lang="en-US" sz="1600" noProof="0" dirty="0"/>
                        <a:t>Description</a:t>
                      </a:r>
                      <a:endParaRPr lang="en-US" sz="1600" noProof="0" dirty="0">
                        <a:latin typeface="+mn-lt"/>
                      </a:endParaRPr>
                    </a:p>
                  </a:txBody>
                  <a:tcPr/>
                </a:tc>
                <a:extLst>
                  <a:ext uri="{0D108BD9-81ED-4DB2-BD59-A6C34878D82A}">
                    <a16:rowId xmlns:a16="http://schemas.microsoft.com/office/drawing/2014/main" val="1927722761"/>
                  </a:ext>
                </a:extLst>
              </a:tr>
              <a:tr h="757784">
                <a:tc>
                  <a:txBody>
                    <a:bodyPr/>
                    <a:lstStyle/>
                    <a:p>
                      <a:r>
                        <a:rPr lang="en-US" sz="1600" noProof="0" dirty="0"/>
                        <a:t>Environmental licenses</a:t>
                      </a:r>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Licenses are obtained from the Federal Ministry of Environment when a river supplying a hydro facility crosses more than one state; Licenses are obtained from the applicable State Agencies for all other projects.</a:t>
                      </a:r>
                    </a:p>
                    <a:p>
                      <a:pPr marL="285750" indent="-285750">
                        <a:buFont typeface="Wingdings" panose="05000000000000000000" pitchFamily="2" charset="2"/>
                        <a:buChar char="§"/>
                      </a:pPr>
                      <a:endParaRPr lang="en-US" sz="1600" b="0" noProof="0" dirty="0">
                        <a:latin typeface="+mn-lt"/>
                      </a:endParaRPr>
                    </a:p>
                  </a:txBody>
                  <a:tcPr/>
                </a:tc>
                <a:extLst>
                  <a:ext uri="{0D108BD9-81ED-4DB2-BD59-A6C34878D82A}">
                    <a16:rowId xmlns:a16="http://schemas.microsoft.com/office/drawing/2014/main" val="1528182691"/>
                  </a:ext>
                </a:extLst>
              </a:tr>
              <a:tr h="757784">
                <a:tc>
                  <a:txBody>
                    <a:bodyPr/>
                    <a:lstStyle/>
                    <a:p>
                      <a:r>
                        <a:rPr lang="en-US" sz="1600" noProof="0" dirty="0"/>
                        <a:t>Time to Organize an auction</a:t>
                      </a:r>
                    </a:p>
                    <a:p>
                      <a:endParaRPr lang="en-US" sz="1600" b="1" noProof="0" dirty="0">
                        <a:latin typeface="+mn-lt"/>
                      </a:endParaRPr>
                    </a:p>
                  </a:txBody>
                  <a:tcPr/>
                </a:tc>
                <a:tc>
                  <a:txBody>
                    <a:bodyPr/>
                    <a:lstStyle/>
                    <a:p>
                      <a:pPr marL="285750" indent="-285750">
                        <a:buFont typeface="Wingdings" panose="05000000000000000000" pitchFamily="2" charset="2"/>
                        <a:buChar char="§"/>
                      </a:pPr>
                      <a:r>
                        <a:rPr lang="en-US" sz="1600" noProof="0" dirty="0"/>
                        <a:t>It generally takes 4 to 5 months to undertake an auction. However, the legal and regulatory framework took 2 years to be created (2003-2004), and the first auction took 7 months.</a:t>
                      </a:r>
                    </a:p>
                    <a:p>
                      <a:pPr marL="285750" indent="-285750">
                        <a:buFont typeface="Wingdings" panose="05000000000000000000" pitchFamily="2" charset="2"/>
                        <a:buChar char="§"/>
                      </a:pPr>
                      <a:endParaRPr lang="en-US" sz="1600" b="0" noProof="0" dirty="0">
                        <a:latin typeface="+mn-lt"/>
                      </a:endParaRPr>
                    </a:p>
                  </a:txBody>
                  <a:tcPr/>
                </a:tc>
                <a:extLst>
                  <a:ext uri="{0D108BD9-81ED-4DB2-BD59-A6C34878D82A}">
                    <a16:rowId xmlns:a16="http://schemas.microsoft.com/office/drawing/2014/main" val="5525615"/>
                  </a:ext>
                </a:extLst>
              </a:tr>
            </a:tbl>
          </a:graphicData>
        </a:graphic>
      </p:graphicFrame>
      <p:sp>
        <p:nvSpPr>
          <p:cNvPr id="9" name="Title 4">
            <a:extLst>
              <a:ext uri="{FF2B5EF4-FFF2-40B4-BE49-F238E27FC236}">
                <a16:creationId xmlns:a16="http://schemas.microsoft.com/office/drawing/2014/main" id="{446F4240-0354-470C-B3AA-5DE7CA0D1A81}"/>
              </a:ext>
            </a:extLst>
          </p:cNvPr>
          <p:cNvSpPr>
            <a:spLocks noGrp="1"/>
          </p:cNvSpPr>
          <p:nvPr>
            <p:ph type="title"/>
          </p:nvPr>
        </p:nvSpPr>
        <p:spPr>
          <a:xfrm>
            <a:off x="173965" y="177547"/>
            <a:ext cx="8817635" cy="400110"/>
          </a:xfrm>
        </p:spPr>
        <p:txBody>
          <a:bodyPr/>
          <a:lstStyle/>
          <a:p>
            <a:r>
              <a:rPr lang="en-US" sz="2000" b="1" dirty="0">
                <a:solidFill>
                  <a:schemeClr val="accent6">
                    <a:lumMod val="50000"/>
                  </a:schemeClr>
                </a:solidFill>
              </a:rPr>
              <a:t>Fact Sheet of Brazilian Auctions  (4/4) 	</a:t>
            </a:r>
            <a:endParaRPr lang="en-US" sz="2000" dirty="0">
              <a:solidFill>
                <a:srgbClr val="0067B9"/>
              </a:solidFill>
            </a:endParaRPr>
          </a:p>
        </p:txBody>
      </p:sp>
    </p:spTree>
    <p:extLst>
      <p:ext uri="{BB962C8B-B14F-4D97-AF65-F5344CB8AC3E}">
        <p14:creationId xmlns:p14="http://schemas.microsoft.com/office/powerpoint/2010/main" val="16093681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59616E7-F714-49EE-83CB-543047772F9A}"/>
              </a:ext>
              <a:ext uri="{C183D7F6-B498-43B3-948B-1728B52AA6E4}">
                <adec:decorative xmlns:adec="http://schemas.microsoft.com/office/drawing/2017/decorative" val="1"/>
              </a:ext>
            </a:extLst>
          </p:cNvPr>
          <p:cNvSpPr>
            <a:spLocks noGrp="1"/>
          </p:cNvSpPr>
          <p:nvPr>
            <p:ph type="dt" sz="half" idx="10"/>
          </p:nvPr>
        </p:nvSpPr>
        <p:spPr/>
        <p:txBody>
          <a:bodyPr/>
          <a:lstStyle/>
          <a:p>
            <a:fld id="{C3349C05-927F-3348-96DF-9086CF2761D6}" type="datetime1">
              <a:rPr lang="en-US" smtClean="0"/>
              <a:t>6/24/2020</a:t>
            </a:fld>
            <a:endParaRPr lang="en-US" dirty="0"/>
          </a:p>
        </p:txBody>
      </p:sp>
      <p:sp>
        <p:nvSpPr>
          <p:cNvPr id="5" name="Slide Number Placeholder 4">
            <a:extLst>
              <a:ext uri="{FF2B5EF4-FFF2-40B4-BE49-F238E27FC236}">
                <a16:creationId xmlns:a16="http://schemas.microsoft.com/office/drawing/2014/main" id="{A6DCBBD2-3A9F-48CE-96B0-AAC2A74DD8D5}"/>
              </a:ex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26</a:t>
            </a:fld>
            <a:endParaRPr lang="en-US" dirty="0"/>
          </a:p>
        </p:txBody>
      </p:sp>
      <p:sp>
        <p:nvSpPr>
          <p:cNvPr id="2" name="Title 1">
            <a:extLst>
              <a:ext uri="{FF2B5EF4-FFF2-40B4-BE49-F238E27FC236}">
                <a16:creationId xmlns:a16="http://schemas.microsoft.com/office/drawing/2014/main" id="{5FB5824B-C9CE-4E12-A033-8C646B73FCB0}"/>
              </a:ext>
            </a:extLst>
          </p:cNvPr>
          <p:cNvSpPr>
            <a:spLocks noGrp="1"/>
          </p:cNvSpPr>
          <p:nvPr>
            <p:ph type="title"/>
          </p:nvPr>
        </p:nvSpPr>
        <p:spPr/>
        <p:txBody>
          <a:bodyPr/>
          <a:lstStyle/>
          <a:p>
            <a:r>
              <a:rPr lang="en-US" dirty="0"/>
              <a:t>Results</a:t>
            </a:r>
          </a:p>
        </p:txBody>
      </p:sp>
    </p:spTree>
    <p:extLst>
      <p:ext uri="{BB962C8B-B14F-4D97-AF65-F5344CB8AC3E}">
        <p14:creationId xmlns:p14="http://schemas.microsoft.com/office/powerpoint/2010/main" val="2072999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27</a:t>
            </a:fld>
            <a:endParaRPr lang="en-US" dirty="0"/>
          </a:p>
        </p:txBody>
      </p:sp>
      <p:sp>
        <p:nvSpPr>
          <p:cNvPr id="17" name="Footer Placeholder 2">
            <a:extLst>
              <a:ext uri="{FF2B5EF4-FFF2-40B4-BE49-F238E27FC236}">
                <a16:creationId xmlns:a16="http://schemas.microsoft.com/office/drawing/2014/main" id="{438A2072-573B-4D84-A203-117A5D537596}"/>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sp>
        <p:nvSpPr>
          <p:cNvPr id="9" name="Title 8">
            <a:extLst>
              <a:ext uri="{FF2B5EF4-FFF2-40B4-BE49-F238E27FC236}">
                <a16:creationId xmlns:a16="http://schemas.microsoft.com/office/drawing/2014/main" id="{CF409DFC-BE45-49CA-A1FC-744F05CC052B}"/>
              </a:ext>
            </a:extLst>
          </p:cNvPr>
          <p:cNvSpPr>
            <a:spLocks noGrp="1"/>
          </p:cNvSpPr>
          <p:nvPr>
            <p:ph type="title"/>
          </p:nvPr>
        </p:nvSpPr>
        <p:spPr>
          <a:xfrm>
            <a:off x="246624" y="153988"/>
            <a:ext cx="8622702" cy="707886"/>
          </a:xfrm>
        </p:spPr>
        <p:txBody>
          <a:bodyPr/>
          <a:lstStyle/>
          <a:p>
            <a:r>
              <a:rPr lang="en-US" sz="2000" b="1" dirty="0">
                <a:solidFill>
                  <a:schemeClr val="accent6">
                    <a:lumMod val="50000"/>
                  </a:schemeClr>
                </a:solidFill>
              </a:rPr>
              <a:t>All Brazilian auctions commercialized ≈ USD 472 billion or 9,571 </a:t>
            </a:r>
            <a:r>
              <a:rPr lang="en-US" sz="2000" b="1" dirty="0" err="1">
                <a:solidFill>
                  <a:schemeClr val="accent6">
                    <a:lumMod val="50000"/>
                  </a:schemeClr>
                </a:solidFill>
              </a:rPr>
              <a:t>TWh</a:t>
            </a:r>
            <a:r>
              <a:rPr lang="en-US" sz="2000" b="1" dirty="0">
                <a:solidFill>
                  <a:schemeClr val="accent6">
                    <a:lumMod val="50000"/>
                  </a:schemeClr>
                </a:solidFill>
              </a:rPr>
              <a:t>, representing one of the largest worldwide frameworks for power.</a:t>
            </a:r>
          </a:p>
        </p:txBody>
      </p:sp>
      <p:graphicFrame>
        <p:nvGraphicFramePr>
          <p:cNvPr id="6" name="Table 6">
            <a:extLst>
              <a:ext uri="{FF2B5EF4-FFF2-40B4-BE49-F238E27FC236}">
                <a16:creationId xmlns:a16="http://schemas.microsoft.com/office/drawing/2014/main" id="{58A18546-D304-487D-ABDC-7A38A9480B33}"/>
              </a:ext>
            </a:extLst>
          </p:cNvPr>
          <p:cNvGraphicFramePr>
            <a:graphicFrameLocks noGrp="1"/>
          </p:cNvGraphicFramePr>
          <p:nvPr>
            <p:extLst>
              <p:ext uri="{D42A27DB-BD31-4B8C-83A1-F6EECF244321}">
                <p14:modId xmlns:p14="http://schemas.microsoft.com/office/powerpoint/2010/main" val="90921129"/>
              </p:ext>
            </p:extLst>
          </p:nvPr>
        </p:nvGraphicFramePr>
        <p:xfrm>
          <a:off x="532108" y="1251951"/>
          <a:ext cx="8337216" cy="2966720"/>
        </p:xfrm>
        <a:graphic>
          <a:graphicData uri="http://schemas.openxmlformats.org/drawingml/2006/table">
            <a:tbl>
              <a:tblPr firstRow="1" bandRow="1">
                <a:tableStyleId>{F2DE63D5-997A-4646-A377-4702673A728D}</a:tableStyleId>
              </a:tblPr>
              <a:tblGrid>
                <a:gridCol w="2084304">
                  <a:extLst>
                    <a:ext uri="{9D8B030D-6E8A-4147-A177-3AD203B41FA5}">
                      <a16:colId xmlns:a16="http://schemas.microsoft.com/office/drawing/2014/main" val="1786857251"/>
                    </a:ext>
                  </a:extLst>
                </a:gridCol>
                <a:gridCol w="2084304">
                  <a:extLst>
                    <a:ext uri="{9D8B030D-6E8A-4147-A177-3AD203B41FA5}">
                      <a16:colId xmlns:a16="http://schemas.microsoft.com/office/drawing/2014/main" val="3501002753"/>
                    </a:ext>
                  </a:extLst>
                </a:gridCol>
                <a:gridCol w="2084304">
                  <a:extLst>
                    <a:ext uri="{9D8B030D-6E8A-4147-A177-3AD203B41FA5}">
                      <a16:colId xmlns:a16="http://schemas.microsoft.com/office/drawing/2014/main" val="3598781037"/>
                    </a:ext>
                  </a:extLst>
                </a:gridCol>
                <a:gridCol w="2084304">
                  <a:extLst>
                    <a:ext uri="{9D8B030D-6E8A-4147-A177-3AD203B41FA5}">
                      <a16:colId xmlns:a16="http://schemas.microsoft.com/office/drawing/2014/main" val="473976774"/>
                    </a:ext>
                  </a:extLst>
                </a:gridCol>
              </a:tblGrid>
              <a:tr h="370840">
                <a:tc>
                  <a:txBody>
                    <a:bodyPr/>
                    <a:lstStyle/>
                    <a:p>
                      <a:r>
                        <a:rPr lang="en-US" sz="1400" dirty="0"/>
                        <a:t>AUCTION TYPE</a:t>
                      </a:r>
                    </a:p>
                  </a:txBody>
                  <a:tcPr/>
                </a:tc>
                <a:tc>
                  <a:txBody>
                    <a:bodyPr/>
                    <a:lstStyle/>
                    <a:p>
                      <a:r>
                        <a:rPr lang="en-US" sz="1400" dirty="0"/>
                        <a:t>QTY</a:t>
                      </a:r>
                    </a:p>
                  </a:txBody>
                  <a:tcPr/>
                </a:tc>
                <a:tc>
                  <a:txBody>
                    <a:bodyPr/>
                    <a:lstStyle/>
                    <a:p>
                      <a:r>
                        <a:rPr lang="en-US" sz="1400" dirty="0"/>
                        <a:t>USD BILLION</a:t>
                      </a:r>
                    </a:p>
                  </a:txBody>
                  <a:tcPr/>
                </a:tc>
                <a:tc>
                  <a:txBody>
                    <a:bodyPr/>
                    <a:lstStyle/>
                    <a:p>
                      <a:r>
                        <a:rPr lang="en-US" sz="1400" dirty="0"/>
                        <a:t>ELECTRICITY (TWh)</a:t>
                      </a:r>
                    </a:p>
                  </a:txBody>
                  <a:tcPr/>
                </a:tc>
                <a:extLst>
                  <a:ext uri="{0D108BD9-81ED-4DB2-BD59-A6C34878D82A}">
                    <a16:rowId xmlns:a16="http://schemas.microsoft.com/office/drawing/2014/main" val="2898616228"/>
                  </a:ext>
                </a:extLst>
              </a:tr>
              <a:tr h="370840">
                <a:tc>
                  <a:txBody>
                    <a:bodyPr/>
                    <a:lstStyle/>
                    <a:p>
                      <a:pPr marL="0" marR="0" fontAlgn="b">
                        <a:lnSpc>
                          <a:spcPct val="107000"/>
                        </a:lnSpc>
                        <a:spcBef>
                          <a:spcPts val="0"/>
                        </a:spcBef>
                        <a:spcAft>
                          <a:spcPts val="0"/>
                        </a:spcAft>
                      </a:pPr>
                      <a:r>
                        <a:rPr lang="en-US" sz="12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New Energy</a:t>
                      </a:r>
                      <a:endParaRPr lang="en-US" sz="1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29 </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300.74</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5,508.153</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729697908"/>
                  </a:ext>
                </a:extLst>
              </a:tr>
              <a:tr h="370840">
                <a:tc>
                  <a:txBody>
                    <a:bodyPr/>
                    <a:lstStyle/>
                    <a:p>
                      <a:pPr marL="0" marR="0" fontAlgn="b">
                        <a:lnSpc>
                          <a:spcPct val="107000"/>
                        </a:lnSpc>
                        <a:spcBef>
                          <a:spcPts val="0"/>
                        </a:spcBef>
                        <a:spcAft>
                          <a:spcPts val="0"/>
                        </a:spcAft>
                      </a:pPr>
                      <a:r>
                        <a:rPr lang="en-US" sz="12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Existing Energy</a:t>
                      </a:r>
                      <a:endParaRPr lang="en-US" sz="1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20</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65.19</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1,617.394</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403368080"/>
                  </a:ext>
                </a:extLst>
              </a:tr>
              <a:tr h="370840">
                <a:tc>
                  <a:txBody>
                    <a:bodyPr/>
                    <a:lstStyle/>
                    <a:p>
                      <a:pPr marL="0" marR="0" fontAlgn="b">
                        <a:lnSpc>
                          <a:spcPct val="107000"/>
                        </a:lnSpc>
                        <a:spcBef>
                          <a:spcPts val="0"/>
                        </a:spcBef>
                        <a:spcAft>
                          <a:spcPts val="0"/>
                        </a:spcAft>
                      </a:pPr>
                      <a:r>
                        <a:rPr lang="en-US" sz="12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Adjust Auction</a:t>
                      </a:r>
                      <a:endParaRPr lang="en-US" sz="1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18 </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1.92</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23.367</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328364177"/>
                  </a:ext>
                </a:extLst>
              </a:tr>
              <a:tr h="370840">
                <a:tc>
                  <a:txBody>
                    <a:bodyPr/>
                    <a:lstStyle/>
                    <a:p>
                      <a:pPr marL="0" marR="0" fontAlgn="b">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Reserve Energy</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11 </a:t>
                      </a:r>
                      <a:endParaRPr lang="en-US" sz="1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42.17</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722.932</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578820768"/>
                  </a:ext>
                </a:extLst>
              </a:tr>
              <a:tr h="370840">
                <a:tc>
                  <a:txBody>
                    <a:bodyPr/>
                    <a:lstStyle/>
                    <a:p>
                      <a:pPr marL="0" marR="0" fontAlgn="b">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Alternative Sources</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3 </a:t>
                      </a:r>
                      <a:endParaRPr lang="en-US" sz="1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10.45</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176.941</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183696566"/>
                  </a:ext>
                </a:extLst>
              </a:tr>
              <a:tr h="370840">
                <a:tc>
                  <a:txBody>
                    <a:bodyPr/>
                    <a:lstStyle/>
                    <a:p>
                      <a:pPr marL="0" marR="0" fontAlgn="b">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Structuring Projects</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b">
                        <a:lnSpc>
                          <a:spcPct val="107000"/>
                        </a:lnSpc>
                        <a:spcBef>
                          <a:spcPts val="0"/>
                        </a:spcBef>
                        <a:spcAft>
                          <a:spcPts val="0"/>
                        </a:spcAft>
                      </a:pPr>
                      <a:r>
                        <a:rPr lang="en-US" sz="12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3 </a:t>
                      </a:r>
                      <a:endParaRPr lang="en-US" sz="1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52.00</a:t>
                      </a:r>
                      <a:endParaRPr lang="en-US" sz="1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1,522.811</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3983450615"/>
                  </a:ext>
                </a:extLst>
              </a:tr>
              <a:tr h="370840">
                <a:tc>
                  <a:txBody>
                    <a:bodyPr/>
                    <a:lstStyle/>
                    <a:p>
                      <a:pPr marL="0" marR="0" fontAlgn="b">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Total </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84 </a:t>
                      </a:r>
                      <a:endParaRPr lang="en-US" sz="100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472.47</a:t>
                      </a:r>
                      <a:endParaRPr lang="en-US" sz="1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tc>
                  <a:txBody>
                    <a:bodyPr/>
                    <a:lstStyle/>
                    <a:p>
                      <a:pPr marL="0" marR="0" algn="ctr" fontAlgn="ctr">
                        <a:lnSpc>
                          <a:spcPct val="107000"/>
                        </a:lnSpc>
                        <a:spcBef>
                          <a:spcPts val="0"/>
                        </a:spcBef>
                        <a:spcAft>
                          <a:spcPts val="0"/>
                        </a:spcAft>
                      </a:pPr>
                      <a:r>
                        <a:rPr lang="en-US" sz="1200" kern="1200" dirty="0">
                          <a:solidFill>
                            <a:schemeClr val="accent3"/>
                          </a:solidFill>
                          <a:effectLst/>
                          <a:latin typeface="Gill Sans MT" panose="020B0502020104020203" pitchFamily="34" charset="0"/>
                          <a:ea typeface="Times New Roman" panose="02020603050405020304" pitchFamily="18" charset="0"/>
                          <a:cs typeface="Arial" panose="020B0604020202020204" pitchFamily="34" charset="0"/>
                        </a:rPr>
                        <a:t>9,571.598</a:t>
                      </a:r>
                      <a:endParaRPr lang="en-US" sz="1000" dirty="0">
                        <a:solidFill>
                          <a:schemeClr val="accent3"/>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ctr">
                    <a:lnT w="12700" cap="flat" cmpd="sng" algn="ctr">
                      <a:solidFill>
                        <a:schemeClr val="accent3"/>
                      </a:solidFill>
                      <a:prstDash val="solid"/>
                      <a:round/>
                      <a:headEnd type="none" w="med" len="med"/>
                      <a:tailEnd type="none" w="med" len="med"/>
                    </a:lnT>
                    <a:lnB w="12700"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1939430808"/>
                  </a:ext>
                </a:extLst>
              </a:tr>
            </a:tbl>
          </a:graphicData>
        </a:graphic>
      </p:graphicFrame>
    </p:spTree>
    <p:extLst>
      <p:ext uri="{BB962C8B-B14F-4D97-AF65-F5344CB8AC3E}">
        <p14:creationId xmlns:p14="http://schemas.microsoft.com/office/powerpoint/2010/main" val="528802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28</a:t>
            </a:fld>
            <a:endParaRPr lang="en-US" dirty="0"/>
          </a:p>
        </p:txBody>
      </p:sp>
      <p:sp>
        <p:nvSpPr>
          <p:cNvPr id="8" name="Footer Placeholder 2">
            <a:extLst>
              <a:ext uri="{FF2B5EF4-FFF2-40B4-BE49-F238E27FC236}">
                <a16:creationId xmlns:a16="http://schemas.microsoft.com/office/drawing/2014/main" id="{3E84D1BC-C215-4707-8756-87C892FD03AB}"/>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pic>
        <p:nvPicPr>
          <p:cNvPr id="7" name="Picture 6" descr="This graphic shows the evolution of contracts awarded based on auction type and projects the portfolio split through 2055.">
            <a:extLst>
              <a:ext uri="{FF2B5EF4-FFF2-40B4-BE49-F238E27FC236}">
                <a16:creationId xmlns:a16="http://schemas.microsoft.com/office/drawing/2014/main" id="{BE1F32D1-B453-44EA-977F-EF91A3506C24}"/>
              </a:ext>
            </a:extLst>
          </p:cNvPr>
          <p:cNvPicPr>
            <a:picLocks noChangeAspect="1"/>
          </p:cNvPicPr>
          <p:nvPr/>
        </p:nvPicPr>
        <p:blipFill>
          <a:blip r:embed="rId3"/>
          <a:stretch>
            <a:fillRect/>
          </a:stretch>
        </p:blipFill>
        <p:spPr>
          <a:xfrm>
            <a:off x="347329" y="963330"/>
            <a:ext cx="8364280" cy="3764614"/>
          </a:xfrm>
          <a:prstGeom prst="rect">
            <a:avLst/>
          </a:prstGeom>
          <a:noFill/>
          <a:ln w="57150">
            <a:noFill/>
          </a:ln>
        </p:spPr>
        <p:style>
          <a:lnRef idx="2">
            <a:schemeClr val="dk1"/>
          </a:lnRef>
          <a:fillRef idx="1">
            <a:schemeClr val="lt1"/>
          </a:fillRef>
          <a:effectRef idx="0">
            <a:schemeClr val="dk1"/>
          </a:effectRef>
          <a:fontRef idx="minor">
            <a:schemeClr val="dk1"/>
          </a:fontRef>
        </p:style>
      </p:pic>
      <p:sp>
        <p:nvSpPr>
          <p:cNvPr id="9" name="Title 8">
            <a:extLst>
              <a:ext uri="{FF2B5EF4-FFF2-40B4-BE49-F238E27FC236}">
                <a16:creationId xmlns:a16="http://schemas.microsoft.com/office/drawing/2014/main" id="{CF409DFC-BE45-49CA-A1FC-744F05CC052B}"/>
              </a:ext>
            </a:extLst>
          </p:cNvPr>
          <p:cNvSpPr>
            <a:spLocks noGrp="1"/>
          </p:cNvSpPr>
          <p:nvPr>
            <p:ph type="title"/>
          </p:nvPr>
        </p:nvSpPr>
        <p:spPr>
          <a:xfrm>
            <a:off x="246624" y="153988"/>
            <a:ext cx="8622702" cy="707886"/>
          </a:xfrm>
        </p:spPr>
        <p:txBody>
          <a:bodyPr/>
          <a:lstStyle/>
          <a:p>
            <a:r>
              <a:rPr lang="en-US" sz="2000" b="1" dirty="0">
                <a:solidFill>
                  <a:schemeClr val="accent6">
                    <a:lumMod val="50000"/>
                  </a:schemeClr>
                </a:solidFill>
              </a:rPr>
              <a:t>Portfolio indicates contracted energy until 2055, demonstrating a trade-off between security of supply and long-term rigidity.</a:t>
            </a:r>
          </a:p>
        </p:txBody>
      </p:sp>
    </p:spTree>
    <p:extLst>
      <p:ext uri="{BB962C8B-B14F-4D97-AF65-F5344CB8AC3E}">
        <p14:creationId xmlns:p14="http://schemas.microsoft.com/office/powerpoint/2010/main" val="1962504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29</a:t>
            </a:fld>
            <a:endParaRPr lang="en-US" dirty="0"/>
          </a:p>
        </p:txBody>
      </p:sp>
      <p:sp>
        <p:nvSpPr>
          <p:cNvPr id="17" name="Footer Placeholder 2">
            <a:extLst>
              <a:ext uri="{FF2B5EF4-FFF2-40B4-BE49-F238E27FC236}">
                <a16:creationId xmlns:a16="http://schemas.microsoft.com/office/drawing/2014/main" id="{438A2072-573B-4D84-A203-117A5D537596}"/>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ANEEL, </a:t>
            </a:r>
            <a:r>
              <a:rPr lang="en-US" dirty="0" err="1"/>
              <a:t>Thymos</a:t>
            </a:r>
            <a:r>
              <a:rPr lang="en-US" dirty="0"/>
              <a:t> Energia Research</a:t>
            </a:r>
          </a:p>
        </p:txBody>
      </p:sp>
      <p:grpSp>
        <p:nvGrpSpPr>
          <p:cNvPr id="14" name="Group 13" descr="Avg.  Discount&#10;19.50% &#10;">
            <a:extLst>
              <a:ext uri="{FF2B5EF4-FFF2-40B4-BE49-F238E27FC236}">
                <a16:creationId xmlns:a16="http://schemas.microsoft.com/office/drawing/2014/main" id="{D9690B23-9FD7-4F41-A847-E952ED52396A}"/>
              </a:ext>
            </a:extLst>
          </p:cNvPr>
          <p:cNvGrpSpPr/>
          <p:nvPr/>
        </p:nvGrpSpPr>
        <p:grpSpPr>
          <a:xfrm>
            <a:off x="7188341" y="3472723"/>
            <a:ext cx="1508349" cy="1211228"/>
            <a:chOff x="7188341" y="3472723"/>
            <a:chExt cx="1508349" cy="1211228"/>
          </a:xfrm>
        </p:grpSpPr>
        <p:sp>
          <p:nvSpPr>
            <p:cNvPr id="31" name="Rectangle: Single Corner Rounded 30">
              <a:extLst>
                <a:ext uri="{FF2B5EF4-FFF2-40B4-BE49-F238E27FC236}">
                  <a16:creationId xmlns:a16="http://schemas.microsoft.com/office/drawing/2014/main" id="{08134CE9-3FA6-49DB-8F39-3B140515451A}"/>
                </a:ext>
              </a:extLst>
            </p:cNvPr>
            <p:cNvSpPr/>
            <p:nvPr/>
          </p:nvSpPr>
          <p:spPr>
            <a:xfrm>
              <a:off x="7244316" y="3472723"/>
              <a:ext cx="1431851" cy="1211228"/>
            </a:xfrm>
            <a:prstGeom prst="round1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2" name="TextBox 31">
              <a:extLst>
                <a:ext uri="{FF2B5EF4-FFF2-40B4-BE49-F238E27FC236}">
                  <a16:creationId xmlns:a16="http://schemas.microsoft.com/office/drawing/2014/main" id="{AC87A16D-AEB1-4078-91AB-5E1B342C5321}"/>
                </a:ext>
              </a:extLst>
            </p:cNvPr>
            <p:cNvSpPr txBox="1"/>
            <p:nvPr/>
          </p:nvSpPr>
          <p:spPr>
            <a:xfrm>
              <a:off x="7188341" y="3483339"/>
              <a:ext cx="1508349" cy="584775"/>
            </a:xfrm>
            <a:prstGeom prst="rect">
              <a:avLst/>
            </a:prstGeom>
            <a:noFill/>
          </p:spPr>
          <p:txBody>
            <a:bodyPr wrap="square" rtlCol="0">
              <a:spAutoFit/>
            </a:bodyPr>
            <a:lstStyle/>
            <a:p>
              <a:pPr algn="ctr"/>
              <a:r>
                <a:rPr lang="en-US" sz="1600" dirty="0">
                  <a:solidFill>
                    <a:schemeClr val="bg1"/>
                  </a:solidFill>
                </a:rPr>
                <a:t>Avg.  Discount</a:t>
              </a:r>
            </a:p>
            <a:p>
              <a:pPr algn="ctr"/>
              <a:r>
                <a:rPr lang="en-US" sz="1600" dirty="0">
                  <a:solidFill>
                    <a:schemeClr val="bg1"/>
                  </a:solidFill>
                </a:rPr>
                <a:t>19.50% </a:t>
              </a:r>
            </a:p>
          </p:txBody>
        </p:sp>
        <p:pic>
          <p:nvPicPr>
            <p:cNvPr id="3088" name="Picture 16">
              <a:extLst>
                <a:ext uri="{FF2B5EF4-FFF2-40B4-BE49-F238E27FC236}">
                  <a16:creationId xmlns:a16="http://schemas.microsoft.com/office/drawing/2014/main" id="{37B48C6A-5FC4-4304-8608-19B7CFA8B98E}"/>
                </a:ext>
              </a:extLst>
            </p:cNvPr>
            <p:cNvPicPr>
              <a:picLocks noChangeAspect="1" noChangeArrowheads="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7590317" y="3988422"/>
              <a:ext cx="668965" cy="66896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descr="Avg. Price&#10;USD 57/MWh&#10;">
            <a:extLst>
              <a:ext uri="{FF2B5EF4-FFF2-40B4-BE49-F238E27FC236}">
                <a16:creationId xmlns:a16="http://schemas.microsoft.com/office/drawing/2014/main" id="{F5C63726-C4E0-45FC-9EBC-1C574809F1EA}"/>
              </a:ext>
            </a:extLst>
          </p:cNvPr>
          <p:cNvGrpSpPr/>
          <p:nvPr/>
        </p:nvGrpSpPr>
        <p:grpSpPr>
          <a:xfrm>
            <a:off x="7178449" y="2151611"/>
            <a:ext cx="1508350" cy="1223287"/>
            <a:chOff x="7178449" y="2151611"/>
            <a:chExt cx="1508350" cy="1223287"/>
          </a:xfrm>
        </p:grpSpPr>
        <p:sp>
          <p:nvSpPr>
            <p:cNvPr id="29" name="Rectangle: Single Corner Rounded 28">
              <a:extLst>
                <a:ext uri="{FF2B5EF4-FFF2-40B4-BE49-F238E27FC236}">
                  <a16:creationId xmlns:a16="http://schemas.microsoft.com/office/drawing/2014/main" id="{56306DA7-5685-4BE6-B8B9-CFB12F343C64}"/>
                </a:ext>
              </a:extLst>
            </p:cNvPr>
            <p:cNvSpPr/>
            <p:nvPr/>
          </p:nvSpPr>
          <p:spPr>
            <a:xfrm>
              <a:off x="7237965" y="2163670"/>
              <a:ext cx="1431851" cy="1211228"/>
            </a:xfrm>
            <a:prstGeom prst="round1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30" name="TextBox 29">
              <a:extLst>
                <a:ext uri="{FF2B5EF4-FFF2-40B4-BE49-F238E27FC236}">
                  <a16:creationId xmlns:a16="http://schemas.microsoft.com/office/drawing/2014/main" id="{003C5313-523E-4BFE-8C85-8F7B4E85F82F}"/>
                </a:ext>
              </a:extLst>
            </p:cNvPr>
            <p:cNvSpPr txBox="1"/>
            <p:nvPr/>
          </p:nvSpPr>
          <p:spPr>
            <a:xfrm>
              <a:off x="7178449" y="2151611"/>
              <a:ext cx="1508350" cy="584775"/>
            </a:xfrm>
            <a:prstGeom prst="rect">
              <a:avLst/>
            </a:prstGeom>
            <a:noFill/>
          </p:spPr>
          <p:txBody>
            <a:bodyPr wrap="square" rtlCol="0">
              <a:spAutoFit/>
            </a:bodyPr>
            <a:lstStyle/>
            <a:p>
              <a:pPr algn="ctr"/>
              <a:r>
                <a:rPr lang="en-US" sz="1600" dirty="0">
                  <a:solidFill>
                    <a:schemeClr val="bg1"/>
                  </a:solidFill>
                </a:rPr>
                <a:t>Avg. Price</a:t>
              </a:r>
            </a:p>
            <a:p>
              <a:pPr algn="ctr"/>
              <a:r>
                <a:rPr lang="en-US" sz="1600" dirty="0">
                  <a:solidFill>
                    <a:schemeClr val="bg1"/>
                  </a:solidFill>
                </a:rPr>
                <a:t>USD 57/MWh</a:t>
              </a:r>
            </a:p>
          </p:txBody>
        </p:sp>
        <p:pic>
          <p:nvPicPr>
            <p:cNvPr id="3086" name="Picture 14">
              <a:extLst>
                <a:ext uri="{FF2B5EF4-FFF2-40B4-BE49-F238E27FC236}">
                  <a16:creationId xmlns:a16="http://schemas.microsoft.com/office/drawing/2014/main" id="{6CC42064-89A9-4232-BCBB-56A41F5DA7F9}"/>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7633023" y="2695088"/>
              <a:ext cx="670081" cy="67008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descr="Investment&#10;USD 107 billion &#10;">
            <a:extLst>
              <a:ext uri="{FF2B5EF4-FFF2-40B4-BE49-F238E27FC236}">
                <a16:creationId xmlns:a16="http://schemas.microsoft.com/office/drawing/2014/main" id="{C600F2A1-DDC5-40BE-B5BA-29170FF67A49}"/>
              </a:ext>
            </a:extLst>
          </p:cNvPr>
          <p:cNvGrpSpPr/>
          <p:nvPr/>
        </p:nvGrpSpPr>
        <p:grpSpPr>
          <a:xfrm>
            <a:off x="7123813" y="854617"/>
            <a:ext cx="1617623" cy="1236512"/>
            <a:chOff x="7123813" y="854617"/>
            <a:chExt cx="1617623" cy="1236512"/>
          </a:xfrm>
        </p:grpSpPr>
        <p:sp>
          <p:nvSpPr>
            <p:cNvPr id="26" name="Rectangle: Single Corner Rounded 25">
              <a:extLst>
                <a:ext uri="{FF2B5EF4-FFF2-40B4-BE49-F238E27FC236}">
                  <a16:creationId xmlns:a16="http://schemas.microsoft.com/office/drawing/2014/main" id="{27183081-12D9-4A5C-954C-E5A9953470ED}"/>
                </a:ext>
              </a:extLst>
            </p:cNvPr>
            <p:cNvSpPr/>
            <p:nvPr/>
          </p:nvSpPr>
          <p:spPr>
            <a:xfrm>
              <a:off x="7237965" y="854617"/>
              <a:ext cx="1431851" cy="1211228"/>
            </a:xfrm>
            <a:prstGeom prst="round1Rect">
              <a:avLst/>
            </a:prstGeom>
            <a:solidFill>
              <a:schemeClr val="accent6">
                <a:lumMod val="7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3D042AE7-84F5-4942-A35F-94575634C40D}"/>
                </a:ext>
              </a:extLst>
            </p:cNvPr>
            <p:cNvSpPr txBox="1"/>
            <p:nvPr/>
          </p:nvSpPr>
          <p:spPr>
            <a:xfrm>
              <a:off x="7123813" y="859064"/>
              <a:ext cx="1617623" cy="584775"/>
            </a:xfrm>
            <a:prstGeom prst="rect">
              <a:avLst/>
            </a:prstGeom>
            <a:noFill/>
          </p:spPr>
          <p:txBody>
            <a:bodyPr wrap="square" rtlCol="0">
              <a:spAutoFit/>
            </a:bodyPr>
            <a:lstStyle/>
            <a:p>
              <a:pPr algn="ctr"/>
              <a:r>
                <a:rPr lang="en-US" sz="1600" dirty="0">
                  <a:solidFill>
                    <a:schemeClr val="bg1"/>
                  </a:solidFill>
                </a:rPr>
                <a:t>Investment</a:t>
              </a:r>
            </a:p>
            <a:p>
              <a:pPr algn="ctr"/>
              <a:r>
                <a:rPr lang="en-US" sz="1600" dirty="0">
                  <a:solidFill>
                    <a:schemeClr val="bg1"/>
                  </a:solidFill>
                </a:rPr>
                <a:t>USD 107 billion </a:t>
              </a:r>
            </a:p>
          </p:txBody>
        </p:sp>
        <p:pic>
          <p:nvPicPr>
            <p:cNvPr id="3084" name="Picture 12">
              <a:extLst>
                <a:ext uri="{FF2B5EF4-FFF2-40B4-BE49-F238E27FC236}">
                  <a16:creationId xmlns:a16="http://schemas.microsoft.com/office/drawing/2014/main" id="{1958838C-EB96-4287-A6C8-E6DE131B3CEC}"/>
                </a:ext>
              </a:extLst>
            </p:cNvPr>
            <p:cNvPicPr>
              <a:picLocks noChangeAspect="1" noChangeArrowheads="1"/>
            </p:cNvPicPr>
            <p:nvPr/>
          </p:nvPicPr>
          <p:blipFill>
            <a:blip r:embed="rId5">
              <a:lum bright="70000" contrast="-70000"/>
              <a:extLst>
                <a:ext uri="{28A0092B-C50C-407E-A947-70E740481C1C}">
                  <a14:useLocalDpi xmlns:a14="http://schemas.microsoft.com/office/drawing/2010/main" val="0"/>
                </a:ext>
              </a:extLst>
            </a:blip>
            <a:srcRect/>
            <a:stretch>
              <a:fillRect/>
            </a:stretch>
          </p:blipFill>
          <p:spPr bwMode="auto">
            <a:xfrm>
              <a:off x="7612802" y="1380604"/>
              <a:ext cx="710525" cy="710525"/>
            </a:xfrm>
            <a:prstGeom prst="rect">
              <a:avLst/>
            </a:prstGeom>
            <a:noFill/>
            <a:extLst>
              <a:ext uri="{909E8E84-426E-40DD-AFC4-6F175D3DCCD1}">
                <a14:hiddenFill xmlns:a14="http://schemas.microsoft.com/office/drawing/2010/main">
                  <a:solidFill>
                    <a:srgbClr val="FFFFFF"/>
                  </a:solidFill>
                </a14:hiddenFill>
              </a:ext>
            </a:extLst>
          </p:spPr>
        </p:pic>
      </p:grpSp>
      <p:pic>
        <p:nvPicPr>
          <p:cNvPr id="3078" name="Picture 6">
            <a:extLst>
              <a:ext uri="{FF2B5EF4-FFF2-40B4-BE49-F238E27FC236}">
                <a16:creationId xmlns:a16="http://schemas.microsoft.com/office/drawing/2014/main" id="{F96E01A2-993F-439E-825C-A62869A4EEA4}"/>
              </a:ext>
              <a:ext uri="{C183D7F6-B498-43B3-948B-1728B52AA6E4}">
                <adec:decorative xmlns:adec="http://schemas.microsoft.com/office/drawing/2017/decorative" val="1"/>
              </a:ext>
            </a:extLst>
          </p:cNvPr>
          <p:cNvPicPr>
            <a:picLocks noChangeAspect="1" noChangeArrowheads="1"/>
          </p:cNvPicPr>
          <p:nvPr/>
        </p:nvPicPr>
        <p:blipFill>
          <a:blip r:embed="rId6">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17752" y="1303880"/>
            <a:ext cx="2972686" cy="297268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descr="Energy&#10;39,070 MW&#10;">
            <a:extLst>
              <a:ext uri="{FF2B5EF4-FFF2-40B4-BE49-F238E27FC236}">
                <a16:creationId xmlns:a16="http://schemas.microsoft.com/office/drawing/2014/main" id="{BFF90E4B-99D9-4A68-B3FF-7631E08C7984}"/>
              </a:ext>
            </a:extLst>
          </p:cNvPr>
          <p:cNvGrpSpPr/>
          <p:nvPr/>
        </p:nvGrpSpPr>
        <p:grpSpPr>
          <a:xfrm>
            <a:off x="325328" y="3475533"/>
            <a:ext cx="1431851" cy="1211228"/>
            <a:chOff x="325328" y="3475533"/>
            <a:chExt cx="1431851" cy="1211228"/>
          </a:xfrm>
        </p:grpSpPr>
        <p:sp>
          <p:nvSpPr>
            <p:cNvPr id="21" name="Rectangle: Single Corner Rounded 20">
              <a:extLst>
                <a:ext uri="{FF2B5EF4-FFF2-40B4-BE49-F238E27FC236}">
                  <a16:creationId xmlns:a16="http://schemas.microsoft.com/office/drawing/2014/main" id="{A984262C-043E-407E-9DE3-FA8DB67D5555}"/>
                </a:ext>
              </a:extLst>
            </p:cNvPr>
            <p:cNvSpPr/>
            <p:nvPr/>
          </p:nvSpPr>
          <p:spPr>
            <a:xfrm>
              <a:off x="325328" y="3475533"/>
              <a:ext cx="1431851" cy="1211228"/>
            </a:xfrm>
            <a:prstGeom prst="round1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2E9333B3-CC28-454D-ACF5-244C36DE6174}"/>
                </a:ext>
              </a:extLst>
            </p:cNvPr>
            <p:cNvSpPr txBox="1"/>
            <p:nvPr/>
          </p:nvSpPr>
          <p:spPr>
            <a:xfrm>
              <a:off x="389860" y="3514501"/>
              <a:ext cx="1302785" cy="584775"/>
            </a:xfrm>
            <a:prstGeom prst="rect">
              <a:avLst/>
            </a:prstGeom>
            <a:noFill/>
          </p:spPr>
          <p:txBody>
            <a:bodyPr wrap="square" rtlCol="0">
              <a:spAutoFit/>
            </a:bodyPr>
            <a:lstStyle/>
            <a:p>
              <a:pPr algn="ctr"/>
              <a:r>
                <a:rPr lang="en-US" sz="1600" dirty="0">
                  <a:solidFill>
                    <a:schemeClr val="bg1"/>
                  </a:solidFill>
                </a:rPr>
                <a:t>Energy</a:t>
              </a:r>
            </a:p>
            <a:p>
              <a:pPr algn="ctr"/>
              <a:r>
                <a:rPr lang="en-US" sz="1600" dirty="0">
                  <a:solidFill>
                    <a:schemeClr val="bg1"/>
                  </a:solidFill>
                </a:rPr>
                <a:t>39,070 MW</a:t>
              </a:r>
            </a:p>
          </p:txBody>
        </p:sp>
        <p:pic>
          <p:nvPicPr>
            <p:cNvPr id="3082" name="Picture 10">
              <a:extLst>
                <a:ext uri="{FF2B5EF4-FFF2-40B4-BE49-F238E27FC236}">
                  <a16:creationId xmlns:a16="http://schemas.microsoft.com/office/drawing/2014/main" id="{9DB56E13-8DB1-4868-8C53-6C1B3DC31B3E}"/>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691734" y="4055497"/>
              <a:ext cx="587218" cy="58721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descr="FECs&#10;48,523 MW&#10;">
            <a:extLst>
              <a:ext uri="{FF2B5EF4-FFF2-40B4-BE49-F238E27FC236}">
                <a16:creationId xmlns:a16="http://schemas.microsoft.com/office/drawing/2014/main" id="{DA121DE0-15F3-4890-B31A-0F20C8CBEB6A}"/>
              </a:ext>
            </a:extLst>
          </p:cNvPr>
          <p:cNvGrpSpPr/>
          <p:nvPr/>
        </p:nvGrpSpPr>
        <p:grpSpPr>
          <a:xfrm>
            <a:off x="318977" y="2166480"/>
            <a:ext cx="1431851" cy="1211228"/>
            <a:chOff x="318977" y="2166480"/>
            <a:chExt cx="1431851" cy="1211228"/>
          </a:xfrm>
        </p:grpSpPr>
        <p:sp>
          <p:nvSpPr>
            <p:cNvPr id="18" name="Rectangle: Single Corner Rounded 17">
              <a:extLst>
                <a:ext uri="{FF2B5EF4-FFF2-40B4-BE49-F238E27FC236}">
                  <a16:creationId xmlns:a16="http://schemas.microsoft.com/office/drawing/2014/main" id="{3F174E07-D55F-4C66-A388-7A86022381A3}"/>
                </a:ext>
              </a:extLst>
            </p:cNvPr>
            <p:cNvSpPr/>
            <p:nvPr/>
          </p:nvSpPr>
          <p:spPr>
            <a:xfrm>
              <a:off x="318977" y="2166480"/>
              <a:ext cx="1431851" cy="1211228"/>
            </a:xfrm>
            <a:prstGeom prst="round1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4AF16704-3BD9-48C1-B8E4-1B9591AA1384}"/>
                </a:ext>
              </a:extLst>
            </p:cNvPr>
            <p:cNvSpPr txBox="1"/>
            <p:nvPr/>
          </p:nvSpPr>
          <p:spPr>
            <a:xfrm>
              <a:off x="383509" y="2205448"/>
              <a:ext cx="1302785" cy="584775"/>
            </a:xfrm>
            <a:prstGeom prst="rect">
              <a:avLst/>
            </a:prstGeom>
            <a:noFill/>
          </p:spPr>
          <p:txBody>
            <a:bodyPr wrap="square" rtlCol="0">
              <a:spAutoFit/>
            </a:bodyPr>
            <a:lstStyle/>
            <a:p>
              <a:pPr algn="ctr"/>
              <a:r>
                <a:rPr lang="en-US" sz="1600" dirty="0">
                  <a:solidFill>
                    <a:schemeClr val="bg1"/>
                  </a:solidFill>
                </a:rPr>
                <a:t>FECs</a:t>
              </a:r>
            </a:p>
            <a:p>
              <a:pPr algn="ctr"/>
              <a:r>
                <a:rPr lang="en-US" sz="1600" dirty="0">
                  <a:solidFill>
                    <a:schemeClr val="bg1"/>
                  </a:solidFill>
                </a:rPr>
                <a:t>48,523 MW</a:t>
              </a:r>
            </a:p>
          </p:txBody>
        </p:sp>
        <p:pic>
          <p:nvPicPr>
            <p:cNvPr id="3080" name="Picture 8">
              <a:extLst>
                <a:ext uri="{FF2B5EF4-FFF2-40B4-BE49-F238E27FC236}">
                  <a16:creationId xmlns:a16="http://schemas.microsoft.com/office/drawing/2014/main" id="{0FB9A5F2-882F-444D-AFD4-AB05BA5CE954}"/>
                </a:ext>
              </a:extLst>
            </p:cNvPr>
            <p:cNvPicPr>
              <a:picLocks noChangeAspect="1" noChangeArrowheads="1"/>
            </p:cNvPicPr>
            <p:nvPr/>
          </p:nvPicPr>
          <p:blipFill>
            <a:blip r:embed="rId8">
              <a:lum bright="70000" contrast="-70000"/>
              <a:extLst>
                <a:ext uri="{28A0092B-C50C-407E-A947-70E740481C1C}">
                  <a14:useLocalDpi xmlns:a14="http://schemas.microsoft.com/office/drawing/2010/main" val="0"/>
                </a:ext>
              </a:extLst>
            </a:blip>
            <a:srcRect/>
            <a:stretch>
              <a:fillRect/>
            </a:stretch>
          </p:blipFill>
          <p:spPr bwMode="auto">
            <a:xfrm>
              <a:off x="712261" y="2743585"/>
              <a:ext cx="583554" cy="583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descr="Capacity&#10;90,136 MW&#10;">
            <a:extLst>
              <a:ext uri="{FF2B5EF4-FFF2-40B4-BE49-F238E27FC236}">
                <a16:creationId xmlns:a16="http://schemas.microsoft.com/office/drawing/2014/main" id="{B2748050-EF89-4C74-9BBD-EA541F6AC303}"/>
              </a:ext>
            </a:extLst>
          </p:cNvPr>
          <p:cNvGrpSpPr/>
          <p:nvPr/>
        </p:nvGrpSpPr>
        <p:grpSpPr>
          <a:xfrm>
            <a:off x="318977" y="857427"/>
            <a:ext cx="1431851" cy="1211228"/>
            <a:chOff x="318977" y="857427"/>
            <a:chExt cx="1431851" cy="1211228"/>
          </a:xfrm>
        </p:grpSpPr>
        <p:sp>
          <p:nvSpPr>
            <p:cNvPr id="2" name="Rectangle: Single Corner Rounded 1">
              <a:extLst>
                <a:ext uri="{FF2B5EF4-FFF2-40B4-BE49-F238E27FC236}">
                  <a16:creationId xmlns:a16="http://schemas.microsoft.com/office/drawing/2014/main" id="{D9B96DB7-88E6-4EA4-9A0F-EE8826A079D0}"/>
                </a:ext>
              </a:extLst>
            </p:cNvPr>
            <p:cNvSpPr/>
            <p:nvPr/>
          </p:nvSpPr>
          <p:spPr>
            <a:xfrm>
              <a:off x="318977" y="857427"/>
              <a:ext cx="1431851" cy="1211228"/>
            </a:xfrm>
            <a:prstGeom prst="round1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2144684-EE44-403B-B74A-8D0719E37039}"/>
                </a:ext>
              </a:extLst>
            </p:cNvPr>
            <p:cNvSpPr txBox="1"/>
            <p:nvPr/>
          </p:nvSpPr>
          <p:spPr>
            <a:xfrm>
              <a:off x="369333" y="861874"/>
              <a:ext cx="1302785" cy="584775"/>
            </a:xfrm>
            <a:prstGeom prst="rect">
              <a:avLst/>
            </a:prstGeom>
            <a:noFill/>
          </p:spPr>
          <p:txBody>
            <a:bodyPr wrap="square" rtlCol="0">
              <a:spAutoFit/>
            </a:bodyPr>
            <a:lstStyle/>
            <a:p>
              <a:pPr algn="ctr"/>
              <a:r>
                <a:rPr lang="en-US" sz="1600" dirty="0">
                  <a:solidFill>
                    <a:schemeClr val="bg1"/>
                  </a:solidFill>
                </a:rPr>
                <a:t>Capacity</a:t>
              </a:r>
            </a:p>
            <a:p>
              <a:pPr algn="ctr"/>
              <a:r>
                <a:rPr lang="en-US" sz="1600" dirty="0">
                  <a:solidFill>
                    <a:schemeClr val="bg1"/>
                  </a:solidFill>
                </a:rPr>
                <a:t>90,136 MW</a:t>
              </a:r>
            </a:p>
          </p:txBody>
        </p:sp>
        <p:pic>
          <p:nvPicPr>
            <p:cNvPr id="3076" name="Picture 4">
              <a:extLst>
                <a:ext uri="{FF2B5EF4-FFF2-40B4-BE49-F238E27FC236}">
                  <a16:creationId xmlns:a16="http://schemas.microsoft.com/office/drawing/2014/main" id="{5C0562D4-4CE0-4289-B0E4-21AE4299FED6}"/>
                </a:ext>
              </a:extLst>
            </p:cNvPr>
            <p:cNvPicPr>
              <a:picLocks noChangeAspect="1" noChangeArrowheads="1"/>
            </p:cNvPicPr>
            <p:nvPr/>
          </p:nvPicPr>
          <p:blipFill>
            <a:blip r:embed="rId9">
              <a:lum bright="70000" contrast="-70000"/>
              <a:extLst>
                <a:ext uri="{28A0092B-C50C-407E-A947-70E740481C1C}">
                  <a14:useLocalDpi xmlns:a14="http://schemas.microsoft.com/office/drawing/2010/main" val="0"/>
                </a:ext>
              </a:extLst>
            </a:blip>
            <a:srcRect/>
            <a:stretch>
              <a:fillRect/>
            </a:stretch>
          </p:blipFill>
          <p:spPr bwMode="auto">
            <a:xfrm>
              <a:off x="691734" y="1376151"/>
              <a:ext cx="657982" cy="657982"/>
            </a:xfrm>
            <a:prstGeom prst="rect">
              <a:avLst/>
            </a:prstGeom>
            <a:noFill/>
            <a:extLst>
              <a:ext uri="{909E8E84-426E-40DD-AFC4-6F175D3DCCD1}">
                <a14:hiddenFill xmlns:a14="http://schemas.microsoft.com/office/drawing/2010/main">
                  <a:solidFill>
                    <a:srgbClr val="FFFFFF"/>
                  </a:solidFill>
                </a14:hiddenFill>
              </a:ext>
            </a:extLst>
          </p:spPr>
        </p:pic>
      </p:grpSp>
      <p:sp>
        <p:nvSpPr>
          <p:cNvPr id="9" name="Title 8">
            <a:extLst>
              <a:ext uri="{FF2B5EF4-FFF2-40B4-BE49-F238E27FC236}">
                <a16:creationId xmlns:a16="http://schemas.microsoft.com/office/drawing/2014/main" id="{CF409DFC-BE45-49CA-A1FC-744F05CC052B}"/>
              </a:ext>
            </a:extLst>
          </p:cNvPr>
          <p:cNvSpPr>
            <a:spLocks noGrp="1"/>
          </p:cNvSpPr>
          <p:nvPr>
            <p:ph type="title"/>
          </p:nvPr>
        </p:nvSpPr>
        <p:spPr>
          <a:xfrm>
            <a:off x="246624" y="153988"/>
            <a:ext cx="8622702" cy="707886"/>
          </a:xfrm>
        </p:spPr>
        <p:txBody>
          <a:bodyPr/>
          <a:lstStyle/>
          <a:p>
            <a:r>
              <a:rPr lang="en-US" sz="2000" b="1" dirty="0">
                <a:solidFill>
                  <a:schemeClr val="accent6">
                    <a:lumMod val="50000"/>
                  </a:schemeClr>
                </a:solidFill>
              </a:rPr>
              <a:t>Supply Adequacy Auctions total 90,136 MW of new Capacity and Investments of ≈ USD 107 billion.</a:t>
            </a:r>
            <a:endParaRPr lang="en-US" sz="2000" dirty="0"/>
          </a:p>
        </p:txBody>
      </p:sp>
    </p:spTree>
    <p:extLst>
      <p:ext uri="{BB962C8B-B14F-4D97-AF65-F5344CB8AC3E}">
        <p14:creationId xmlns:p14="http://schemas.microsoft.com/office/powerpoint/2010/main" val="392896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5E45ECF-BB99-4069-99F8-30BE3D5CBDC0}"/>
              </a:ext>
              <a:ext uri="{C183D7F6-B498-43B3-948B-1728B52AA6E4}">
                <adec:decorative xmlns:adec="http://schemas.microsoft.com/office/drawing/2017/decorative" val="1"/>
              </a:ext>
            </a:extLst>
          </p:cNvPr>
          <p:cNvSpPr>
            <a:spLocks noGrp="1"/>
          </p:cNvSpPr>
          <p:nvPr>
            <p:ph type="dt" sz="half" idx="10"/>
          </p:nvPr>
        </p:nvSpPr>
        <p:spPr/>
        <p:txBody>
          <a:bodyPr/>
          <a:lstStyle/>
          <a:p>
            <a:fld id="{C3349C05-927F-3348-96DF-9086CF2761D6}" type="datetime1">
              <a:rPr lang="en-US" smtClean="0"/>
              <a:t>6/24/2020</a:t>
            </a:fld>
            <a:endParaRPr lang="en-US" dirty="0"/>
          </a:p>
        </p:txBody>
      </p:sp>
      <p:sp>
        <p:nvSpPr>
          <p:cNvPr id="5" name="Slide Number Placeholder 4">
            <a:extLst>
              <a:ext uri="{FF2B5EF4-FFF2-40B4-BE49-F238E27FC236}">
                <a16:creationId xmlns:a16="http://schemas.microsoft.com/office/drawing/2014/main" id="{AD179B63-57B1-4CBC-8C76-577912FF3B41}"/>
              </a:ex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3</a:t>
            </a:fld>
            <a:endParaRPr lang="en-US" dirty="0"/>
          </a:p>
        </p:txBody>
      </p:sp>
      <p:sp>
        <p:nvSpPr>
          <p:cNvPr id="2" name="Title 1">
            <a:extLst>
              <a:ext uri="{FF2B5EF4-FFF2-40B4-BE49-F238E27FC236}">
                <a16:creationId xmlns:a16="http://schemas.microsoft.com/office/drawing/2014/main" id="{6CA78B4E-9CED-4BED-837B-13DADE536C5D}"/>
              </a:ext>
            </a:extLst>
          </p:cNvPr>
          <p:cNvSpPr>
            <a:spLocks noGrp="1"/>
          </p:cNvSpPr>
          <p:nvPr>
            <p:ph type="title"/>
          </p:nvPr>
        </p:nvSpPr>
        <p:spPr>
          <a:xfrm>
            <a:off x="1143000" y="534987"/>
            <a:ext cx="5486400" cy="830997"/>
          </a:xfrm>
        </p:spPr>
        <p:txBody>
          <a:bodyPr/>
          <a:lstStyle/>
          <a:p>
            <a:r>
              <a:rPr lang="en-US" dirty="0"/>
              <a:t>Introduction to the Brazilian Power Market</a:t>
            </a:r>
          </a:p>
        </p:txBody>
      </p:sp>
    </p:spTree>
    <p:extLst>
      <p:ext uri="{BB962C8B-B14F-4D97-AF65-F5344CB8AC3E}">
        <p14:creationId xmlns:p14="http://schemas.microsoft.com/office/powerpoint/2010/main" val="11178704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30</a:t>
            </a:fld>
            <a:endParaRPr lang="en-US" dirty="0"/>
          </a:p>
        </p:txBody>
      </p:sp>
      <p:sp>
        <p:nvSpPr>
          <p:cNvPr id="17" name="Footer Placeholder 2">
            <a:extLst>
              <a:ext uri="{FF2B5EF4-FFF2-40B4-BE49-F238E27FC236}">
                <a16:creationId xmlns:a16="http://schemas.microsoft.com/office/drawing/2014/main" id="{438A2072-573B-4D84-A203-117A5D537596}"/>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sp>
        <p:nvSpPr>
          <p:cNvPr id="15" name="Retângulo 14">
            <a:extLst>
              <a:ext uri="{FF2B5EF4-FFF2-40B4-BE49-F238E27FC236}">
                <a16:creationId xmlns:a16="http://schemas.microsoft.com/office/drawing/2014/main" id="{C14B0774-662D-4BF2-AF74-980C8A8AC912}"/>
              </a:ext>
            </a:extLst>
          </p:cNvPr>
          <p:cNvSpPr/>
          <p:nvPr/>
        </p:nvSpPr>
        <p:spPr>
          <a:xfrm>
            <a:off x="6055331" y="1029680"/>
            <a:ext cx="2813995" cy="3647152"/>
          </a:xfrm>
          <a:prstGeom prst="rect">
            <a:avLst/>
          </a:prstGeom>
          <a:solidFill>
            <a:schemeClr val="bg1">
              <a:lumMod val="85000"/>
            </a:schemeClr>
          </a:solidFill>
        </p:spPr>
        <p:txBody>
          <a:bodyPr wrap="square" rtlCol="0">
            <a:spAutoFit/>
          </a:bodyPr>
          <a:lstStyle/>
          <a:p>
            <a:r>
              <a:rPr lang="en-US" sz="1050" b="1" dirty="0">
                <a:cs typeface="Arial" panose="020B0604020202020204" pitchFamily="34" charset="0"/>
              </a:rPr>
              <a:t>Comments:</a:t>
            </a:r>
          </a:p>
          <a:p>
            <a:endParaRPr lang="en-US" sz="1050" b="1" dirty="0">
              <a:cs typeface="Arial" panose="020B0604020202020204" pitchFamily="34" charset="0"/>
            </a:endParaRPr>
          </a:p>
          <a:p>
            <a:endParaRPr lang="en-US" sz="1050" b="1"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A large number of thermal power plants were contracted between 2005-10.</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Wind appeared as a competitive technology in 2009.</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Solar PV begins as a serious player in 2014.</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Hydro has the influence of large amounts from Structuring Power Plants. </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LNG and Gas tend to be very relevant in the following years, especially due to Pre-Salt reserves on Brazilian coast.</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Biomass has huge potential but there is no clear view how sugarcane market will evolve. </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Results consider Reserve Energy Auctions.</a:t>
            </a:r>
          </a:p>
        </p:txBody>
      </p:sp>
      <p:grpSp>
        <p:nvGrpSpPr>
          <p:cNvPr id="6" name="Group 5" descr="This chart shows supply adequacy auctions in Brazil from 2005-2019 as a percent by technology.">
            <a:extLst>
              <a:ext uri="{FF2B5EF4-FFF2-40B4-BE49-F238E27FC236}">
                <a16:creationId xmlns:a16="http://schemas.microsoft.com/office/drawing/2014/main" id="{BD5D9877-F69E-4D1D-B0C8-E542362A0716}"/>
              </a:ext>
            </a:extLst>
          </p:cNvPr>
          <p:cNvGrpSpPr/>
          <p:nvPr/>
        </p:nvGrpSpPr>
        <p:grpSpPr>
          <a:xfrm>
            <a:off x="182130" y="1087256"/>
            <a:ext cx="5431861" cy="3690307"/>
            <a:chOff x="182130" y="1087256"/>
            <a:chExt cx="5431861" cy="3690307"/>
          </a:xfrm>
        </p:grpSpPr>
        <p:sp>
          <p:nvSpPr>
            <p:cNvPr id="16" name="CaixaDeTexto 13">
              <a:extLst>
                <a:ext uri="{FF2B5EF4-FFF2-40B4-BE49-F238E27FC236}">
                  <a16:creationId xmlns:a16="http://schemas.microsoft.com/office/drawing/2014/main" id="{AA7A56BF-C47A-4073-B788-CFF5315E9E2B}"/>
                </a:ext>
              </a:extLst>
            </p:cNvPr>
            <p:cNvSpPr txBox="1"/>
            <p:nvPr/>
          </p:nvSpPr>
          <p:spPr>
            <a:xfrm>
              <a:off x="310204" y="1087256"/>
              <a:ext cx="5254167" cy="412677"/>
            </a:xfrm>
            <a:prstGeom prst="rect">
              <a:avLst/>
            </a:prstGeom>
            <a:noFill/>
          </p:spPr>
          <p:txBody>
            <a:bodyPr wrap="square" rtlCol="0">
              <a:spAutoFit/>
            </a:bodyPr>
            <a:lstStyle/>
            <a:p>
              <a:r>
                <a:rPr lang="en-US" sz="1041" b="1" dirty="0">
                  <a:cs typeface="Arial" panose="020B0604020202020204" pitchFamily="34" charset="0"/>
                </a:rPr>
                <a:t>Supply Adequacy Auctions, contracted energy in </a:t>
              </a:r>
              <a:r>
                <a:rPr lang="en-US" sz="1041" b="1" dirty="0" err="1">
                  <a:cs typeface="Arial" panose="020B0604020202020204" pitchFamily="34" charset="0"/>
                </a:rPr>
                <a:t>MWavg</a:t>
              </a:r>
              <a:r>
                <a:rPr lang="en-US" sz="1041" b="1" dirty="0">
                  <a:cs typeface="Arial" panose="020B0604020202020204" pitchFamily="34" charset="0"/>
                </a:rPr>
                <a:t>, Dec-2005 to Sep-2019</a:t>
              </a:r>
            </a:p>
            <a:p>
              <a:r>
                <a:rPr lang="en-US" sz="1041" dirty="0">
                  <a:cs typeface="Arial" panose="020B0604020202020204" pitchFamily="34" charset="0"/>
                </a:rPr>
                <a:t>% per technology</a:t>
              </a:r>
            </a:p>
          </p:txBody>
        </p:sp>
        <p:graphicFrame>
          <p:nvGraphicFramePr>
            <p:cNvPr id="10" name="Chart 9">
              <a:extLst>
                <a:ext uri="{FF2B5EF4-FFF2-40B4-BE49-F238E27FC236}">
                  <a16:creationId xmlns:a16="http://schemas.microsoft.com/office/drawing/2014/main" id="{FCF4B008-B14A-432E-8A4E-3123C741D194}"/>
                </a:ext>
              </a:extLst>
            </p:cNvPr>
            <p:cNvGraphicFramePr>
              <a:graphicFrameLocks/>
            </p:cNvGraphicFramePr>
            <p:nvPr>
              <p:extLst>
                <p:ext uri="{D42A27DB-BD31-4B8C-83A1-F6EECF244321}">
                  <p14:modId xmlns:p14="http://schemas.microsoft.com/office/powerpoint/2010/main" val="1303203582"/>
                </p:ext>
              </p:extLst>
            </p:nvPr>
          </p:nvGraphicFramePr>
          <p:xfrm>
            <a:off x="182130" y="1712725"/>
            <a:ext cx="5431861" cy="3064838"/>
          </p:xfrm>
          <a:graphic>
            <a:graphicData uri="http://schemas.openxmlformats.org/drawingml/2006/chart">
              <c:chart xmlns:c="http://schemas.openxmlformats.org/drawingml/2006/chart" xmlns:r="http://schemas.openxmlformats.org/officeDocument/2006/relationships" r:id="rId3"/>
            </a:graphicData>
          </a:graphic>
        </p:graphicFrame>
      </p:grpSp>
      <p:sp>
        <p:nvSpPr>
          <p:cNvPr id="9" name="Title 8">
            <a:extLst>
              <a:ext uri="{FF2B5EF4-FFF2-40B4-BE49-F238E27FC236}">
                <a16:creationId xmlns:a16="http://schemas.microsoft.com/office/drawing/2014/main" id="{CF409DFC-BE45-49CA-A1FC-744F05CC052B}"/>
              </a:ext>
            </a:extLst>
          </p:cNvPr>
          <p:cNvSpPr>
            <a:spLocks noGrp="1"/>
          </p:cNvSpPr>
          <p:nvPr>
            <p:ph type="title"/>
          </p:nvPr>
        </p:nvSpPr>
        <p:spPr>
          <a:xfrm>
            <a:off x="246624" y="122659"/>
            <a:ext cx="8897376" cy="1015663"/>
          </a:xfrm>
        </p:spPr>
        <p:txBody>
          <a:bodyPr/>
          <a:lstStyle/>
          <a:p>
            <a:r>
              <a:rPr lang="en-US" sz="2000" b="1" dirty="0">
                <a:solidFill>
                  <a:schemeClr val="accent6">
                    <a:lumMod val="50000"/>
                  </a:schemeClr>
                </a:solidFill>
              </a:rPr>
              <a:t>Hydro is the leader (29.8%) of contracted energy, followed by wind (19.3%) and Gas (18.7%). All bets for the increase of solar PV in the following years. </a:t>
            </a:r>
          </a:p>
        </p:txBody>
      </p:sp>
    </p:spTree>
    <p:extLst>
      <p:ext uri="{BB962C8B-B14F-4D97-AF65-F5344CB8AC3E}">
        <p14:creationId xmlns:p14="http://schemas.microsoft.com/office/powerpoint/2010/main" val="1266417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31</a:t>
            </a:fld>
            <a:endParaRPr lang="en-US" dirty="0"/>
          </a:p>
        </p:txBody>
      </p:sp>
      <p:sp>
        <p:nvSpPr>
          <p:cNvPr id="17" name="Footer Placeholder 2">
            <a:extLst>
              <a:ext uri="{FF2B5EF4-FFF2-40B4-BE49-F238E27FC236}">
                <a16:creationId xmlns:a16="http://schemas.microsoft.com/office/drawing/2014/main" id="{438A2072-573B-4D84-A203-117A5D537596}"/>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sp>
        <p:nvSpPr>
          <p:cNvPr id="15" name="Retângulo 14">
            <a:extLst>
              <a:ext uri="{FF2B5EF4-FFF2-40B4-BE49-F238E27FC236}">
                <a16:creationId xmlns:a16="http://schemas.microsoft.com/office/drawing/2014/main" id="{C14B0774-662D-4BF2-AF74-980C8A8AC912}"/>
              </a:ext>
            </a:extLst>
          </p:cNvPr>
          <p:cNvSpPr/>
          <p:nvPr/>
        </p:nvSpPr>
        <p:spPr>
          <a:xfrm>
            <a:off x="6055331" y="1029680"/>
            <a:ext cx="2813995" cy="3647152"/>
          </a:xfrm>
          <a:prstGeom prst="rect">
            <a:avLst/>
          </a:prstGeom>
          <a:solidFill>
            <a:schemeClr val="bg1">
              <a:lumMod val="85000"/>
            </a:schemeClr>
          </a:solidFill>
        </p:spPr>
        <p:txBody>
          <a:bodyPr wrap="square" rtlCol="0">
            <a:spAutoFit/>
          </a:bodyPr>
          <a:lstStyle/>
          <a:p>
            <a:r>
              <a:rPr lang="en-US" sz="1050" b="1" dirty="0">
                <a:cs typeface="Arial" panose="020B0604020202020204" pitchFamily="34" charset="0"/>
              </a:rPr>
              <a:t>Comments:</a:t>
            </a:r>
          </a:p>
          <a:p>
            <a:endParaRPr lang="en-US" sz="1050" b="1" dirty="0">
              <a:cs typeface="Arial" panose="020B0604020202020204" pitchFamily="34" charset="0"/>
            </a:endParaRPr>
          </a:p>
          <a:p>
            <a:endParaRPr lang="en-US" sz="1050" b="1"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Prices of all contracted power plants in all procurements held over the period.</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Prices are CPI-indexed (IPCA from IBGE) as of September-2019 and converted into US dollar at exchange rate of BRL 4.00/USD 1.00.</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Thermal plants consider ICB which is a scoring-bid used to classify the projects in the auctions.  </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Hydro prices are reduced because of HPP S. Antonio, HPP </a:t>
            </a:r>
            <a:r>
              <a:rPr lang="en-US" sz="1050" dirty="0" err="1">
                <a:cs typeface="Arial" panose="020B0604020202020204" pitchFamily="34" charset="0"/>
              </a:rPr>
              <a:t>Jirau</a:t>
            </a:r>
            <a:r>
              <a:rPr lang="en-US" sz="1050" dirty="0">
                <a:cs typeface="Arial" panose="020B0604020202020204" pitchFamily="34" charset="0"/>
              </a:rPr>
              <a:t> and HPP Belo Monte.</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Solar PV presented high-prices in the first three auctions and the current trend points to low-prices, below R$ 130/MWh.</a:t>
            </a:r>
          </a:p>
          <a:p>
            <a:endParaRPr lang="en-US" sz="1050" b="1" dirty="0">
              <a:cs typeface="Arial" panose="020B0604020202020204" pitchFamily="34" charset="0"/>
            </a:endParaRPr>
          </a:p>
        </p:txBody>
      </p:sp>
      <p:grpSp>
        <p:nvGrpSpPr>
          <p:cNvPr id="6" name="Group 5" descr="This chart shows the Average Price of all Supply Adequacy Auctions in Brazil from 2005 to 2019">
            <a:extLst>
              <a:ext uri="{FF2B5EF4-FFF2-40B4-BE49-F238E27FC236}">
                <a16:creationId xmlns:a16="http://schemas.microsoft.com/office/drawing/2014/main" id="{8F95B24E-801E-4197-B68B-EA66BE82124E}"/>
              </a:ext>
            </a:extLst>
          </p:cNvPr>
          <p:cNvGrpSpPr/>
          <p:nvPr/>
        </p:nvGrpSpPr>
        <p:grpSpPr>
          <a:xfrm>
            <a:off x="194930" y="1087256"/>
            <a:ext cx="5745126" cy="3654864"/>
            <a:chOff x="194930" y="1087256"/>
            <a:chExt cx="5745126" cy="3654864"/>
          </a:xfrm>
        </p:grpSpPr>
        <p:graphicFrame>
          <p:nvGraphicFramePr>
            <p:cNvPr id="13" name="Chart 12">
              <a:extLst>
                <a:ext uri="{FF2B5EF4-FFF2-40B4-BE49-F238E27FC236}">
                  <a16:creationId xmlns:a16="http://schemas.microsoft.com/office/drawing/2014/main" id="{1C7D79E6-1CDA-450F-9140-8AC64854FFE3}"/>
                </a:ext>
              </a:extLst>
            </p:cNvPr>
            <p:cNvGraphicFramePr>
              <a:graphicFrameLocks/>
            </p:cNvGraphicFramePr>
            <p:nvPr>
              <p:extLst>
                <p:ext uri="{D42A27DB-BD31-4B8C-83A1-F6EECF244321}">
                  <p14:modId xmlns:p14="http://schemas.microsoft.com/office/powerpoint/2010/main" val="3841248483"/>
                </p:ext>
              </p:extLst>
            </p:nvPr>
          </p:nvGraphicFramePr>
          <p:xfrm>
            <a:off x="194930" y="1362553"/>
            <a:ext cx="5745126" cy="3379567"/>
          </p:xfrm>
          <a:graphic>
            <a:graphicData uri="http://schemas.openxmlformats.org/drawingml/2006/chart">
              <c:chart xmlns:c="http://schemas.openxmlformats.org/drawingml/2006/chart" xmlns:r="http://schemas.openxmlformats.org/officeDocument/2006/relationships" r:id="rId3"/>
            </a:graphicData>
          </a:graphic>
        </p:graphicFrame>
        <p:sp>
          <p:nvSpPr>
            <p:cNvPr id="16" name="CaixaDeTexto 13">
              <a:extLst>
                <a:ext uri="{FF2B5EF4-FFF2-40B4-BE49-F238E27FC236}">
                  <a16:creationId xmlns:a16="http://schemas.microsoft.com/office/drawing/2014/main" id="{AA7A56BF-C47A-4073-B788-CFF5315E9E2B}"/>
                </a:ext>
              </a:extLst>
            </p:cNvPr>
            <p:cNvSpPr txBox="1"/>
            <p:nvPr/>
          </p:nvSpPr>
          <p:spPr>
            <a:xfrm>
              <a:off x="310205" y="1087256"/>
              <a:ext cx="4672921" cy="412677"/>
            </a:xfrm>
            <a:prstGeom prst="rect">
              <a:avLst/>
            </a:prstGeom>
            <a:noFill/>
          </p:spPr>
          <p:txBody>
            <a:bodyPr wrap="square" rtlCol="0">
              <a:spAutoFit/>
            </a:bodyPr>
            <a:lstStyle/>
            <a:p>
              <a:r>
                <a:rPr lang="en-US" sz="1041" b="1" dirty="0">
                  <a:cs typeface="Arial" panose="020B0604020202020204" pitchFamily="34" charset="0"/>
                </a:rPr>
                <a:t>Average Price of all Supply Adequacy Auctions, Dec-2005 to Sep-2019</a:t>
              </a:r>
            </a:p>
            <a:p>
              <a:r>
                <a:rPr lang="en-US" sz="1041" dirty="0">
                  <a:cs typeface="Arial" panose="020B0604020202020204" pitchFamily="34" charset="0"/>
                </a:rPr>
                <a:t>USD per MWh</a:t>
              </a:r>
            </a:p>
          </p:txBody>
        </p:sp>
      </p:grpSp>
      <p:sp>
        <p:nvSpPr>
          <p:cNvPr id="9" name="Title 8">
            <a:extLst>
              <a:ext uri="{FF2B5EF4-FFF2-40B4-BE49-F238E27FC236}">
                <a16:creationId xmlns:a16="http://schemas.microsoft.com/office/drawing/2014/main" id="{CF409DFC-BE45-49CA-A1FC-744F05CC052B}"/>
              </a:ext>
            </a:extLst>
          </p:cNvPr>
          <p:cNvSpPr>
            <a:spLocks noGrp="1"/>
          </p:cNvSpPr>
          <p:nvPr>
            <p:ph type="title"/>
          </p:nvPr>
        </p:nvSpPr>
        <p:spPr>
          <a:xfrm>
            <a:off x="279256" y="153988"/>
            <a:ext cx="8712344" cy="707886"/>
          </a:xfrm>
        </p:spPr>
        <p:txBody>
          <a:bodyPr/>
          <a:lstStyle/>
          <a:p>
            <a:r>
              <a:rPr lang="en-US" sz="2000" b="1" dirty="0">
                <a:solidFill>
                  <a:schemeClr val="accent6">
                    <a:lumMod val="50000"/>
                  </a:schemeClr>
                </a:solidFill>
              </a:rPr>
              <a:t>New power plants: hydro has the lowest price (USD 41.63/MWh) and Diesel is the most expensive technology (USD 69.83/MWh).</a:t>
            </a:r>
          </a:p>
        </p:txBody>
      </p:sp>
    </p:spTree>
    <p:extLst>
      <p:ext uri="{BB962C8B-B14F-4D97-AF65-F5344CB8AC3E}">
        <p14:creationId xmlns:p14="http://schemas.microsoft.com/office/powerpoint/2010/main" val="4864070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32</a:t>
            </a:fld>
            <a:endParaRPr lang="en-US" dirty="0"/>
          </a:p>
        </p:txBody>
      </p:sp>
      <p:sp>
        <p:nvSpPr>
          <p:cNvPr id="17" name="Footer Placeholder 2">
            <a:extLst>
              <a:ext uri="{FF2B5EF4-FFF2-40B4-BE49-F238E27FC236}">
                <a16:creationId xmlns:a16="http://schemas.microsoft.com/office/drawing/2014/main" id="{438A2072-573B-4D84-A203-117A5D537596}"/>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CCEE, </a:t>
            </a:r>
            <a:r>
              <a:rPr lang="en-US" dirty="0" err="1"/>
              <a:t>Thymos</a:t>
            </a:r>
            <a:r>
              <a:rPr lang="en-US" dirty="0"/>
              <a:t> Energia Research</a:t>
            </a:r>
          </a:p>
        </p:txBody>
      </p:sp>
      <p:sp>
        <p:nvSpPr>
          <p:cNvPr id="2" name="CaixaDeTexto 1">
            <a:extLst>
              <a:ext uri="{FF2B5EF4-FFF2-40B4-BE49-F238E27FC236}">
                <a16:creationId xmlns:a16="http://schemas.microsoft.com/office/drawing/2014/main" id="{152C6F52-DE5F-4702-BDCF-C56B3DA4800E}"/>
              </a:ext>
            </a:extLst>
          </p:cNvPr>
          <p:cNvSpPr txBox="1"/>
          <p:nvPr/>
        </p:nvSpPr>
        <p:spPr>
          <a:xfrm>
            <a:off x="5840605" y="967395"/>
            <a:ext cx="2987749" cy="3785652"/>
          </a:xfrm>
          <a:prstGeom prst="rect">
            <a:avLst/>
          </a:prstGeom>
          <a:noFill/>
        </p:spPr>
        <p:txBody>
          <a:bodyPr wrap="square" rtlCol="0">
            <a:spAutoFit/>
          </a:bodyPr>
          <a:lstStyle/>
          <a:p>
            <a:r>
              <a:rPr lang="en-US" sz="1200" b="1" dirty="0"/>
              <a:t>Comments:</a:t>
            </a:r>
          </a:p>
          <a:p>
            <a:endParaRPr lang="en-US" sz="1200" dirty="0"/>
          </a:p>
          <a:p>
            <a:pPr marL="285750" indent="-285750">
              <a:buFont typeface="Wingdings" panose="05000000000000000000" pitchFamily="2" charset="2"/>
              <a:buChar char="§"/>
            </a:pPr>
            <a:r>
              <a:rPr lang="en-US" sz="1200" dirty="0"/>
              <a:t>Downward trend is observed across the world due to technology evolution and lower interest rates.</a:t>
            </a:r>
          </a:p>
          <a:p>
            <a:pPr marL="285750" indent="-285750">
              <a:buFont typeface="Wingdings" panose="05000000000000000000" pitchFamily="2" charset="2"/>
              <a:buChar char="§"/>
            </a:pPr>
            <a:r>
              <a:rPr lang="en-US" sz="1200" dirty="0"/>
              <a:t>In Brazil there are two additional points:</a:t>
            </a:r>
          </a:p>
          <a:p>
            <a:pPr marL="742950" lvl="1" indent="-285750">
              <a:buFont typeface="Wingdings" panose="05000000000000000000" pitchFamily="2" charset="2"/>
              <a:buChar char="§"/>
            </a:pPr>
            <a:r>
              <a:rPr lang="en-US" sz="1200" dirty="0"/>
              <a:t>Local currency (</a:t>
            </a:r>
            <a:r>
              <a:rPr lang="en-US" sz="1200" dirty="0" err="1"/>
              <a:t>Reais</a:t>
            </a:r>
            <a:r>
              <a:rPr lang="en-US" sz="1200" dirty="0"/>
              <a:t>) has faced devaluation over the last 5 years, coming from BRL 2.50/USD in 2014 to BRL 4.00/USD in Sep-2019.</a:t>
            </a:r>
          </a:p>
          <a:p>
            <a:pPr marL="742950" lvl="1" indent="-285750">
              <a:buFont typeface="Wingdings" panose="05000000000000000000" pitchFamily="2" charset="2"/>
              <a:buChar char="§"/>
            </a:pPr>
            <a:r>
              <a:rPr lang="en-US" sz="1200" dirty="0"/>
              <a:t>There is a phenomena called regulatory stamp. Projects that are awarded in auctions get licenses and connection more easily, so investors go to auctions and sell 30% of the project (minimum regulatory requirement) and try to get upsides in the free market later.</a:t>
            </a:r>
          </a:p>
        </p:txBody>
      </p:sp>
      <p:grpSp>
        <p:nvGrpSpPr>
          <p:cNvPr id="10" name="Group 9" descr="This chart shows auction prices for awarded renewable contracts in Brazil from 2009 to 2019">
            <a:extLst>
              <a:ext uri="{FF2B5EF4-FFF2-40B4-BE49-F238E27FC236}">
                <a16:creationId xmlns:a16="http://schemas.microsoft.com/office/drawing/2014/main" id="{BEC11675-4E26-491F-9052-8A3B6BC80FBA}"/>
              </a:ext>
            </a:extLst>
          </p:cNvPr>
          <p:cNvGrpSpPr/>
          <p:nvPr/>
        </p:nvGrpSpPr>
        <p:grpSpPr>
          <a:xfrm>
            <a:off x="310204" y="1087256"/>
            <a:ext cx="5576869" cy="3757382"/>
            <a:chOff x="310204" y="1087256"/>
            <a:chExt cx="5576869" cy="3757382"/>
          </a:xfrm>
        </p:grpSpPr>
        <p:graphicFrame>
          <p:nvGraphicFramePr>
            <p:cNvPr id="7" name="Gráfico 6">
              <a:extLst>
                <a:ext uri="{FF2B5EF4-FFF2-40B4-BE49-F238E27FC236}">
                  <a16:creationId xmlns:a16="http://schemas.microsoft.com/office/drawing/2014/main" id="{384E1B10-1C42-487E-9C12-7A97129888B4}"/>
                </a:ext>
              </a:extLst>
            </p:cNvPr>
            <p:cNvGraphicFramePr>
              <a:graphicFrameLocks/>
            </p:cNvGraphicFramePr>
            <p:nvPr>
              <p:extLst>
                <p:ext uri="{D42A27DB-BD31-4B8C-83A1-F6EECF244321}">
                  <p14:modId xmlns:p14="http://schemas.microsoft.com/office/powerpoint/2010/main" val="572095250"/>
                </p:ext>
              </p:extLst>
            </p:nvPr>
          </p:nvGraphicFramePr>
          <p:xfrm>
            <a:off x="361326" y="1592925"/>
            <a:ext cx="5525747" cy="3251713"/>
          </p:xfrm>
          <a:graphic>
            <a:graphicData uri="http://schemas.openxmlformats.org/drawingml/2006/chart">
              <c:chart xmlns:c="http://schemas.openxmlformats.org/drawingml/2006/chart" xmlns:r="http://schemas.openxmlformats.org/officeDocument/2006/relationships" r:id="rId3"/>
            </a:graphicData>
          </a:graphic>
        </p:graphicFrame>
        <p:sp>
          <p:nvSpPr>
            <p:cNvPr id="8" name="CaixaDeTexto 13">
              <a:extLst>
                <a:ext uri="{FF2B5EF4-FFF2-40B4-BE49-F238E27FC236}">
                  <a16:creationId xmlns:a16="http://schemas.microsoft.com/office/drawing/2014/main" id="{552F62CA-4335-4269-B0E2-EDC8BF1CF89D}"/>
                </a:ext>
              </a:extLst>
            </p:cNvPr>
            <p:cNvSpPr txBox="1"/>
            <p:nvPr/>
          </p:nvSpPr>
          <p:spPr>
            <a:xfrm>
              <a:off x="310204" y="1087256"/>
              <a:ext cx="5254167" cy="412677"/>
            </a:xfrm>
            <a:prstGeom prst="rect">
              <a:avLst/>
            </a:prstGeom>
            <a:noFill/>
          </p:spPr>
          <p:txBody>
            <a:bodyPr wrap="square" rtlCol="0">
              <a:spAutoFit/>
            </a:bodyPr>
            <a:lstStyle/>
            <a:p>
              <a:r>
                <a:rPr lang="en-US" sz="1041" b="1" dirty="0">
                  <a:cs typeface="Arial" panose="020B0604020202020204" pitchFamily="34" charset="0"/>
                </a:rPr>
                <a:t>Auction prices for awarded renewable contracts, 2009-19</a:t>
              </a:r>
            </a:p>
            <a:p>
              <a:r>
                <a:rPr lang="en-US" sz="1041" dirty="0">
                  <a:cs typeface="Arial" panose="020B0604020202020204" pitchFamily="34" charset="0"/>
                </a:rPr>
                <a:t>USD/MWh, exchange rate BRL 4.00/ USD 1.00</a:t>
              </a:r>
            </a:p>
          </p:txBody>
        </p:sp>
      </p:grpSp>
      <p:sp>
        <p:nvSpPr>
          <p:cNvPr id="9" name="Title 8">
            <a:extLst>
              <a:ext uri="{FF2B5EF4-FFF2-40B4-BE49-F238E27FC236}">
                <a16:creationId xmlns:a16="http://schemas.microsoft.com/office/drawing/2014/main" id="{CF409DFC-BE45-49CA-A1FC-744F05CC052B}"/>
              </a:ext>
            </a:extLst>
          </p:cNvPr>
          <p:cNvSpPr>
            <a:spLocks noGrp="1"/>
          </p:cNvSpPr>
          <p:nvPr>
            <p:ph type="title"/>
          </p:nvPr>
        </p:nvSpPr>
        <p:spPr>
          <a:xfrm>
            <a:off x="246624" y="153988"/>
            <a:ext cx="8622702" cy="707886"/>
          </a:xfrm>
        </p:spPr>
        <p:txBody>
          <a:bodyPr/>
          <a:lstStyle/>
          <a:p>
            <a:r>
              <a:rPr lang="en-US" sz="2000" b="1" dirty="0">
                <a:solidFill>
                  <a:schemeClr val="accent6">
                    <a:lumMod val="50000"/>
                  </a:schemeClr>
                </a:solidFill>
              </a:rPr>
              <a:t>Price trends: technology evolution and regulatory issues are driving prices for renewables downwards.</a:t>
            </a:r>
          </a:p>
        </p:txBody>
      </p:sp>
    </p:spTree>
    <p:extLst>
      <p:ext uri="{BB962C8B-B14F-4D97-AF65-F5344CB8AC3E}">
        <p14:creationId xmlns:p14="http://schemas.microsoft.com/office/powerpoint/2010/main" val="34911401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E8E8D7C-265B-4454-BDD8-44E8D99D4081}"/>
              </a:ext>
              <a:ext uri="{C183D7F6-B498-43B3-948B-1728B52AA6E4}">
                <adec:decorative xmlns:adec="http://schemas.microsoft.com/office/drawing/2017/decorative" val="1"/>
              </a:ext>
            </a:extLst>
          </p:cNvPr>
          <p:cNvSpPr>
            <a:spLocks noGrp="1"/>
          </p:cNvSpPr>
          <p:nvPr>
            <p:ph type="dt" sz="half" idx="10"/>
          </p:nvPr>
        </p:nvSpPr>
        <p:spPr/>
        <p:txBody>
          <a:bodyPr/>
          <a:lstStyle/>
          <a:p>
            <a:fld id="{C3349C05-927F-3348-96DF-9086CF2761D6}" type="datetime1">
              <a:rPr lang="en-US" smtClean="0"/>
              <a:t>6/24/2020</a:t>
            </a:fld>
            <a:endParaRPr lang="en-US" dirty="0"/>
          </a:p>
        </p:txBody>
      </p:sp>
      <p:sp>
        <p:nvSpPr>
          <p:cNvPr id="5" name="Slide Number Placeholder 4">
            <a:extLst>
              <a:ext uri="{FF2B5EF4-FFF2-40B4-BE49-F238E27FC236}">
                <a16:creationId xmlns:a16="http://schemas.microsoft.com/office/drawing/2014/main" id="{962A01D9-6783-4F88-A72E-40716470A309}"/>
              </a:ex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33</a:t>
            </a:fld>
            <a:endParaRPr lang="en-US" dirty="0"/>
          </a:p>
        </p:txBody>
      </p:sp>
      <p:sp>
        <p:nvSpPr>
          <p:cNvPr id="2" name="Title 1">
            <a:extLst>
              <a:ext uri="{FF2B5EF4-FFF2-40B4-BE49-F238E27FC236}">
                <a16:creationId xmlns:a16="http://schemas.microsoft.com/office/drawing/2014/main" id="{AB665903-A9E0-4FD8-94B0-0530F99CFFB8}"/>
              </a:ext>
            </a:extLst>
          </p:cNvPr>
          <p:cNvSpPr>
            <a:spLocks noGrp="1"/>
          </p:cNvSpPr>
          <p:nvPr>
            <p:ph type="title"/>
          </p:nvPr>
        </p:nvSpPr>
        <p:spPr/>
        <p:txBody>
          <a:bodyPr/>
          <a:lstStyle/>
          <a:p>
            <a:r>
              <a:rPr lang="en-US" dirty="0"/>
              <a:t>SWOT Analysis and Problems</a:t>
            </a:r>
          </a:p>
        </p:txBody>
      </p:sp>
    </p:spTree>
    <p:extLst>
      <p:ext uri="{BB962C8B-B14F-4D97-AF65-F5344CB8AC3E}">
        <p14:creationId xmlns:p14="http://schemas.microsoft.com/office/powerpoint/2010/main" val="2134473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AAE3E175-5780-41B8-B003-37CA5D0F62B6}"/>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34</a:t>
            </a:fld>
            <a:endParaRPr lang="en-US" dirty="0"/>
          </a:p>
        </p:txBody>
      </p:sp>
      <p:sp>
        <p:nvSpPr>
          <p:cNvPr id="24" name="Footer Placeholder 2">
            <a:extLst>
              <a:ext uri="{FF2B5EF4-FFF2-40B4-BE49-F238E27FC236}">
                <a16:creationId xmlns:a16="http://schemas.microsoft.com/office/drawing/2014/main" id="{0E11CE36-F640-4483-A966-4CCF22C71971}"/>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27" name="Footer Placeholder 2">
            <a:extLst>
              <a:ext uri="{FF2B5EF4-FFF2-40B4-BE49-F238E27FC236}">
                <a16:creationId xmlns:a16="http://schemas.microsoft.com/office/drawing/2014/main" id="{0B25A45C-35DA-4F43-ACE5-F2849680DDAF}"/>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Viana (2018), </a:t>
            </a:r>
            <a:r>
              <a:rPr lang="en-US" dirty="0" err="1"/>
              <a:t>Thymos</a:t>
            </a:r>
            <a:r>
              <a:rPr lang="en-US" dirty="0"/>
              <a:t> Energia Research</a:t>
            </a:r>
          </a:p>
        </p:txBody>
      </p:sp>
      <p:grpSp>
        <p:nvGrpSpPr>
          <p:cNvPr id="9" name="Group 8" descr="Threats&#10;&#10;Underbidding&#10;Underbuilding&#10;Funding highly dependent of subsided loans from National Development Bank (BNDES)&#10;">
            <a:extLst>
              <a:ext uri="{FF2B5EF4-FFF2-40B4-BE49-F238E27FC236}">
                <a16:creationId xmlns:a16="http://schemas.microsoft.com/office/drawing/2014/main" id="{AF48B55D-C1C9-4DB8-9D6C-461F6B007D99}"/>
              </a:ext>
            </a:extLst>
          </p:cNvPr>
          <p:cNvGrpSpPr/>
          <p:nvPr/>
        </p:nvGrpSpPr>
        <p:grpSpPr>
          <a:xfrm>
            <a:off x="4689011" y="2788814"/>
            <a:ext cx="4036833" cy="1953110"/>
            <a:chOff x="4689011" y="2788814"/>
            <a:chExt cx="4036833" cy="1953110"/>
          </a:xfrm>
        </p:grpSpPr>
        <p:sp>
          <p:nvSpPr>
            <p:cNvPr id="17" name="Rectangle 16"/>
            <p:cNvSpPr/>
            <p:nvPr/>
          </p:nvSpPr>
          <p:spPr>
            <a:xfrm>
              <a:off x="4689011" y="2788814"/>
              <a:ext cx="3763698" cy="195310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72000" rIns="360000" bIns="72000" rtlCol="0" anchor="t"/>
            <a:lstStyle/>
            <a:p>
              <a:pPr algn="r"/>
              <a:r>
                <a:rPr lang="en-US" sz="1400" b="1" dirty="0">
                  <a:solidFill>
                    <a:schemeClr val="tx2">
                      <a:lumMod val="75000"/>
                    </a:schemeClr>
                  </a:solidFill>
                </a:rPr>
                <a:t>Threats</a:t>
              </a:r>
            </a:p>
            <a:p>
              <a:pPr marL="347663" indent="-169863">
                <a:buFont typeface="Arial" charset="0"/>
                <a:buChar char="•"/>
              </a:pPr>
              <a:endParaRPr lang="en-US" sz="1050" dirty="0">
                <a:solidFill>
                  <a:schemeClr val="tx2">
                    <a:lumMod val="75000"/>
                  </a:schemeClr>
                </a:solidFill>
              </a:endParaRPr>
            </a:p>
            <a:p>
              <a:pPr marL="347663" indent="-169863">
                <a:buFont typeface="Arial" charset="0"/>
                <a:buChar char="•"/>
              </a:pPr>
              <a:r>
                <a:rPr lang="en-US" sz="1050" dirty="0">
                  <a:solidFill>
                    <a:schemeClr val="tx2">
                      <a:lumMod val="75000"/>
                    </a:schemeClr>
                  </a:solidFill>
                </a:rPr>
                <a:t>Underbidding</a:t>
              </a:r>
            </a:p>
            <a:p>
              <a:pPr marL="347663" indent="-169863">
                <a:buFont typeface="Arial" charset="0"/>
                <a:buChar char="•"/>
              </a:pPr>
              <a:r>
                <a:rPr lang="en-US" sz="1050" dirty="0">
                  <a:solidFill>
                    <a:schemeClr val="tx2">
                      <a:lumMod val="75000"/>
                    </a:schemeClr>
                  </a:solidFill>
                </a:rPr>
                <a:t>Underbuilding</a:t>
              </a:r>
            </a:p>
            <a:p>
              <a:pPr marL="347663" indent="-169863">
                <a:buFont typeface="Arial" charset="0"/>
                <a:buChar char="•"/>
              </a:pPr>
              <a:r>
                <a:rPr lang="en-US" sz="1050" dirty="0">
                  <a:solidFill>
                    <a:schemeClr val="tx2">
                      <a:lumMod val="75000"/>
                    </a:schemeClr>
                  </a:solidFill>
                </a:rPr>
                <a:t>Funding highly dependent of subsided loans from National Development Bank (BNDES)</a:t>
              </a:r>
            </a:p>
          </p:txBody>
        </p:sp>
        <p:sp>
          <p:nvSpPr>
            <p:cNvPr id="18" name="Oval 17"/>
            <p:cNvSpPr/>
            <p:nvPr/>
          </p:nvSpPr>
          <p:spPr>
            <a:xfrm>
              <a:off x="8153211" y="4180313"/>
              <a:ext cx="572633" cy="561611"/>
            </a:xfrm>
            <a:prstGeom prst="ellipse">
              <a:avLst/>
            </a:prstGeom>
            <a:solidFill>
              <a:srgbClr val="0872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6" descr="Opportunities&#10;&#10;Implementation of auctions for spot price formation&#10;Improvements on performance bonds&#10;Better follow-up and monitoring of construction process. &#10;">
            <a:extLst>
              <a:ext uri="{FF2B5EF4-FFF2-40B4-BE49-F238E27FC236}">
                <a16:creationId xmlns:a16="http://schemas.microsoft.com/office/drawing/2014/main" id="{E09E9236-715C-44AD-84D4-07718670311B}"/>
              </a:ext>
            </a:extLst>
          </p:cNvPr>
          <p:cNvGrpSpPr/>
          <p:nvPr/>
        </p:nvGrpSpPr>
        <p:grpSpPr>
          <a:xfrm>
            <a:off x="294229" y="2788817"/>
            <a:ext cx="4039323" cy="1953107"/>
            <a:chOff x="294229" y="2788817"/>
            <a:chExt cx="4039323" cy="1953107"/>
          </a:xfrm>
        </p:grpSpPr>
        <p:sp>
          <p:nvSpPr>
            <p:cNvPr id="11" name="Rectangle 10"/>
            <p:cNvSpPr/>
            <p:nvPr/>
          </p:nvSpPr>
          <p:spPr>
            <a:xfrm>
              <a:off x="569854" y="2788817"/>
              <a:ext cx="3763698" cy="19531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 rIns="648000" bIns="72000" rtlCol="0" anchor="t"/>
            <a:lstStyle/>
            <a:p>
              <a:r>
                <a:rPr lang="en-US" sz="1400" b="1" dirty="0">
                  <a:solidFill>
                    <a:schemeClr val="tx2">
                      <a:lumMod val="75000"/>
                    </a:schemeClr>
                  </a:solidFill>
                </a:rPr>
                <a:t>Opportunities</a:t>
              </a:r>
            </a:p>
            <a:p>
              <a:pPr marL="171450" indent="-171450">
                <a:buFont typeface="Arial" charset="0"/>
                <a:buChar char="•"/>
              </a:pPr>
              <a:endParaRPr lang="en-US" sz="1050" dirty="0">
                <a:solidFill>
                  <a:schemeClr val="tx2">
                    <a:lumMod val="75000"/>
                  </a:schemeClr>
                </a:solidFill>
              </a:endParaRPr>
            </a:p>
            <a:p>
              <a:pPr marL="171450" indent="-171450">
                <a:buFont typeface="Arial" charset="0"/>
                <a:buChar char="•"/>
              </a:pPr>
              <a:r>
                <a:rPr lang="en-US" sz="1050" dirty="0">
                  <a:solidFill>
                    <a:schemeClr val="tx2">
                      <a:lumMod val="75000"/>
                    </a:schemeClr>
                  </a:solidFill>
                </a:rPr>
                <a:t>Implementation of auctions for spot price formation</a:t>
              </a:r>
            </a:p>
            <a:p>
              <a:pPr marL="171450" indent="-171450">
                <a:buFont typeface="Arial" charset="0"/>
                <a:buChar char="•"/>
              </a:pPr>
              <a:r>
                <a:rPr lang="en-US" sz="1050" dirty="0">
                  <a:solidFill>
                    <a:schemeClr val="tx2">
                      <a:lumMod val="75000"/>
                    </a:schemeClr>
                  </a:solidFill>
                </a:rPr>
                <a:t>Improvements on performance bonds</a:t>
              </a:r>
            </a:p>
            <a:p>
              <a:pPr marL="171450" indent="-171450">
                <a:buFont typeface="Arial" charset="0"/>
                <a:buChar char="•"/>
              </a:pPr>
              <a:r>
                <a:rPr lang="en-US" sz="1050" dirty="0">
                  <a:solidFill>
                    <a:schemeClr val="tx2">
                      <a:lumMod val="75000"/>
                    </a:schemeClr>
                  </a:solidFill>
                </a:rPr>
                <a:t>Better follow-up and monitoring of construction process. </a:t>
              </a:r>
            </a:p>
          </p:txBody>
        </p:sp>
        <p:sp>
          <p:nvSpPr>
            <p:cNvPr id="12" name="Oval 11"/>
            <p:cNvSpPr/>
            <p:nvPr/>
          </p:nvSpPr>
          <p:spPr>
            <a:xfrm>
              <a:off x="294229" y="4180313"/>
              <a:ext cx="572633" cy="561611"/>
            </a:xfrm>
            <a:prstGeom prst="ellipse">
              <a:avLst/>
            </a:prstGeom>
            <a:solidFill>
              <a:srgbClr val="0872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4" name="Group 3" descr="Weaknesses&#10;&#10;Mechanism only for Regulated Market&#10;Poor transmission signals &#10;Lack of auctions for spot price formation&#10;&#10;">
            <a:extLst>
              <a:ext uri="{FF2B5EF4-FFF2-40B4-BE49-F238E27FC236}">
                <a16:creationId xmlns:a16="http://schemas.microsoft.com/office/drawing/2014/main" id="{7F42B566-2B6D-46F3-9A85-84A27691B226}"/>
              </a:ext>
            </a:extLst>
          </p:cNvPr>
          <p:cNvGrpSpPr/>
          <p:nvPr/>
        </p:nvGrpSpPr>
        <p:grpSpPr>
          <a:xfrm>
            <a:off x="4689011" y="961554"/>
            <a:ext cx="4036833" cy="1642892"/>
            <a:chOff x="4689011" y="961554"/>
            <a:chExt cx="4036833" cy="1642892"/>
          </a:xfrm>
        </p:grpSpPr>
        <p:sp>
          <p:nvSpPr>
            <p:cNvPr id="14" name="Rectangle 13"/>
            <p:cNvSpPr/>
            <p:nvPr/>
          </p:nvSpPr>
          <p:spPr>
            <a:xfrm>
              <a:off x="4689011" y="993417"/>
              <a:ext cx="3763698" cy="16110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48000" tIns="72000" rIns="360000" bIns="72000" rtlCol="0" anchor="t"/>
            <a:lstStyle/>
            <a:p>
              <a:pPr algn="r"/>
              <a:r>
                <a:rPr lang="en-US" sz="1400" b="1" dirty="0">
                  <a:solidFill>
                    <a:schemeClr val="tx2">
                      <a:lumMod val="75000"/>
                    </a:schemeClr>
                  </a:solidFill>
                </a:rPr>
                <a:t>Weaknesses</a:t>
              </a:r>
            </a:p>
            <a:p>
              <a:pPr marL="347663" indent="-169863">
                <a:buFont typeface="Arial" charset="0"/>
                <a:buChar char="•"/>
              </a:pPr>
              <a:endParaRPr lang="en-US" sz="1050" dirty="0">
                <a:solidFill>
                  <a:schemeClr val="tx2">
                    <a:lumMod val="75000"/>
                  </a:schemeClr>
                </a:solidFill>
              </a:endParaRPr>
            </a:p>
            <a:p>
              <a:pPr marL="347663" indent="-169863">
                <a:buFont typeface="Arial" charset="0"/>
                <a:buChar char="•"/>
              </a:pPr>
              <a:r>
                <a:rPr lang="en-US" sz="1050" dirty="0">
                  <a:solidFill>
                    <a:schemeClr val="tx2">
                      <a:lumMod val="75000"/>
                    </a:schemeClr>
                  </a:solidFill>
                </a:rPr>
                <a:t>Mechanism only for Regulated Market</a:t>
              </a:r>
            </a:p>
            <a:p>
              <a:pPr marL="347663" indent="-169863">
                <a:buFont typeface="Arial" charset="0"/>
                <a:buChar char="•"/>
              </a:pPr>
              <a:r>
                <a:rPr lang="en-US" sz="1050" dirty="0">
                  <a:solidFill>
                    <a:schemeClr val="tx2">
                      <a:lumMod val="75000"/>
                    </a:schemeClr>
                  </a:solidFill>
                </a:rPr>
                <a:t>Poor transmission signals </a:t>
              </a:r>
            </a:p>
            <a:p>
              <a:pPr marL="347663" indent="-169863">
                <a:buFont typeface="Arial" charset="0"/>
                <a:buChar char="•"/>
              </a:pPr>
              <a:r>
                <a:rPr lang="en-US" sz="1050" dirty="0">
                  <a:solidFill>
                    <a:schemeClr val="tx2">
                      <a:lumMod val="75000"/>
                    </a:schemeClr>
                  </a:solidFill>
                </a:rPr>
                <a:t>Lack of auctions for spot price formation</a:t>
              </a:r>
            </a:p>
            <a:p>
              <a:pPr marL="347663" indent="-169863">
                <a:buFont typeface="Arial" charset="0"/>
                <a:buChar char="•"/>
              </a:pPr>
              <a:endParaRPr lang="en-US" sz="1050" dirty="0">
                <a:solidFill>
                  <a:schemeClr val="tx2">
                    <a:lumMod val="75000"/>
                  </a:schemeClr>
                </a:solidFill>
              </a:endParaRPr>
            </a:p>
          </p:txBody>
        </p:sp>
        <p:sp>
          <p:nvSpPr>
            <p:cNvPr id="15" name="Oval 14"/>
            <p:cNvSpPr/>
            <p:nvPr/>
          </p:nvSpPr>
          <p:spPr>
            <a:xfrm>
              <a:off x="8153211" y="961554"/>
              <a:ext cx="572633" cy="561611"/>
            </a:xfrm>
            <a:prstGeom prst="ellipse">
              <a:avLst/>
            </a:prstGeom>
            <a:solidFill>
              <a:srgbClr val="0872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
            <a:extLst>
              <a:ext uri="{FF2B5EF4-FFF2-40B4-BE49-F238E27FC236}">
                <a16:creationId xmlns:a16="http://schemas.microsoft.com/office/drawing/2014/main" id="{B8BE0967-C88B-47B8-80AE-D2AA9B685C23}"/>
              </a:ext>
            </a:extLst>
          </p:cNvPr>
          <p:cNvGrpSpPr/>
          <p:nvPr/>
        </p:nvGrpSpPr>
        <p:grpSpPr>
          <a:xfrm>
            <a:off x="294229" y="961554"/>
            <a:ext cx="4039323" cy="1642892"/>
            <a:chOff x="294229" y="961554"/>
            <a:chExt cx="4039323" cy="1642892"/>
          </a:xfrm>
        </p:grpSpPr>
        <p:sp>
          <p:nvSpPr>
            <p:cNvPr id="8" name="Rectangle 7" descr="Strengths&#10;&#10;Supply Adequacy&#10;Introduction of new technologies, especially wind and solar PV&#10;Market-based mechanism that foster competition and innovation&#10;Bid-mechanism that allows price discovery&#10;"/>
            <p:cNvSpPr/>
            <p:nvPr/>
          </p:nvSpPr>
          <p:spPr>
            <a:xfrm>
              <a:off x="569854" y="993417"/>
              <a:ext cx="3763698" cy="16110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0" tIns="72000" rIns="648000" bIns="72000" rtlCol="0" anchor="t"/>
            <a:lstStyle/>
            <a:p>
              <a:r>
                <a:rPr lang="en-US" sz="1400" b="1" dirty="0">
                  <a:solidFill>
                    <a:schemeClr val="tx2">
                      <a:lumMod val="75000"/>
                    </a:schemeClr>
                  </a:solidFill>
                </a:rPr>
                <a:t>Strengths</a:t>
              </a:r>
            </a:p>
            <a:p>
              <a:pPr marL="171450" indent="-171450">
                <a:buFont typeface="Arial" charset="0"/>
                <a:buChar char="•"/>
              </a:pPr>
              <a:endParaRPr lang="en-US" sz="1050" dirty="0">
                <a:solidFill>
                  <a:schemeClr val="tx2">
                    <a:lumMod val="75000"/>
                  </a:schemeClr>
                </a:solidFill>
              </a:endParaRPr>
            </a:p>
            <a:p>
              <a:pPr marL="171450" indent="-171450">
                <a:buFont typeface="Arial" charset="0"/>
                <a:buChar char="•"/>
              </a:pPr>
              <a:r>
                <a:rPr lang="en-US" sz="1050" dirty="0">
                  <a:solidFill>
                    <a:schemeClr val="tx2">
                      <a:lumMod val="75000"/>
                    </a:schemeClr>
                  </a:solidFill>
                </a:rPr>
                <a:t>Supply Adequacy</a:t>
              </a:r>
            </a:p>
            <a:p>
              <a:pPr marL="171450" indent="-171450">
                <a:buFont typeface="Arial" charset="0"/>
                <a:buChar char="•"/>
              </a:pPr>
              <a:r>
                <a:rPr lang="en-US" sz="1050" dirty="0">
                  <a:solidFill>
                    <a:schemeClr val="tx2">
                      <a:lumMod val="75000"/>
                    </a:schemeClr>
                  </a:solidFill>
                </a:rPr>
                <a:t>Introduction of new technologies, especially wind and solar PV</a:t>
              </a:r>
            </a:p>
            <a:p>
              <a:pPr marL="171450" indent="-171450">
                <a:buFont typeface="Arial" charset="0"/>
                <a:buChar char="•"/>
              </a:pPr>
              <a:r>
                <a:rPr lang="en-US" sz="1050" dirty="0">
                  <a:solidFill>
                    <a:schemeClr val="tx2">
                      <a:lumMod val="75000"/>
                    </a:schemeClr>
                  </a:solidFill>
                </a:rPr>
                <a:t>Market-based mechanism that foster competition and innovation</a:t>
              </a:r>
            </a:p>
            <a:p>
              <a:pPr marL="171450" indent="-171450">
                <a:buFont typeface="Arial" charset="0"/>
                <a:buChar char="•"/>
              </a:pPr>
              <a:r>
                <a:rPr lang="en-US" sz="1050" dirty="0">
                  <a:solidFill>
                    <a:schemeClr val="tx2">
                      <a:lumMod val="75000"/>
                    </a:schemeClr>
                  </a:solidFill>
                </a:rPr>
                <a:t>Bid-mechanism that allows price discovery</a:t>
              </a:r>
            </a:p>
          </p:txBody>
        </p:sp>
        <p:sp>
          <p:nvSpPr>
            <p:cNvPr id="6" name="Oval 5"/>
            <p:cNvSpPr/>
            <p:nvPr/>
          </p:nvSpPr>
          <p:spPr>
            <a:xfrm>
              <a:off x="294229" y="961554"/>
              <a:ext cx="572633" cy="561611"/>
            </a:xfrm>
            <a:prstGeom prst="ellipse">
              <a:avLst/>
            </a:prstGeom>
            <a:solidFill>
              <a:srgbClr val="0872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Oval 2"/>
          <p:cNvSpPr/>
          <p:nvPr/>
        </p:nvSpPr>
        <p:spPr>
          <a:xfrm>
            <a:off x="3539941" y="1852301"/>
            <a:ext cx="2029166" cy="1990110"/>
          </a:xfrm>
          <a:prstGeom prst="ellipse">
            <a:avLst/>
          </a:prstGeom>
          <a:solidFill>
            <a:schemeClr val="accent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SWOT</a:t>
            </a:r>
          </a:p>
          <a:p>
            <a:pPr algn="ctr"/>
            <a:r>
              <a:rPr lang="en-US" sz="2400" dirty="0"/>
              <a:t>Analysis</a:t>
            </a:r>
          </a:p>
        </p:txBody>
      </p:sp>
      <p:sp>
        <p:nvSpPr>
          <p:cNvPr id="10" name="Title 9">
            <a:extLst>
              <a:ext uri="{FF2B5EF4-FFF2-40B4-BE49-F238E27FC236}">
                <a16:creationId xmlns:a16="http://schemas.microsoft.com/office/drawing/2014/main" id="{EAED0E03-B292-4EA8-9129-C1EAF3378871}"/>
              </a:ext>
            </a:extLst>
          </p:cNvPr>
          <p:cNvSpPr>
            <a:spLocks noGrp="1"/>
          </p:cNvSpPr>
          <p:nvPr>
            <p:ph type="title"/>
          </p:nvPr>
        </p:nvSpPr>
        <p:spPr>
          <a:xfrm>
            <a:off x="158750" y="128925"/>
            <a:ext cx="8985250" cy="729914"/>
          </a:xfrm>
        </p:spPr>
        <p:txBody>
          <a:bodyPr/>
          <a:lstStyle/>
          <a:p>
            <a:r>
              <a:rPr lang="en-US" sz="2000" b="1" dirty="0">
                <a:solidFill>
                  <a:schemeClr val="accent6">
                    <a:lumMod val="50000"/>
                  </a:schemeClr>
                </a:solidFill>
              </a:rPr>
              <a:t>SWOT Analysis: Supply Auctions and introduction of new technologies are relevant strengths; otherwise poor transmission signals is a weakness</a:t>
            </a:r>
            <a:r>
              <a:rPr lang="en-US" sz="2000" dirty="0"/>
              <a:t>. </a:t>
            </a:r>
          </a:p>
        </p:txBody>
      </p:sp>
    </p:spTree>
    <p:extLst>
      <p:ext uri="{BB962C8B-B14F-4D97-AF65-F5344CB8AC3E}">
        <p14:creationId xmlns:p14="http://schemas.microsoft.com/office/powerpoint/2010/main" val="18066835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AAE3E175-5780-41B8-B003-37CA5D0F62B6}"/>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35</a:t>
            </a:fld>
            <a:endParaRPr lang="en-US" dirty="0"/>
          </a:p>
        </p:txBody>
      </p:sp>
      <p:sp>
        <p:nvSpPr>
          <p:cNvPr id="24" name="Footer Placeholder 2">
            <a:extLst>
              <a:ext uri="{FF2B5EF4-FFF2-40B4-BE49-F238E27FC236}">
                <a16:creationId xmlns:a16="http://schemas.microsoft.com/office/drawing/2014/main" id="{0E11CE36-F640-4483-A966-4CCF22C71971}"/>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27" name="Footer Placeholder 2">
            <a:extLst>
              <a:ext uri="{FF2B5EF4-FFF2-40B4-BE49-F238E27FC236}">
                <a16:creationId xmlns:a16="http://schemas.microsoft.com/office/drawing/2014/main" id="{0B25A45C-35DA-4F43-ACE5-F2849680DDAF}"/>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Viana (2018), </a:t>
            </a:r>
            <a:r>
              <a:rPr lang="en-US" dirty="0" err="1"/>
              <a:t>Thymos</a:t>
            </a:r>
            <a:r>
              <a:rPr lang="en-US" dirty="0"/>
              <a:t> Energia Research</a:t>
            </a:r>
          </a:p>
        </p:txBody>
      </p:sp>
      <p:sp>
        <p:nvSpPr>
          <p:cNvPr id="4" name="Title 3">
            <a:extLst>
              <a:ext uri="{FF2B5EF4-FFF2-40B4-BE49-F238E27FC236}">
                <a16:creationId xmlns:a16="http://schemas.microsoft.com/office/drawing/2014/main" id="{B362E5D9-0D64-412F-9F25-5DDE82D4A845}"/>
              </a:ext>
            </a:extLst>
          </p:cNvPr>
          <p:cNvSpPr>
            <a:spLocks noGrp="1"/>
          </p:cNvSpPr>
          <p:nvPr>
            <p:ph type="title"/>
          </p:nvPr>
        </p:nvSpPr>
        <p:spPr>
          <a:xfrm>
            <a:off x="686104" y="128924"/>
            <a:ext cx="7772400" cy="1015663"/>
          </a:xfrm>
        </p:spPr>
        <p:txBody>
          <a:bodyPr/>
          <a:lstStyle/>
          <a:p>
            <a:r>
              <a:rPr lang="en-US" sz="2000" b="1" dirty="0">
                <a:solidFill>
                  <a:schemeClr val="accent6">
                    <a:lumMod val="50000"/>
                  </a:schemeClr>
                </a:solidFill>
              </a:rPr>
              <a:t>Grass is always greener: Brazilian auctions are good examples to address Supply Adequacy and Scale-Up Renewables, but they also have presented problems. </a:t>
            </a:r>
            <a:endParaRPr lang="en-US" sz="2000" dirty="0"/>
          </a:p>
        </p:txBody>
      </p:sp>
      <p:sp>
        <p:nvSpPr>
          <p:cNvPr id="5" name="Content Placeholder 4">
            <a:extLst>
              <a:ext uri="{FF2B5EF4-FFF2-40B4-BE49-F238E27FC236}">
                <a16:creationId xmlns:a16="http://schemas.microsoft.com/office/drawing/2014/main" id="{8EE19167-E2D4-4770-B885-288154039F53}"/>
              </a:ext>
            </a:extLst>
          </p:cNvPr>
          <p:cNvSpPr>
            <a:spLocks noGrp="1"/>
          </p:cNvSpPr>
          <p:nvPr>
            <p:ph idx="1"/>
          </p:nvPr>
        </p:nvSpPr>
        <p:spPr/>
        <p:txBody>
          <a:bodyPr/>
          <a:lstStyle/>
          <a:p>
            <a:pPr marL="0" indent="0">
              <a:buNone/>
            </a:pPr>
            <a:r>
              <a:rPr lang="en-US" b="1" dirty="0"/>
              <a:t>Four Real Problems: </a:t>
            </a:r>
          </a:p>
          <a:p>
            <a:endParaRPr lang="en-US" dirty="0"/>
          </a:p>
          <a:p>
            <a:pPr marL="342900" indent="-342900">
              <a:buFont typeface="+mj-lt"/>
              <a:buAutoNum type="arabicPeriod"/>
            </a:pPr>
            <a:r>
              <a:rPr lang="en-US" dirty="0"/>
              <a:t>Winner’s curse (2008)</a:t>
            </a:r>
          </a:p>
          <a:p>
            <a:pPr marL="342900" indent="-342900">
              <a:buFont typeface="+mj-lt"/>
              <a:buAutoNum type="arabicPeriod"/>
            </a:pPr>
            <a:endParaRPr lang="en-US" dirty="0"/>
          </a:p>
          <a:p>
            <a:pPr marL="342900" indent="-342900">
              <a:buFont typeface="+mj-lt"/>
              <a:buAutoNum type="arabicPeriod"/>
            </a:pPr>
            <a:r>
              <a:rPr lang="en-US" dirty="0"/>
              <a:t>Mismatch transmission and generation (2010-2013)</a:t>
            </a:r>
          </a:p>
          <a:p>
            <a:pPr marL="342900" indent="-342900">
              <a:buFont typeface="+mj-lt"/>
              <a:buAutoNum type="arabicPeriod"/>
            </a:pPr>
            <a:endParaRPr lang="en-US" dirty="0"/>
          </a:p>
          <a:p>
            <a:pPr marL="342900" indent="-342900">
              <a:buFont typeface="+mj-lt"/>
              <a:buAutoNum type="arabicPeriod"/>
            </a:pPr>
            <a:r>
              <a:rPr lang="en-US" dirty="0"/>
              <a:t>Gaming the system (2012-2016)</a:t>
            </a:r>
          </a:p>
          <a:p>
            <a:pPr marL="342900" indent="-342900">
              <a:buFont typeface="+mj-lt"/>
              <a:buAutoNum type="arabicPeriod"/>
            </a:pPr>
            <a:endParaRPr lang="en-US" dirty="0"/>
          </a:p>
          <a:p>
            <a:pPr marL="342900" indent="-342900">
              <a:buFont typeface="+mj-lt"/>
              <a:buAutoNum type="arabicPeriod"/>
            </a:pPr>
            <a:r>
              <a:rPr lang="en-US" dirty="0"/>
              <a:t>Underbuilding and De-contracting auction (2016)</a:t>
            </a:r>
          </a:p>
          <a:p>
            <a:endParaRPr lang="en-US" dirty="0"/>
          </a:p>
        </p:txBody>
      </p:sp>
    </p:spTree>
    <p:extLst>
      <p:ext uri="{BB962C8B-B14F-4D97-AF65-F5344CB8AC3E}">
        <p14:creationId xmlns:p14="http://schemas.microsoft.com/office/powerpoint/2010/main" val="40566576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AAE3E175-5780-41B8-B003-37CA5D0F62B6}"/>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36</a:t>
            </a:fld>
            <a:endParaRPr lang="en-US" dirty="0"/>
          </a:p>
        </p:txBody>
      </p:sp>
      <p:sp>
        <p:nvSpPr>
          <p:cNvPr id="24" name="Footer Placeholder 2">
            <a:extLst>
              <a:ext uri="{FF2B5EF4-FFF2-40B4-BE49-F238E27FC236}">
                <a16:creationId xmlns:a16="http://schemas.microsoft.com/office/drawing/2014/main" id="{0E11CE36-F640-4483-A966-4CCF22C71971}"/>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27" name="Footer Placeholder 2">
            <a:extLst>
              <a:ext uri="{FF2B5EF4-FFF2-40B4-BE49-F238E27FC236}">
                <a16:creationId xmlns:a16="http://schemas.microsoft.com/office/drawing/2014/main" id="{0B25A45C-35DA-4F43-ACE5-F2849680DDAF}"/>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10" name="TextBox 9">
            <a:extLst>
              <a:ext uri="{FF2B5EF4-FFF2-40B4-BE49-F238E27FC236}">
                <a16:creationId xmlns:a16="http://schemas.microsoft.com/office/drawing/2014/main" id="{592B352B-93D6-4B48-BB7C-E5021422E9A2}"/>
              </a:ext>
            </a:extLst>
          </p:cNvPr>
          <p:cNvSpPr txBox="1"/>
          <p:nvPr/>
        </p:nvSpPr>
        <p:spPr>
          <a:xfrm>
            <a:off x="6553199" y="946759"/>
            <a:ext cx="2239924" cy="1908215"/>
          </a:xfrm>
          <a:prstGeom prst="rect">
            <a:avLst/>
          </a:prstGeom>
          <a:noFill/>
        </p:spPr>
        <p:txBody>
          <a:bodyPr wrap="square" rtlCol="0">
            <a:spAutoFit/>
          </a:bodyPr>
          <a:lstStyle/>
          <a:p>
            <a:pPr algn="ctr"/>
            <a:r>
              <a:rPr lang="en-US" sz="1600" b="1" dirty="0">
                <a:solidFill>
                  <a:schemeClr val="accent6">
                    <a:lumMod val="75000"/>
                  </a:schemeClr>
                </a:solidFill>
              </a:rPr>
              <a:t>Solution for future auctions</a:t>
            </a:r>
          </a:p>
          <a:p>
            <a:endParaRPr lang="en-US" sz="1400" dirty="0"/>
          </a:p>
          <a:p>
            <a:pPr marL="285750" indent="-285750">
              <a:buFont typeface="Wingdings" panose="05000000000000000000" pitchFamily="2" charset="2"/>
              <a:buChar char="§"/>
            </a:pPr>
            <a:r>
              <a:rPr lang="en-US" sz="1200" dirty="0"/>
              <a:t>Stricter rules regarding financial capability to build a large block of projects.</a:t>
            </a:r>
          </a:p>
          <a:p>
            <a:pPr marL="285750" indent="-285750">
              <a:buFont typeface="Wingdings" panose="05000000000000000000" pitchFamily="2" charset="2"/>
              <a:buChar char="§"/>
            </a:pPr>
            <a:r>
              <a:rPr lang="en-US" sz="1200" dirty="0"/>
              <a:t>Severe penalties over directors and companies that call off contracts.</a:t>
            </a:r>
          </a:p>
        </p:txBody>
      </p:sp>
      <p:sp>
        <p:nvSpPr>
          <p:cNvPr id="9" name="Isosceles Triangle 8">
            <a:extLst>
              <a:ext uri="{FF2B5EF4-FFF2-40B4-BE49-F238E27FC236}">
                <a16:creationId xmlns:a16="http://schemas.microsoft.com/office/drawing/2014/main" id="{5792D462-5B89-49CC-B294-3CDF88B3EA37}"/>
              </a:ext>
              <a:ext uri="{C183D7F6-B498-43B3-948B-1728B52AA6E4}">
                <adec:decorative xmlns:adec="http://schemas.microsoft.com/office/drawing/2017/decorative" val="1"/>
              </a:ext>
            </a:extLst>
          </p:cNvPr>
          <p:cNvSpPr/>
          <p:nvPr/>
        </p:nvSpPr>
        <p:spPr>
          <a:xfrm rot="5400000">
            <a:off x="5324160" y="2598578"/>
            <a:ext cx="1627073" cy="23579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50D915C-8261-458C-8F1D-419E7D834C48}"/>
              </a:ext>
            </a:extLst>
          </p:cNvPr>
          <p:cNvSpPr txBox="1"/>
          <p:nvPr/>
        </p:nvSpPr>
        <p:spPr>
          <a:xfrm>
            <a:off x="3482270" y="946759"/>
            <a:ext cx="2239924" cy="3539430"/>
          </a:xfrm>
          <a:prstGeom prst="rect">
            <a:avLst/>
          </a:prstGeom>
          <a:noFill/>
        </p:spPr>
        <p:txBody>
          <a:bodyPr wrap="square" rtlCol="0">
            <a:spAutoFit/>
          </a:bodyPr>
          <a:lstStyle/>
          <a:p>
            <a:pPr algn="ctr"/>
            <a:r>
              <a:rPr lang="en-US" sz="1600" b="1" dirty="0">
                <a:solidFill>
                  <a:schemeClr val="accent6">
                    <a:lumMod val="75000"/>
                  </a:schemeClr>
                </a:solidFill>
              </a:rPr>
              <a:t>Problem</a:t>
            </a:r>
          </a:p>
          <a:p>
            <a:endParaRPr lang="en-US" sz="1400" dirty="0"/>
          </a:p>
          <a:p>
            <a:endParaRPr lang="en-US" sz="1400" dirty="0"/>
          </a:p>
          <a:p>
            <a:pPr marL="285750" indent="-285750">
              <a:buFont typeface="Wingdings" panose="05000000000000000000" pitchFamily="2" charset="2"/>
              <a:buChar char="§"/>
            </a:pPr>
            <a:r>
              <a:rPr lang="en-US" sz="1200" dirty="0"/>
              <a:t>MC2 was not able to develop the projects due a lack of funding and experience in power markets.</a:t>
            </a:r>
          </a:p>
          <a:p>
            <a:pPr marL="285750" indent="-285750">
              <a:buFont typeface="Wingdings" panose="05000000000000000000" pitchFamily="2" charset="2"/>
              <a:buChar char="§"/>
            </a:pPr>
            <a:r>
              <a:rPr lang="en-US" sz="1200" dirty="0"/>
              <a:t>The situation ended up at ANEEL and MME. Both entities tried to find out a solution and gave extra time to build the power plants. </a:t>
            </a:r>
          </a:p>
          <a:p>
            <a:pPr marL="285750" indent="-285750">
              <a:buFont typeface="Wingdings" panose="05000000000000000000" pitchFamily="2" charset="2"/>
              <a:buChar char="§"/>
            </a:pPr>
            <a:r>
              <a:rPr lang="en-US" sz="1200" dirty="0"/>
              <a:t>Even after extra time, most of the power plants were not built and Discos had to repurchase the energy in later auctions.</a:t>
            </a:r>
          </a:p>
        </p:txBody>
      </p:sp>
      <p:sp>
        <p:nvSpPr>
          <p:cNvPr id="3" name="Isosceles Triangle 2">
            <a:extLst>
              <a:ext uri="{FF2B5EF4-FFF2-40B4-BE49-F238E27FC236}">
                <a16:creationId xmlns:a16="http://schemas.microsoft.com/office/drawing/2014/main" id="{A0B7EC91-85C7-4CF9-AD96-C0ABD0DC8ACA}"/>
              </a:ext>
              <a:ext uri="{C183D7F6-B498-43B3-948B-1728B52AA6E4}">
                <adec:decorative xmlns:adec="http://schemas.microsoft.com/office/drawing/2017/decorative" val="1"/>
              </a:ext>
            </a:extLst>
          </p:cNvPr>
          <p:cNvSpPr/>
          <p:nvPr/>
        </p:nvSpPr>
        <p:spPr>
          <a:xfrm rot="5400000">
            <a:off x="2257501" y="2598578"/>
            <a:ext cx="1627073" cy="23579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1CE10A-9866-48AA-9420-E8C6E89A2922}"/>
              </a:ext>
            </a:extLst>
          </p:cNvPr>
          <p:cNvSpPr txBox="1"/>
          <p:nvPr/>
        </p:nvSpPr>
        <p:spPr>
          <a:xfrm>
            <a:off x="242781" y="946759"/>
            <a:ext cx="2239924" cy="3539430"/>
          </a:xfrm>
          <a:prstGeom prst="rect">
            <a:avLst/>
          </a:prstGeom>
          <a:noFill/>
        </p:spPr>
        <p:txBody>
          <a:bodyPr wrap="square" rtlCol="0">
            <a:spAutoFit/>
          </a:bodyPr>
          <a:lstStyle/>
          <a:p>
            <a:pPr algn="ctr"/>
            <a:r>
              <a:rPr lang="en-US" sz="1600" b="1" dirty="0">
                <a:solidFill>
                  <a:schemeClr val="accent6">
                    <a:lumMod val="75000"/>
                  </a:schemeClr>
                </a:solidFill>
              </a:rPr>
              <a:t>Context</a:t>
            </a:r>
          </a:p>
          <a:p>
            <a:endParaRPr lang="en-US" sz="1400" dirty="0"/>
          </a:p>
          <a:p>
            <a:endParaRPr lang="en-US" sz="1400" dirty="0"/>
          </a:p>
          <a:p>
            <a:pPr marL="285750" indent="-285750">
              <a:buFont typeface="Wingdings" panose="05000000000000000000" pitchFamily="2" charset="2"/>
              <a:buChar char="§"/>
            </a:pPr>
            <a:r>
              <a:rPr lang="en-US" sz="1200" dirty="0"/>
              <a:t>A new company called MC2 Company is created to invest in power markets. </a:t>
            </a:r>
          </a:p>
          <a:p>
            <a:pPr marL="285750" indent="-285750">
              <a:buFont typeface="Wingdings" panose="05000000000000000000" pitchFamily="2" charset="2"/>
              <a:buChar char="§"/>
            </a:pPr>
            <a:r>
              <a:rPr lang="en-US" sz="1200" dirty="0"/>
              <a:t>Main shareholders used to invest in protein business and had no experience in power business.</a:t>
            </a:r>
          </a:p>
          <a:p>
            <a:pPr marL="285750" indent="-285750">
              <a:buFont typeface="Wingdings" panose="05000000000000000000" pitchFamily="2" charset="2"/>
              <a:buChar char="§"/>
            </a:pPr>
            <a:r>
              <a:rPr lang="en-US" sz="1200" dirty="0"/>
              <a:t>In 2008 they decided to heavily participate in auctions. </a:t>
            </a:r>
            <a:r>
              <a:rPr lang="en-US" sz="1200" b="1" dirty="0">
                <a:solidFill>
                  <a:schemeClr val="accent6">
                    <a:lumMod val="75000"/>
                  </a:schemeClr>
                </a:solidFill>
              </a:rPr>
              <a:t>After two procurements they were awarded with 2.7 GW of energy contracts</a:t>
            </a:r>
            <a:r>
              <a:rPr lang="en-US" sz="1200" dirty="0"/>
              <a:t>. Contracts were backed up with new oil power plants.</a:t>
            </a:r>
          </a:p>
        </p:txBody>
      </p:sp>
      <p:sp>
        <p:nvSpPr>
          <p:cNvPr id="7" name="Title 6">
            <a:extLst>
              <a:ext uri="{FF2B5EF4-FFF2-40B4-BE49-F238E27FC236}">
                <a16:creationId xmlns:a16="http://schemas.microsoft.com/office/drawing/2014/main" id="{06F6EE49-BF73-4071-8AFC-B42BA0CA4E1F}"/>
              </a:ext>
            </a:extLst>
          </p:cNvPr>
          <p:cNvSpPr>
            <a:spLocks noGrp="1"/>
          </p:cNvSpPr>
          <p:nvPr>
            <p:ph type="title"/>
          </p:nvPr>
        </p:nvSpPr>
        <p:spPr>
          <a:xfrm>
            <a:off x="686104" y="147266"/>
            <a:ext cx="7772400" cy="830997"/>
          </a:xfrm>
        </p:spPr>
        <p:txBody>
          <a:bodyPr/>
          <a:lstStyle/>
          <a:p>
            <a:r>
              <a:rPr lang="en-US" b="1" dirty="0">
                <a:solidFill>
                  <a:schemeClr val="accent6">
                    <a:lumMod val="50000"/>
                  </a:schemeClr>
                </a:solidFill>
              </a:rPr>
              <a:t>1. Winner’s curse in 2008 (A-3 and A-5 auctions): Don’t bite off more than you can chew!</a:t>
            </a:r>
            <a:endParaRPr lang="en-US" dirty="0"/>
          </a:p>
        </p:txBody>
      </p:sp>
    </p:spTree>
    <p:extLst>
      <p:ext uri="{BB962C8B-B14F-4D97-AF65-F5344CB8AC3E}">
        <p14:creationId xmlns:p14="http://schemas.microsoft.com/office/powerpoint/2010/main" val="3529529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AAE3E175-5780-41B8-B003-37CA5D0F62B6}"/>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37</a:t>
            </a:fld>
            <a:endParaRPr lang="en-US" dirty="0"/>
          </a:p>
        </p:txBody>
      </p:sp>
      <p:sp>
        <p:nvSpPr>
          <p:cNvPr id="24" name="Footer Placeholder 2">
            <a:extLst>
              <a:ext uri="{FF2B5EF4-FFF2-40B4-BE49-F238E27FC236}">
                <a16:creationId xmlns:a16="http://schemas.microsoft.com/office/drawing/2014/main" id="{0E11CE36-F640-4483-A966-4CCF22C71971}"/>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27" name="Footer Placeholder 2">
            <a:extLst>
              <a:ext uri="{FF2B5EF4-FFF2-40B4-BE49-F238E27FC236}">
                <a16:creationId xmlns:a16="http://schemas.microsoft.com/office/drawing/2014/main" id="{0B25A45C-35DA-4F43-ACE5-F2849680DDAF}"/>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10" name="TextBox 9">
            <a:extLst>
              <a:ext uri="{FF2B5EF4-FFF2-40B4-BE49-F238E27FC236}">
                <a16:creationId xmlns:a16="http://schemas.microsoft.com/office/drawing/2014/main" id="{592B352B-93D6-4B48-BB7C-E5021422E9A2}"/>
              </a:ext>
            </a:extLst>
          </p:cNvPr>
          <p:cNvSpPr txBox="1"/>
          <p:nvPr/>
        </p:nvSpPr>
        <p:spPr>
          <a:xfrm>
            <a:off x="6549657" y="904440"/>
            <a:ext cx="2239924" cy="3385542"/>
          </a:xfrm>
          <a:prstGeom prst="rect">
            <a:avLst/>
          </a:prstGeom>
          <a:noFill/>
        </p:spPr>
        <p:txBody>
          <a:bodyPr wrap="square" rtlCol="0">
            <a:spAutoFit/>
          </a:bodyPr>
          <a:lstStyle/>
          <a:p>
            <a:pPr algn="ctr"/>
            <a:r>
              <a:rPr lang="en-US" sz="1600" b="1" dirty="0">
                <a:solidFill>
                  <a:schemeClr val="accent6">
                    <a:lumMod val="75000"/>
                  </a:schemeClr>
                </a:solidFill>
              </a:rPr>
              <a:t>Solution for future auctions</a:t>
            </a:r>
          </a:p>
          <a:p>
            <a:endParaRPr lang="en-US" sz="1400" dirty="0"/>
          </a:p>
          <a:p>
            <a:pPr marL="285750" indent="-285750">
              <a:buFont typeface="Wingdings" panose="05000000000000000000" pitchFamily="2" charset="2"/>
              <a:buChar char="§"/>
            </a:pPr>
            <a:r>
              <a:rPr lang="en-US" sz="1200" dirty="0"/>
              <a:t>Auctions with closer delivery dates (A-3 or A-4) have a first phase called connection. </a:t>
            </a:r>
          </a:p>
          <a:p>
            <a:pPr marL="285750" indent="-285750">
              <a:buFont typeface="Wingdings" panose="05000000000000000000" pitchFamily="2" charset="2"/>
              <a:buChar char="§"/>
            </a:pPr>
            <a:r>
              <a:rPr lang="en-US" sz="1200" dirty="0"/>
              <a:t>Power plants compete for grid access considering lowest bids for determined transmission points. </a:t>
            </a:r>
          </a:p>
          <a:p>
            <a:pPr marL="285750" indent="-285750">
              <a:buFont typeface="Wingdings" panose="05000000000000000000" pitchFamily="2" charset="2"/>
              <a:buChar char="§"/>
            </a:pPr>
            <a:r>
              <a:rPr lang="en-US" sz="1200" dirty="0"/>
              <a:t>Lowest bids are promoted for the second phase and then the competition observes only projects that are able to inject power into the grid.</a:t>
            </a:r>
          </a:p>
        </p:txBody>
      </p:sp>
      <p:sp>
        <p:nvSpPr>
          <p:cNvPr id="9" name="Isosceles Triangle 8">
            <a:extLst>
              <a:ext uri="{FF2B5EF4-FFF2-40B4-BE49-F238E27FC236}">
                <a16:creationId xmlns:a16="http://schemas.microsoft.com/office/drawing/2014/main" id="{5792D462-5B89-49CC-B294-3CDF88B3EA37}"/>
              </a:ext>
              <a:ext uri="{C183D7F6-B498-43B3-948B-1728B52AA6E4}">
                <adec:decorative xmlns:adec="http://schemas.microsoft.com/office/drawing/2017/decorative" val="1"/>
              </a:ext>
            </a:extLst>
          </p:cNvPr>
          <p:cNvSpPr/>
          <p:nvPr/>
        </p:nvSpPr>
        <p:spPr>
          <a:xfrm rot="5400000">
            <a:off x="5324160" y="2598578"/>
            <a:ext cx="1627073" cy="23579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50D915C-8261-458C-8F1D-419E7D834C48}"/>
              </a:ext>
            </a:extLst>
          </p:cNvPr>
          <p:cNvSpPr txBox="1"/>
          <p:nvPr/>
        </p:nvSpPr>
        <p:spPr>
          <a:xfrm>
            <a:off x="3485812" y="890263"/>
            <a:ext cx="2239924" cy="3354765"/>
          </a:xfrm>
          <a:prstGeom prst="rect">
            <a:avLst/>
          </a:prstGeom>
          <a:noFill/>
        </p:spPr>
        <p:txBody>
          <a:bodyPr wrap="square" rtlCol="0">
            <a:spAutoFit/>
          </a:bodyPr>
          <a:lstStyle/>
          <a:p>
            <a:pPr algn="ctr"/>
            <a:r>
              <a:rPr lang="en-US" sz="1600" b="1" dirty="0">
                <a:solidFill>
                  <a:schemeClr val="accent6">
                    <a:lumMod val="75000"/>
                  </a:schemeClr>
                </a:solidFill>
              </a:rPr>
              <a:t>Problem</a:t>
            </a:r>
          </a:p>
          <a:p>
            <a:endParaRPr lang="en-US" sz="1400" dirty="0"/>
          </a:p>
          <a:p>
            <a:endParaRPr lang="en-US" sz="1400" dirty="0"/>
          </a:p>
          <a:p>
            <a:pPr marL="285750" indent="-285750">
              <a:buFont typeface="Wingdings" panose="05000000000000000000" pitchFamily="2" charset="2"/>
              <a:buChar char="§"/>
            </a:pPr>
            <a:r>
              <a:rPr lang="en-US" sz="1200" dirty="0"/>
              <a:t>In accordance with auction rules (and common sense) generators had the right to receive the contracts, despite lack of transmission.</a:t>
            </a:r>
          </a:p>
          <a:p>
            <a:pPr marL="285750" indent="-285750">
              <a:buFont typeface="Wingdings" panose="05000000000000000000" pitchFamily="2" charset="2"/>
              <a:buChar char="§"/>
            </a:pPr>
            <a:r>
              <a:rPr lang="en-US" sz="1200" dirty="0"/>
              <a:t>Consumers had to pay the power twice, the contract for the newly built power plants and the actual consumed power. </a:t>
            </a:r>
          </a:p>
          <a:p>
            <a:pPr marL="285750" indent="-285750">
              <a:buFont typeface="Wingdings" panose="05000000000000000000" pitchFamily="2" charset="2"/>
              <a:buChar char="§"/>
            </a:pPr>
            <a:r>
              <a:rPr lang="en-US" sz="1200" b="1" dirty="0">
                <a:solidFill>
                  <a:schemeClr val="accent6">
                    <a:lumMod val="75000"/>
                  </a:schemeClr>
                </a:solidFill>
              </a:rPr>
              <a:t>The mismatch cost about USD 1 billion that was paid by Brazilian consumers.</a:t>
            </a:r>
          </a:p>
        </p:txBody>
      </p:sp>
      <p:sp>
        <p:nvSpPr>
          <p:cNvPr id="3" name="Isosceles Triangle 2">
            <a:extLst>
              <a:ext uri="{FF2B5EF4-FFF2-40B4-BE49-F238E27FC236}">
                <a16:creationId xmlns:a16="http://schemas.microsoft.com/office/drawing/2014/main" id="{A0B7EC91-85C7-4CF9-AD96-C0ABD0DC8ACA}"/>
              </a:ext>
              <a:ext uri="{C183D7F6-B498-43B3-948B-1728B52AA6E4}">
                <adec:decorative xmlns:adec="http://schemas.microsoft.com/office/drawing/2017/decorative" val="1"/>
              </a:ext>
            </a:extLst>
          </p:cNvPr>
          <p:cNvSpPr/>
          <p:nvPr/>
        </p:nvSpPr>
        <p:spPr>
          <a:xfrm rot="5400000">
            <a:off x="2257501" y="2598578"/>
            <a:ext cx="1627073" cy="23579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1CE10A-9866-48AA-9420-E8C6E89A2922}"/>
              </a:ext>
            </a:extLst>
          </p:cNvPr>
          <p:cNvSpPr txBox="1"/>
          <p:nvPr/>
        </p:nvSpPr>
        <p:spPr>
          <a:xfrm>
            <a:off x="276448" y="883361"/>
            <a:ext cx="2239924" cy="3724096"/>
          </a:xfrm>
          <a:prstGeom prst="rect">
            <a:avLst/>
          </a:prstGeom>
          <a:noFill/>
        </p:spPr>
        <p:txBody>
          <a:bodyPr wrap="square" rtlCol="0">
            <a:spAutoFit/>
          </a:bodyPr>
          <a:lstStyle/>
          <a:p>
            <a:pPr algn="ctr"/>
            <a:r>
              <a:rPr lang="en-US" sz="1600" b="1" dirty="0">
                <a:solidFill>
                  <a:schemeClr val="accent6">
                    <a:lumMod val="75000"/>
                  </a:schemeClr>
                </a:solidFill>
              </a:rPr>
              <a:t>Context</a:t>
            </a:r>
          </a:p>
          <a:p>
            <a:endParaRPr lang="en-US" sz="1400" dirty="0"/>
          </a:p>
          <a:p>
            <a:endParaRPr lang="en-US" sz="1400" dirty="0"/>
          </a:p>
          <a:p>
            <a:pPr marL="285750" indent="-285750">
              <a:buFont typeface="Wingdings" panose="05000000000000000000" pitchFamily="2" charset="2"/>
              <a:buChar char="§"/>
            </a:pPr>
            <a:r>
              <a:rPr lang="en-US" sz="1200" dirty="0"/>
              <a:t>After the success of the first exclusive product for wind in 2009, Brazil decided to speed up new auctions between 2010-13.</a:t>
            </a:r>
          </a:p>
          <a:p>
            <a:pPr marL="285750" indent="-285750">
              <a:buFont typeface="Wingdings" panose="05000000000000000000" pitchFamily="2" charset="2"/>
              <a:buChar char="§"/>
            </a:pPr>
            <a:r>
              <a:rPr lang="en-US" sz="1200" dirty="0"/>
              <a:t>Many projects were awarded in Northeast area regardless of grid connection.</a:t>
            </a:r>
          </a:p>
          <a:p>
            <a:pPr marL="285750" indent="-285750">
              <a:buFont typeface="Wingdings" panose="05000000000000000000" pitchFamily="2" charset="2"/>
              <a:buChar char="§"/>
            </a:pPr>
            <a:r>
              <a:rPr lang="en-US" sz="1200" dirty="0"/>
              <a:t>Auctions for transmission lines were held later and the winners delayed the construction.</a:t>
            </a:r>
          </a:p>
          <a:p>
            <a:pPr marL="285750" indent="-285750">
              <a:buFont typeface="Wingdings" panose="05000000000000000000" pitchFamily="2" charset="2"/>
              <a:buChar char="§"/>
            </a:pPr>
            <a:r>
              <a:rPr lang="en-US" sz="1200" dirty="0"/>
              <a:t>In the end power plants were built without grid connection.</a:t>
            </a:r>
          </a:p>
        </p:txBody>
      </p:sp>
      <p:sp>
        <p:nvSpPr>
          <p:cNvPr id="5" name="Title 4">
            <a:extLst>
              <a:ext uri="{FF2B5EF4-FFF2-40B4-BE49-F238E27FC236}">
                <a16:creationId xmlns:a16="http://schemas.microsoft.com/office/drawing/2014/main" id="{DE28CCD6-8A39-4102-B8E9-340D852809C0}"/>
              </a:ext>
            </a:extLst>
          </p:cNvPr>
          <p:cNvSpPr>
            <a:spLocks noGrp="1"/>
          </p:cNvSpPr>
          <p:nvPr>
            <p:ph type="title"/>
          </p:nvPr>
        </p:nvSpPr>
        <p:spPr>
          <a:xfrm>
            <a:off x="276448" y="226860"/>
            <a:ext cx="7772400" cy="707886"/>
          </a:xfrm>
        </p:spPr>
        <p:txBody>
          <a:bodyPr/>
          <a:lstStyle/>
          <a:p>
            <a:r>
              <a:rPr lang="en-US" sz="2000" b="1" dirty="0">
                <a:solidFill>
                  <a:schemeClr val="accent6">
                    <a:lumMod val="50000"/>
                  </a:schemeClr>
                </a:solidFill>
              </a:rPr>
              <a:t>2. Mismatch transmission and generation (2010-2013) ending up with a USD 1 billion cost: Better late than never!</a:t>
            </a:r>
            <a:endParaRPr lang="en-US" sz="2000" dirty="0"/>
          </a:p>
        </p:txBody>
      </p:sp>
    </p:spTree>
    <p:extLst>
      <p:ext uri="{BB962C8B-B14F-4D97-AF65-F5344CB8AC3E}">
        <p14:creationId xmlns:p14="http://schemas.microsoft.com/office/powerpoint/2010/main" val="15743097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AAE3E175-5780-41B8-B003-37CA5D0F62B6}"/>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38</a:t>
            </a:fld>
            <a:endParaRPr lang="en-US" dirty="0"/>
          </a:p>
        </p:txBody>
      </p:sp>
      <p:sp>
        <p:nvSpPr>
          <p:cNvPr id="24" name="Footer Placeholder 2">
            <a:extLst>
              <a:ext uri="{FF2B5EF4-FFF2-40B4-BE49-F238E27FC236}">
                <a16:creationId xmlns:a16="http://schemas.microsoft.com/office/drawing/2014/main" id="{0E11CE36-F640-4483-A966-4CCF22C71971}"/>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27" name="Footer Placeholder 2">
            <a:extLst>
              <a:ext uri="{FF2B5EF4-FFF2-40B4-BE49-F238E27FC236}">
                <a16:creationId xmlns:a16="http://schemas.microsoft.com/office/drawing/2014/main" id="{0B25A45C-35DA-4F43-ACE5-F2849680DDAF}"/>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10" name="TextBox 9">
            <a:extLst>
              <a:ext uri="{FF2B5EF4-FFF2-40B4-BE49-F238E27FC236}">
                <a16:creationId xmlns:a16="http://schemas.microsoft.com/office/drawing/2014/main" id="{592B352B-93D6-4B48-BB7C-E5021422E9A2}"/>
              </a:ext>
            </a:extLst>
          </p:cNvPr>
          <p:cNvSpPr txBox="1"/>
          <p:nvPr/>
        </p:nvSpPr>
        <p:spPr>
          <a:xfrm>
            <a:off x="6549657" y="904440"/>
            <a:ext cx="2239924" cy="3570208"/>
          </a:xfrm>
          <a:prstGeom prst="rect">
            <a:avLst/>
          </a:prstGeom>
          <a:noFill/>
        </p:spPr>
        <p:txBody>
          <a:bodyPr wrap="square" rtlCol="0">
            <a:spAutoFit/>
          </a:bodyPr>
          <a:lstStyle/>
          <a:p>
            <a:pPr algn="ctr"/>
            <a:r>
              <a:rPr lang="en-US" sz="1600" b="1" dirty="0">
                <a:solidFill>
                  <a:schemeClr val="accent6">
                    <a:lumMod val="75000"/>
                  </a:schemeClr>
                </a:solidFill>
              </a:rPr>
              <a:t>Solution for future auctions</a:t>
            </a:r>
          </a:p>
          <a:p>
            <a:endParaRPr lang="en-US" sz="1400" dirty="0"/>
          </a:p>
          <a:p>
            <a:pPr marL="285750" indent="-285750">
              <a:buFont typeface="Wingdings" panose="05000000000000000000" pitchFamily="2" charset="2"/>
              <a:buChar char="§"/>
            </a:pPr>
            <a:r>
              <a:rPr lang="en-US" sz="1200" dirty="0"/>
              <a:t>A creation of a new bid-mechanism considering two phases.  The first phase has only one round with a sealed-bid approach, just to organize the bids; second phase with a continuous trading approach with a countdown of 3min for a new valid bid and the system reorganizes all bids after a new one is received.</a:t>
            </a:r>
          </a:p>
          <a:p>
            <a:pPr marL="285750" indent="-285750">
              <a:buFont typeface="Wingdings" panose="05000000000000000000" pitchFamily="2" charset="2"/>
              <a:buChar char="§"/>
            </a:pPr>
            <a:r>
              <a:rPr lang="en-US" sz="1200" dirty="0"/>
              <a:t>Excellent outputs, breaking the opportunity to game the system.</a:t>
            </a:r>
          </a:p>
        </p:txBody>
      </p:sp>
      <p:sp>
        <p:nvSpPr>
          <p:cNvPr id="9" name="Isosceles Triangle 8">
            <a:extLst>
              <a:ext uri="{FF2B5EF4-FFF2-40B4-BE49-F238E27FC236}">
                <a16:creationId xmlns:a16="http://schemas.microsoft.com/office/drawing/2014/main" id="{5792D462-5B89-49CC-B294-3CDF88B3EA37}"/>
              </a:ext>
              <a:ext uri="{C183D7F6-B498-43B3-948B-1728B52AA6E4}">
                <adec:decorative xmlns:adec="http://schemas.microsoft.com/office/drawing/2017/decorative" val="1"/>
              </a:ext>
            </a:extLst>
          </p:cNvPr>
          <p:cNvSpPr/>
          <p:nvPr/>
        </p:nvSpPr>
        <p:spPr>
          <a:xfrm rot="5400000">
            <a:off x="5324160" y="2598578"/>
            <a:ext cx="1627073" cy="23579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50D915C-8261-458C-8F1D-419E7D834C48}"/>
              </a:ext>
            </a:extLst>
          </p:cNvPr>
          <p:cNvSpPr txBox="1"/>
          <p:nvPr/>
        </p:nvSpPr>
        <p:spPr>
          <a:xfrm>
            <a:off x="3485812" y="890263"/>
            <a:ext cx="2239924" cy="3170099"/>
          </a:xfrm>
          <a:prstGeom prst="rect">
            <a:avLst/>
          </a:prstGeom>
          <a:noFill/>
        </p:spPr>
        <p:txBody>
          <a:bodyPr wrap="square" rtlCol="0">
            <a:spAutoFit/>
          </a:bodyPr>
          <a:lstStyle/>
          <a:p>
            <a:pPr algn="ctr"/>
            <a:r>
              <a:rPr lang="en-US" sz="1600" b="1" dirty="0">
                <a:solidFill>
                  <a:schemeClr val="accent6">
                    <a:lumMod val="75000"/>
                  </a:schemeClr>
                </a:solidFill>
              </a:rPr>
              <a:t>Problem</a:t>
            </a:r>
          </a:p>
          <a:p>
            <a:endParaRPr lang="en-US" sz="1400" dirty="0"/>
          </a:p>
          <a:p>
            <a:endParaRPr lang="en-US" sz="1400" dirty="0"/>
          </a:p>
          <a:p>
            <a:pPr marL="285750" indent="-285750">
              <a:buFont typeface="Wingdings" panose="05000000000000000000" pitchFamily="2" charset="2"/>
              <a:buChar char="§"/>
            </a:pPr>
            <a:r>
              <a:rPr lang="en-US" sz="1200" b="1" dirty="0">
                <a:solidFill>
                  <a:schemeClr val="accent6">
                    <a:lumMod val="75000"/>
                  </a:schemeClr>
                </a:solidFill>
              </a:rPr>
              <a:t>Auctions lost part of the meaning, because prices stop decreasing when compared to price caps.</a:t>
            </a:r>
          </a:p>
          <a:p>
            <a:pPr marL="285750" indent="-285750">
              <a:buFont typeface="Wingdings" panose="05000000000000000000" pitchFamily="2" charset="2"/>
              <a:buChar char="§"/>
            </a:pPr>
            <a:r>
              <a:rPr lang="en-US" sz="1200" dirty="0"/>
              <a:t>Auctioneers stopped getting the actual price of technologies.</a:t>
            </a:r>
          </a:p>
          <a:p>
            <a:pPr marL="285750" indent="-285750">
              <a:buFont typeface="Wingdings" panose="05000000000000000000" pitchFamily="2" charset="2"/>
              <a:buChar char="§"/>
            </a:pPr>
            <a:r>
              <a:rPr lang="en-US" sz="1200" dirty="0"/>
              <a:t>Policy-makers took time to accept the schemes existence, especially because it worked reasonably well for a long period (2007-12)</a:t>
            </a:r>
          </a:p>
          <a:p>
            <a:pPr marL="285750" indent="-285750">
              <a:buFont typeface="Wingdings" panose="05000000000000000000" pitchFamily="2" charset="2"/>
              <a:buChar char="§"/>
            </a:pPr>
            <a:endParaRPr lang="en-US" sz="1200" b="1" dirty="0">
              <a:solidFill>
                <a:schemeClr val="accent6">
                  <a:lumMod val="75000"/>
                </a:schemeClr>
              </a:solidFill>
            </a:endParaRPr>
          </a:p>
        </p:txBody>
      </p:sp>
      <p:sp>
        <p:nvSpPr>
          <p:cNvPr id="3" name="Isosceles Triangle 2">
            <a:extLst>
              <a:ext uri="{FF2B5EF4-FFF2-40B4-BE49-F238E27FC236}">
                <a16:creationId xmlns:a16="http://schemas.microsoft.com/office/drawing/2014/main" id="{A0B7EC91-85C7-4CF9-AD96-C0ABD0DC8ACA}"/>
              </a:ext>
              <a:ext uri="{C183D7F6-B498-43B3-948B-1728B52AA6E4}">
                <adec:decorative xmlns:adec="http://schemas.microsoft.com/office/drawing/2017/decorative" val="1"/>
              </a:ext>
            </a:extLst>
          </p:cNvPr>
          <p:cNvSpPr/>
          <p:nvPr/>
        </p:nvSpPr>
        <p:spPr>
          <a:xfrm rot="5400000">
            <a:off x="2257501" y="2598578"/>
            <a:ext cx="1627073" cy="23579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1CE10A-9866-48AA-9420-E8C6E89A2922}"/>
              </a:ext>
            </a:extLst>
          </p:cNvPr>
          <p:cNvSpPr txBox="1"/>
          <p:nvPr/>
        </p:nvSpPr>
        <p:spPr>
          <a:xfrm>
            <a:off x="276448" y="883361"/>
            <a:ext cx="2239924" cy="3539430"/>
          </a:xfrm>
          <a:prstGeom prst="rect">
            <a:avLst/>
          </a:prstGeom>
          <a:noFill/>
        </p:spPr>
        <p:txBody>
          <a:bodyPr wrap="square" rtlCol="0">
            <a:spAutoFit/>
          </a:bodyPr>
          <a:lstStyle/>
          <a:p>
            <a:pPr algn="ctr"/>
            <a:r>
              <a:rPr lang="en-US" sz="1600" b="1" dirty="0">
                <a:solidFill>
                  <a:schemeClr val="accent6">
                    <a:lumMod val="75000"/>
                  </a:schemeClr>
                </a:solidFill>
              </a:rPr>
              <a:t>Context</a:t>
            </a:r>
          </a:p>
          <a:p>
            <a:endParaRPr lang="en-US" sz="1400" dirty="0"/>
          </a:p>
          <a:p>
            <a:endParaRPr lang="en-US" sz="1400" dirty="0"/>
          </a:p>
          <a:p>
            <a:pPr marL="285750" indent="-285750">
              <a:buFont typeface="Wingdings" panose="05000000000000000000" pitchFamily="2" charset="2"/>
              <a:buChar char="§"/>
            </a:pPr>
            <a:r>
              <a:rPr lang="en-US" sz="1200" dirty="0"/>
              <a:t>Brazil has a tradition of using electronic platforms for auctions due to the extent of the market and possibility of extracting more value from generators. </a:t>
            </a:r>
          </a:p>
          <a:p>
            <a:pPr marL="285750" indent="-285750">
              <a:buFont typeface="Wingdings" panose="05000000000000000000" pitchFamily="2" charset="2"/>
              <a:buChar char="§"/>
            </a:pPr>
            <a:r>
              <a:rPr lang="en-US" sz="1200" dirty="0"/>
              <a:t>Bidding mechanism used between 2007-2016 was a hybrid clock round with a final pay-as-bid-round.</a:t>
            </a:r>
          </a:p>
          <a:p>
            <a:pPr marL="285750" indent="-285750">
              <a:buFont typeface="Wingdings" panose="05000000000000000000" pitchFamily="2" charset="2"/>
              <a:buChar char="§"/>
            </a:pPr>
            <a:r>
              <a:rPr lang="en-US" sz="1200" dirty="0"/>
              <a:t>Bidders learned how to game the system and submitted one bid and then stopped bidding all together at the second round. </a:t>
            </a:r>
          </a:p>
        </p:txBody>
      </p:sp>
      <p:sp>
        <p:nvSpPr>
          <p:cNvPr id="5" name="Title 4">
            <a:extLst>
              <a:ext uri="{FF2B5EF4-FFF2-40B4-BE49-F238E27FC236}">
                <a16:creationId xmlns:a16="http://schemas.microsoft.com/office/drawing/2014/main" id="{87887001-55B9-49F9-B692-56063E1271CC}"/>
              </a:ext>
            </a:extLst>
          </p:cNvPr>
          <p:cNvSpPr>
            <a:spLocks noGrp="1"/>
          </p:cNvSpPr>
          <p:nvPr>
            <p:ph type="title"/>
          </p:nvPr>
        </p:nvSpPr>
        <p:spPr>
          <a:xfrm>
            <a:off x="158750" y="99366"/>
            <a:ext cx="8685421" cy="707886"/>
          </a:xfrm>
        </p:spPr>
        <p:txBody>
          <a:bodyPr/>
          <a:lstStyle/>
          <a:p>
            <a:r>
              <a:rPr lang="en-US" sz="2000" b="1" dirty="0">
                <a:solidFill>
                  <a:schemeClr val="accent6">
                    <a:lumMod val="50000"/>
                  </a:schemeClr>
                </a:solidFill>
              </a:rPr>
              <a:t>3. Gaming the system (2012-2016): Cats and rats, robbers and cops!</a:t>
            </a:r>
            <a:endParaRPr lang="en-US" sz="2000" dirty="0"/>
          </a:p>
        </p:txBody>
      </p:sp>
    </p:spTree>
    <p:extLst>
      <p:ext uri="{BB962C8B-B14F-4D97-AF65-F5344CB8AC3E}">
        <p14:creationId xmlns:p14="http://schemas.microsoft.com/office/powerpoint/2010/main" val="2348925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AAE3E175-5780-41B8-B003-37CA5D0F62B6}"/>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39</a:t>
            </a:fld>
            <a:endParaRPr lang="en-US" dirty="0"/>
          </a:p>
        </p:txBody>
      </p:sp>
      <p:sp>
        <p:nvSpPr>
          <p:cNvPr id="24" name="Footer Placeholder 2">
            <a:extLst>
              <a:ext uri="{FF2B5EF4-FFF2-40B4-BE49-F238E27FC236}">
                <a16:creationId xmlns:a16="http://schemas.microsoft.com/office/drawing/2014/main" id="{0E11CE36-F640-4483-A966-4CCF22C71971}"/>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27" name="Footer Placeholder 2">
            <a:extLst>
              <a:ext uri="{FF2B5EF4-FFF2-40B4-BE49-F238E27FC236}">
                <a16:creationId xmlns:a16="http://schemas.microsoft.com/office/drawing/2014/main" id="{0B25A45C-35DA-4F43-ACE5-F2849680DDAF}"/>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10" name="TextBox 9">
            <a:extLst>
              <a:ext uri="{FF2B5EF4-FFF2-40B4-BE49-F238E27FC236}">
                <a16:creationId xmlns:a16="http://schemas.microsoft.com/office/drawing/2014/main" id="{592B352B-93D6-4B48-BB7C-E5021422E9A2}"/>
              </a:ext>
            </a:extLst>
          </p:cNvPr>
          <p:cNvSpPr txBox="1"/>
          <p:nvPr/>
        </p:nvSpPr>
        <p:spPr>
          <a:xfrm>
            <a:off x="6255593" y="904440"/>
            <a:ext cx="2533988" cy="4124206"/>
          </a:xfrm>
          <a:prstGeom prst="rect">
            <a:avLst/>
          </a:prstGeom>
          <a:noFill/>
        </p:spPr>
        <p:txBody>
          <a:bodyPr wrap="square" rtlCol="0">
            <a:spAutoFit/>
          </a:bodyPr>
          <a:lstStyle/>
          <a:p>
            <a:pPr algn="ctr"/>
            <a:r>
              <a:rPr lang="en-US" sz="1600" b="1" dirty="0">
                <a:solidFill>
                  <a:schemeClr val="accent6">
                    <a:lumMod val="75000"/>
                  </a:schemeClr>
                </a:solidFill>
              </a:rPr>
              <a:t>Solution for future auctions</a:t>
            </a:r>
          </a:p>
          <a:p>
            <a:endParaRPr lang="en-US" sz="1400" dirty="0"/>
          </a:p>
          <a:p>
            <a:pPr marL="285750" indent="-285750">
              <a:buFont typeface="Wingdings" panose="05000000000000000000" pitchFamily="2" charset="2"/>
              <a:buChar char="§"/>
            </a:pPr>
            <a:r>
              <a:rPr lang="en-US" sz="1200" dirty="0"/>
              <a:t>One emblematic case was a de-contracting auction held in 2017 to avoid a long judicial battle. Winning-bidders were those that accepted to pay highest penalties. </a:t>
            </a:r>
            <a:r>
              <a:rPr lang="en-US" sz="1200" b="1" dirty="0">
                <a:solidFill>
                  <a:schemeClr val="accent6">
                    <a:lumMod val="75000"/>
                  </a:schemeClr>
                </a:solidFill>
              </a:rPr>
              <a:t>ANEEL cancelled 9 solar projects totaling 249.7MW of capacity and 16 wind farms with a combined capacity of 307.7MW. </a:t>
            </a:r>
          </a:p>
          <a:p>
            <a:pPr marL="285750" indent="-285750">
              <a:buFont typeface="Wingdings" panose="05000000000000000000" pitchFamily="2" charset="2"/>
              <a:buChar char="§"/>
            </a:pPr>
            <a:r>
              <a:rPr lang="en-US" sz="1200" dirty="0"/>
              <a:t>De-contracting auction was held only once and is still considered a shame by Brazilian power sector.</a:t>
            </a:r>
          </a:p>
          <a:p>
            <a:pPr marL="285750" indent="-285750">
              <a:buFont typeface="Wingdings" panose="05000000000000000000" pitchFamily="2" charset="2"/>
              <a:buChar char="§"/>
            </a:pPr>
            <a:r>
              <a:rPr lang="en-US" sz="1200" dirty="0"/>
              <a:t>New auctions have stricter rules and penalties, especially the enforcement of financial guarantees.</a:t>
            </a:r>
          </a:p>
        </p:txBody>
      </p:sp>
      <p:sp>
        <p:nvSpPr>
          <p:cNvPr id="9" name="Isosceles Triangle 8">
            <a:extLst>
              <a:ext uri="{FF2B5EF4-FFF2-40B4-BE49-F238E27FC236}">
                <a16:creationId xmlns:a16="http://schemas.microsoft.com/office/drawing/2014/main" id="{5792D462-5B89-49CC-B294-3CDF88B3EA37}"/>
              </a:ext>
              <a:ext uri="{C183D7F6-B498-43B3-948B-1728B52AA6E4}">
                <adec:decorative xmlns:adec="http://schemas.microsoft.com/office/drawing/2017/decorative" val="1"/>
              </a:ext>
            </a:extLst>
          </p:cNvPr>
          <p:cNvSpPr/>
          <p:nvPr/>
        </p:nvSpPr>
        <p:spPr>
          <a:xfrm rot="5400000">
            <a:off x="5324160" y="2598578"/>
            <a:ext cx="1627073" cy="23579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50D915C-8261-458C-8F1D-419E7D834C48}"/>
              </a:ext>
            </a:extLst>
          </p:cNvPr>
          <p:cNvSpPr txBox="1"/>
          <p:nvPr/>
        </p:nvSpPr>
        <p:spPr>
          <a:xfrm>
            <a:off x="3303181" y="890263"/>
            <a:ext cx="2419742" cy="2246769"/>
          </a:xfrm>
          <a:prstGeom prst="rect">
            <a:avLst/>
          </a:prstGeom>
          <a:noFill/>
        </p:spPr>
        <p:txBody>
          <a:bodyPr wrap="square" rtlCol="0">
            <a:spAutoFit/>
          </a:bodyPr>
          <a:lstStyle/>
          <a:p>
            <a:pPr algn="ctr"/>
            <a:r>
              <a:rPr lang="en-US" sz="1600" b="1" dirty="0">
                <a:solidFill>
                  <a:schemeClr val="accent6">
                    <a:lumMod val="75000"/>
                  </a:schemeClr>
                </a:solidFill>
              </a:rPr>
              <a:t>Problem</a:t>
            </a:r>
          </a:p>
          <a:p>
            <a:endParaRPr lang="en-US" sz="1400" dirty="0"/>
          </a:p>
          <a:p>
            <a:endParaRPr lang="en-US" sz="1400" dirty="0"/>
          </a:p>
          <a:p>
            <a:pPr marL="285750" indent="-285750">
              <a:buFont typeface="Wingdings" panose="05000000000000000000" pitchFamily="2" charset="2"/>
              <a:buChar char="§"/>
            </a:pPr>
            <a:r>
              <a:rPr lang="en-US" sz="1200" b="1" dirty="0">
                <a:solidFill>
                  <a:schemeClr val="accent6">
                    <a:lumMod val="75000"/>
                  </a:schemeClr>
                </a:solidFill>
              </a:rPr>
              <a:t>The delay rate is astonishingly high, around 30%. Non-completion rate is also relevant, hitting 10%. </a:t>
            </a:r>
          </a:p>
          <a:p>
            <a:pPr marL="285750" indent="-285750">
              <a:buFont typeface="Wingdings" panose="05000000000000000000" pitchFamily="2" charset="2"/>
              <a:buChar char="§"/>
            </a:pPr>
            <a:r>
              <a:rPr lang="en-US" sz="1200" dirty="0"/>
              <a:t>Most projects are built (9 out of 10), but administrative and judicial disputes steal time of power sector stakeholders.</a:t>
            </a:r>
          </a:p>
        </p:txBody>
      </p:sp>
      <p:sp>
        <p:nvSpPr>
          <p:cNvPr id="3" name="Isosceles Triangle 2">
            <a:extLst>
              <a:ext uri="{FF2B5EF4-FFF2-40B4-BE49-F238E27FC236}">
                <a16:creationId xmlns:a16="http://schemas.microsoft.com/office/drawing/2014/main" id="{A0B7EC91-85C7-4CF9-AD96-C0ABD0DC8ACA}"/>
              </a:ext>
              <a:ext uri="{C183D7F6-B498-43B3-948B-1728B52AA6E4}">
                <adec:decorative xmlns:adec="http://schemas.microsoft.com/office/drawing/2017/decorative" val="1"/>
              </a:ext>
            </a:extLst>
          </p:cNvPr>
          <p:cNvSpPr/>
          <p:nvPr/>
        </p:nvSpPr>
        <p:spPr>
          <a:xfrm rot="5400000">
            <a:off x="2257501" y="2598578"/>
            <a:ext cx="1627073" cy="235793"/>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51CE10A-9866-48AA-9420-E8C6E89A2922}"/>
              </a:ext>
            </a:extLst>
          </p:cNvPr>
          <p:cNvSpPr txBox="1"/>
          <p:nvPr/>
        </p:nvSpPr>
        <p:spPr>
          <a:xfrm>
            <a:off x="276448" y="883361"/>
            <a:ext cx="2239924" cy="3724096"/>
          </a:xfrm>
          <a:prstGeom prst="rect">
            <a:avLst/>
          </a:prstGeom>
          <a:noFill/>
        </p:spPr>
        <p:txBody>
          <a:bodyPr wrap="square" rtlCol="0">
            <a:spAutoFit/>
          </a:bodyPr>
          <a:lstStyle/>
          <a:p>
            <a:pPr algn="ctr"/>
            <a:r>
              <a:rPr lang="en-US" sz="1600" b="1" dirty="0">
                <a:solidFill>
                  <a:schemeClr val="accent6">
                    <a:lumMod val="75000"/>
                  </a:schemeClr>
                </a:solidFill>
              </a:rPr>
              <a:t>Context</a:t>
            </a:r>
          </a:p>
          <a:p>
            <a:endParaRPr lang="en-US" sz="1400" dirty="0"/>
          </a:p>
          <a:p>
            <a:endParaRPr lang="en-US" sz="1400" dirty="0"/>
          </a:p>
          <a:p>
            <a:pPr marL="285750" indent="-285750">
              <a:buFont typeface="Wingdings" panose="05000000000000000000" pitchFamily="2" charset="2"/>
              <a:buChar char="§"/>
            </a:pPr>
            <a:r>
              <a:rPr lang="en-US" sz="1200" dirty="0"/>
              <a:t>In Brazilian context, many players try to find ways of getting rid of their responsibilities using judicial system. </a:t>
            </a:r>
          </a:p>
          <a:p>
            <a:pPr marL="285750" indent="-285750">
              <a:buFont typeface="Wingdings" panose="05000000000000000000" pitchFamily="2" charset="2"/>
              <a:buChar char="§"/>
            </a:pPr>
            <a:r>
              <a:rPr lang="en-US" sz="1200" dirty="0"/>
              <a:t>It has introduced a moral hazard into the system, and sometimes it affects players in the power sector.</a:t>
            </a:r>
          </a:p>
          <a:p>
            <a:pPr marL="285750" indent="-285750">
              <a:buFont typeface="Wingdings" panose="05000000000000000000" pitchFamily="2" charset="2"/>
              <a:buChar char="§"/>
            </a:pPr>
            <a:r>
              <a:rPr lang="en-US" sz="1200" dirty="0"/>
              <a:t>Developers and poor-experienced companies enter in auctions to be awarded and resell projects later. In some cases they really think they are able to build them.</a:t>
            </a:r>
          </a:p>
        </p:txBody>
      </p:sp>
      <p:sp>
        <p:nvSpPr>
          <p:cNvPr id="5" name="Title 4">
            <a:extLst>
              <a:ext uri="{FF2B5EF4-FFF2-40B4-BE49-F238E27FC236}">
                <a16:creationId xmlns:a16="http://schemas.microsoft.com/office/drawing/2014/main" id="{BC1C5B6A-1DBA-4175-87F7-7B9901305E9B}"/>
              </a:ext>
            </a:extLst>
          </p:cNvPr>
          <p:cNvSpPr>
            <a:spLocks noGrp="1"/>
          </p:cNvSpPr>
          <p:nvPr>
            <p:ph type="title"/>
          </p:nvPr>
        </p:nvSpPr>
        <p:spPr>
          <a:xfrm>
            <a:off x="182131" y="153987"/>
            <a:ext cx="8311074" cy="572221"/>
          </a:xfrm>
        </p:spPr>
        <p:txBody>
          <a:bodyPr/>
          <a:lstStyle/>
          <a:p>
            <a:r>
              <a:rPr lang="en-US" sz="2000" b="1" dirty="0">
                <a:solidFill>
                  <a:schemeClr val="accent6">
                    <a:lumMod val="50000"/>
                  </a:schemeClr>
                </a:solidFill>
              </a:rPr>
              <a:t>4. Underbuilding and De-contracting auction: Once bitten twice shy!</a:t>
            </a:r>
            <a:endParaRPr lang="en-US" sz="2000" dirty="0"/>
          </a:p>
        </p:txBody>
      </p:sp>
    </p:spTree>
    <p:extLst>
      <p:ext uri="{BB962C8B-B14F-4D97-AF65-F5344CB8AC3E}">
        <p14:creationId xmlns:p14="http://schemas.microsoft.com/office/powerpoint/2010/main" val="951673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a:xfrm>
            <a:off x="3124200" y="4844639"/>
            <a:ext cx="2895600" cy="186148"/>
          </a:xfrm>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4</a:t>
            </a:fld>
            <a:endParaRPr lang="en-US" dirty="0"/>
          </a:p>
        </p:txBody>
      </p:sp>
      <p:sp>
        <p:nvSpPr>
          <p:cNvPr id="72" name="Footer Placeholder 2">
            <a:extLst>
              <a:ext uri="{FF2B5EF4-FFF2-40B4-BE49-F238E27FC236}">
                <a16:creationId xmlns:a16="http://schemas.microsoft.com/office/drawing/2014/main" id="{1BFCAABA-3E24-4713-BD68-18A9CFEF2B0C}"/>
              </a:ext>
              <a:ext uri="{C183D7F6-B498-43B3-948B-1728B52AA6E4}">
                <adec:decorative xmlns:adec="http://schemas.microsoft.com/office/drawing/2017/decorative" val="1"/>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IBGE, IPEA, Moody’s, </a:t>
            </a:r>
            <a:r>
              <a:rPr lang="en-US" dirty="0" err="1"/>
              <a:t>Tendências</a:t>
            </a:r>
            <a:r>
              <a:rPr lang="en-US" dirty="0"/>
              <a:t>, BACEN, ONS</a:t>
            </a:r>
          </a:p>
        </p:txBody>
      </p:sp>
      <p:pic>
        <p:nvPicPr>
          <p:cNvPr id="40" name="Imagem 40" descr="A map of Brazil's power infrastructure">
            <a:extLst>
              <a:ext uri="{FF2B5EF4-FFF2-40B4-BE49-F238E27FC236}">
                <a16:creationId xmlns:a16="http://schemas.microsoft.com/office/drawing/2014/main" id="{DD2F1C2D-E81C-4840-BC04-6A1AD38FA2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5989" y="985089"/>
            <a:ext cx="3957911" cy="3804543"/>
          </a:xfrm>
          <a:prstGeom prst="rect">
            <a:avLst/>
          </a:prstGeom>
        </p:spPr>
      </p:pic>
      <p:graphicFrame>
        <p:nvGraphicFramePr>
          <p:cNvPr id="7" name="Table 7">
            <a:extLst>
              <a:ext uri="{FF2B5EF4-FFF2-40B4-BE49-F238E27FC236}">
                <a16:creationId xmlns:a16="http://schemas.microsoft.com/office/drawing/2014/main" id="{38B24434-19F2-4DF8-86DA-5831BF4B7FDB}"/>
              </a:ext>
            </a:extLst>
          </p:cNvPr>
          <p:cNvGraphicFramePr>
            <a:graphicFrameLocks noGrp="1"/>
          </p:cNvGraphicFramePr>
          <p:nvPr>
            <p:extLst>
              <p:ext uri="{D42A27DB-BD31-4B8C-83A1-F6EECF244321}">
                <p14:modId xmlns:p14="http://schemas.microsoft.com/office/powerpoint/2010/main" val="2243503705"/>
              </p:ext>
            </p:extLst>
          </p:nvPr>
        </p:nvGraphicFramePr>
        <p:xfrm>
          <a:off x="355686" y="985586"/>
          <a:ext cx="4328160" cy="3749040"/>
        </p:xfrm>
        <a:graphic>
          <a:graphicData uri="http://schemas.openxmlformats.org/drawingml/2006/table">
            <a:tbl>
              <a:tblPr firstRow="1" bandRow="1">
                <a:tableStyleId>{F2DE63D5-997A-4646-A377-4702673A728D}</a:tableStyleId>
              </a:tblPr>
              <a:tblGrid>
                <a:gridCol w="2215078">
                  <a:extLst>
                    <a:ext uri="{9D8B030D-6E8A-4147-A177-3AD203B41FA5}">
                      <a16:colId xmlns:a16="http://schemas.microsoft.com/office/drawing/2014/main" val="2569689103"/>
                    </a:ext>
                  </a:extLst>
                </a:gridCol>
                <a:gridCol w="2113082">
                  <a:extLst>
                    <a:ext uri="{9D8B030D-6E8A-4147-A177-3AD203B41FA5}">
                      <a16:colId xmlns:a16="http://schemas.microsoft.com/office/drawing/2014/main" val="1935066657"/>
                    </a:ext>
                  </a:extLst>
                </a:gridCol>
              </a:tblGrid>
              <a:tr h="182880">
                <a:tc>
                  <a:txBody>
                    <a:bodyPr/>
                    <a:lstStyle/>
                    <a:p>
                      <a:r>
                        <a:rPr lang="en-US" sz="1200" dirty="0"/>
                        <a:t>COUNTRY FACT SHEET</a:t>
                      </a:r>
                    </a:p>
                  </a:txBody>
                  <a:tcPr/>
                </a:tc>
                <a:tc>
                  <a:txBody>
                    <a:bodyPr/>
                    <a:lstStyle/>
                    <a:p>
                      <a:endParaRPr lang="en-US" sz="1200" dirty="0"/>
                    </a:p>
                  </a:txBody>
                  <a:tcPr/>
                </a:tc>
                <a:extLst>
                  <a:ext uri="{0D108BD9-81ED-4DB2-BD59-A6C34878D82A}">
                    <a16:rowId xmlns:a16="http://schemas.microsoft.com/office/drawing/2014/main" val="2672501695"/>
                  </a:ext>
                </a:extLst>
              </a:tr>
              <a:tr h="182880">
                <a:tc>
                  <a:txBody>
                    <a:bodyPr/>
                    <a:lstStyle/>
                    <a:p>
                      <a:r>
                        <a:rPr lang="en-US" sz="1200" dirty="0">
                          <a:solidFill>
                            <a:schemeClr val="accent3"/>
                          </a:solidFill>
                        </a:rPr>
                        <a:t>Currency</a:t>
                      </a:r>
                    </a:p>
                  </a:txBody>
                  <a:tcPr>
                    <a:lnL w="9525" cap="flat" cmpd="sng" algn="ctr">
                      <a:noFill/>
                      <a:prstDash val="solid"/>
                    </a:lnL>
                  </a:tcPr>
                </a:tc>
                <a:tc>
                  <a:txBody>
                    <a:bodyPr/>
                    <a:lstStyle/>
                    <a:p>
                      <a:r>
                        <a:rPr lang="en-US" sz="1200" dirty="0">
                          <a:solidFill>
                            <a:schemeClr val="accent3"/>
                          </a:solidFill>
                        </a:rPr>
                        <a:t>Real (R$)</a:t>
                      </a:r>
                    </a:p>
                  </a:txBody>
                  <a:tcPr>
                    <a:lnR w="9525" cap="flat" cmpd="sng" algn="ctr">
                      <a:noFill/>
                      <a:prstDash val="solid"/>
                    </a:lnR>
                  </a:tcPr>
                </a:tc>
                <a:extLst>
                  <a:ext uri="{0D108BD9-81ED-4DB2-BD59-A6C34878D82A}">
                    <a16:rowId xmlns:a16="http://schemas.microsoft.com/office/drawing/2014/main" val="589299961"/>
                  </a:ext>
                </a:extLst>
              </a:tr>
              <a:tr h="182880">
                <a:tc>
                  <a:txBody>
                    <a:bodyPr/>
                    <a:lstStyle/>
                    <a:p>
                      <a:r>
                        <a:rPr lang="en-US" sz="1200" dirty="0">
                          <a:solidFill>
                            <a:schemeClr val="accent3"/>
                          </a:solidFill>
                        </a:rPr>
                        <a:t>Exchange Rate (October 2019)</a:t>
                      </a:r>
                    </a:p>
                  </a:txBody>
                  <a:tcPr>
                    <a:lnL w="9525" cap="flat" cmpd="sng" algn="ctr">
                      <a:noFill/>
                      <a:prstDash val="solid"/>
                    </a:lnL>
                  </a:tcPr>
                </a:tc>
                <a:tc>
                  <a:txBody>
                    <a:bodyPr/>
                    <a:lstStyle/>
                    <a:p>
                      <a:r>
                        <a:rPr lang="en-US" sz="1200" dirty="0">
                          <a:solidFill>
                            <a:schemeClr val="accent3"/>
                          </a:solidFill>
                        </a:rPr>
                        <a:t>US$ 1 = R$ 4</a:t>
                      </a:r>
                    </a:p>
                  </a:txBody>
                  <a:tcPr>
                    <a:lnR w="9525" cap="flat" cmpd="sng" algn="ctr">
                      <a:noFill/>
                      <a:prstDash val="solid"/>
                    </a:lnR>
                  </a:tcPr>
                </a:tc>
                <a:extLst>
                  <a:ext uri="{0D108BD9-81ED-4DB2-BD59-A6C34878D82A}">
                    <a16:rowId xmlns:a16="http://schemas.microsoft.com/office/drawing/2014/main" val="1401004819"/>
                  </a:ext>
                </a:extLst>
              </a:tr>
              <a:tr h="182880">
                <a:tc>
                  <a:txBody>
                    <a:bodyPr/>
                    <a:lstStyle/>
                    <a:p>
                      <a:r>
                        <a:rPr lang="en-US" sz="1200" dirty="0">
                          <a:solidFill>
                            <a:schemeClr val="accent3"/>
                          </a:solidFill>
                        </a:rPr>
                        <a:t>Per Capita GDP (2017)</a:t>
                      </a:r>
                    </a:p>
                  </a:txBody>
                  <a:tcPr>
                    <a:lnL w="9525" cap="flat" cmpd="sng" algn="ctr">
                      <a:noFill/>
                      <a:prstDash val="solid"/>
                    </a:lnL>
                  </a:tcPr>
                </a:tc>
                <a:tc>
                  <a:txBody>
                    <a:bodyPr/>
                    <a:lstStyle/>
                    <a:p>
                      <a:r>
                        <a:rPr lang="en-US" sz="1200" dirty="0">
                          <a:solidFill>
                            <a:schemeClr val="accent3"/>
                          </a:solidFill>
                        </a:rPr>
                        <a:t>US$ 9,821</a:t>
                      </a:r>
                    </a:p>
                  </a:txBody>
                  <a:tcPr>
                    <a:lnR w="9525" cap="flat" cmpd="sng" algn="ctr">
                      <a:noFill/>
                      <a:prstDash val="solid"/>
                    </a:lnR>
                  </a:tcPr>
                </a:tc>
                <a:extLst>
                  <a:ext uri="{0D108BD9-81ED-4DB2-BD59-A6C34878D82A}">
                    <a16:rowId xmlns:a16="http://schemas.microsoft.com/office/drawing/2014/main" val="675604487"/>
                  </a:ext>
                </a:extLst>
              </a:tr>
              <a:tr h="182880">
                <a:tc>
                  <a:txBody>
                    <a:bodyPr/>
                    <a:lstStyle/>
                    <a:p>
                      <a:r>
                        <a:rPr lang="en-US" sz="1200" dirty="0">
                          <a:solidFill>
                            <a:schemeClr val="accent3"/>
                          </a:solidFill>
                        </a:rPr>
                        <a:t>GDP (2017)</a:t>
                      </a:r>
                    </a:p>
                  </a:txBody>
                  <a:tcPr>
                    <a:lnL w="9525" cap="flat" cmpd="sng" algn="ctr">
                      <a:noFill/>
                      <a:prstDash val="solid"/>
                    </a:lnL>
                  </a:tcPr>
                </a:tc>
                <a:tc>
                  <a:txBody>
                    <a:bodyPr/>
                    <a:lstStyle/>
                    <a:p>
                      <a:r>
                        <a:rPr lang="en-US" sz="1200" dirty="0">
                          <a:solidFill>
                            <a:schemeClr val="accent3"/>
                          </a:solidFill>
                        </a:rPr>
                        <a:t>US$ 2,056 billion</a:t>
                      </a:r>
                    </a:p>
                  </a:txBody>
                  <a:tcPr>
                    <a:lnR w="9525" cap="flat" cmpd="sng" algn="ctr">
                      <a:noFill/>
                      <a:prstDash val="solid"/>
                    </a:lnR>
                  </a:tcPr>
                </a:tc>
                <a:extLst>
                  <a:ext uri="{0D108BD9-81ED-4DB2-BD59-A6C34878D82A}">
                    <a16:rowId xmlns:a16="http://schemas.microsoft.com/office/drawing/2014/main" val="4173229049"/>
                  </a:ext>
                </a:extLst>
              </a:tr>
              <a:tr h="182880">
                <a:tc>
                  <a:txBody>
                    <a:bodyPr/>
                    <a:lstStyle/>
                    <a:p>
                      <a:r>
                        <a:rPr lang="en-US" sz="1200" dirty="0">
                          <a:solidFill>
                            <a:schemeClr val="accent3"/>
                          </a:solidFill>
                        </a:rPr>
                        <a:t>GDP Growth Forecast (2018)</a:t>
                      </a:r>
                    </a:p>
                  </a:txBody>
                  <a:tcPr>
                    <a:lnL w="9525" cap="flat" cmpd="sng" algn="ctr">
                      <a:noFill/>
                      <a:prstDash val="solid"/>
                    </a:lnL>
                  </a:tcPr>
                </a:tc>
                <a:tc>
                  <a:txBody>
                    <a:bodyPr/>
                    <a:lstStyle/>
                    <a:p>
                      <a:r>
                        <a:rPr lang="en-US" sz="1200" dirty="0">
                          <a:solidFill>
                            <a:schemeClr val="accent3"/>
                          </a:solidFill>
                        </a:rPr>
                        <a:t>1.36%</a:t>
                      </a:r>
                    </a:p>
                  </a:txBody>
                  <a:tcPr>
                    <a:lnR w="9525" cap="flat" cmpd="sng" algn="ctr">
                      <a:noFill/>
                      <a:prstDash val="solid"/>
                    </a:lnR>
                  </a:tcPr>
                </a:tc>
                <a:extLst>
                  <a:ext uri="{0D108BD9-81ED-4DB2-BD59-A6C34878D82A}">
                    <a16:rowId xmlns:a16="http://schemas.microsoft.com/office/drawing/2014/main" val="2582937244"/>
                  </a:ext>
                </a:extLst>
              </a:tr>
              <a:tr h="182880">
                <a:tc>
                  <a:txBody>
                    <a:bodyPr/>
                    <a:lstStyle/>
                    <a:p>
                      <a:r>
                        <a:rPr lang="en-US" sz="1200" dirty="0">
                          <a:solidFill>
                            <a:schemeClr val="accent3"/>
                          </a:solidFill>
                        </a:rPr>
                        <a:t>Inflation Rate (2017)</a:t>
                      </a:r>
                    </a:p>
                  </a:txBody>
                  <a:tcPr>
                    <a:lnL w="9525" cap="flat" cmpd="sng" algn="ctr">
                      <a:noFill/>
                      <a:prstDash val="solid"/>
                    </a:lnL>
                  </a:tcPr>
                </a:tc>
                <a:tc>
                  <a:txBody>
                    <a:bodyPr/>
                    <a:lstStyle/>
                    <a:p>
                      <a:r>
                        <a:rPr lang="en-US" sz="1200" dirty="0">
                          <a:solidFill>
                            <a:schemeClr val="accent3"/>
                          </a:solidFill>
                        </a:rPr>
                        <a:t>3.5%</a:t>
                      </a:r>
                    </a:p>
                  </a:txBody>
                  <a:tcPr>
                    <a:lnR w="9525" cap="flat" cmpd="sng" algn="ctr">
                      <a:noFill/>
                      <a:prstDash val="solid"/>
                    </a:lnR>
                  </a:tcPr>
                </a:tc>
                <a:extLst>
                  <a:ext uri="{0D108BD9-81ED-4DB2-BD59-A6C34878D82A}">
                    <a16:rowId xmlns:a16="http://schemas.microsoft.com/office/drawing/2014/main" val="2992016264"/>
                  </a:ext>
                </a:extLst>
              </a:tr>
              <a:tr h="182880">
                <a:tc>
                  <a:txBody>
                    <a:bodyPr/>
                    <a:lstStyle/>
                    <a:p>
                      <a:r>
                        <a:rPr lang="en-US" sz="1200" dirty="0">
                          <a:solidFill>
                            <a:schemeClr val="accent3"/>
                          </a:solidFill>
                        </a:rPr>
                        <a:t>Economic Drivers</a:t>
                      </a:r>
                    </a:p>
                  </a:txBody>
                  <a:tcPr>
                    <a:lnL w="9525" cap="flat" cmpd="sng" algn="ctr">
                      <a:noFill/>
                      <a:prstDash val="solid"/>
                    </a:lnL>
                  </a:tcPr>
                </a:tc>
                <a:tc>
                  <a:txBody>
                    <a:bodyPr/>
                    <a:lstStyle/>
                    <a:p>
                      <a:r>
                        <a:rPr lang="en-US" sz="1200" dirty="0">
                          <a:solidFill>
                            <a:schemeClr val="accent3"/>
                          </a:solidFill>
                        </a:rPr>
                        <a:t>Agriculture, Steel and Mining, Services</a:t>
                      </a:r>
                    </a:p>
                  </a:txBody>
                  <a:tcPr>
                    <a:lnR w="9525" cap="flat" cmpd="sng" algn="ctr">
                      <a:noFill/>
                      <a:prstDash val="solid"/>
                    </a:lnR>
                  </a:tcPr>
                </a:tc>
                <a:extLst>
                  <a:ext uri="{0D108BD9-81ED-4DB2-BD59-A6C34878D82A}">
                    <a16:rowId xmlns:a16="http://schemas.microsoft.com/office/drawing/2014/main" val="10539517"/>
                  </a:ext>
                </a:extLst>
              </a:tr>
              <a:tr h="182880">
                <a:tc>
                  <a:txBody>
                    <a:bodyPr/>
                    <a:lstStyle/>
                    <a:p>
                      <a:r>
                        <a:rPr lang="en-US" sz="1200" dirty="0">
                          <a:solidFill>
                            <a:schemeClr val="accent3"/>
                          </a:solidFill>
                        </a:rPr>
                        <a:t>Capital</a:t>
                      </a:r>
                    </a:p>
                  </a:txBody>
                  <a:tcPr>
                    <a:lnL w="9525" cap="flat" cmpd="sng" algn="ctr">
                      <a:noFill/>
                      <a:prstDash val="solid"/>
                    </a:lnL>
                  </a:tcPr>
                </a:tc>
                <a:tc>
                  <a:txBody>
                    <a:bodyPr/>
                    <a:lstStyle/>
                    <a:p>
                      <a:r>
                        <a:rPr lang="en-US" sz="1200" dirty="0">
                          <a:solidFill>
                            <a:schemeClr val="accent3"/>
                          </a:solidFill>
                        </a:rPr>
                        <a:t>Brasilia</a:t>
                      </a:r>
                    </a:p>
                  </a:txBody>
                  <a:tcPr>
                    <a:lnR w="9525" cap="flat" cmpd="sng" algn="ctr">
                      <a:noFill/>
                      <a:prstDash val="solid"/>
                    </a:lnR>
                  </a:tcPr>
                </a:tc>
                <a:extLst>
                  <a:ext uri="{0D108BD9-81ED-4DB2-BD59-A6C34878D82A}">
                    <a16:rowId xmlns:a16="http://schemas.microsoft.com/office/drawing/2014/main" val="1010580846"/>
                  </a:ext>
                </a:extLst>
              </a:tr>
              <a:tr h="182880">
                <a:tc>
                  <a:txBody>
                    <a:bodyPr/>
                    <a:lstStyle/>
                    <a:p>
                      <a:r>
                        <a:rPr lang="en-US" sz="1200" dirty="0">
                          <a:solidFill>
                            <a:schemeClr val="accent3"/>
                          </a:solidFill>
                        </a:rPr>
                        <a:t>Largest City</a:t>
                      </a:r>
                    </a:p>
                  </a:txBody>
                  <a:tcPr>
                    <a:lnL w="9525" cap="flat" cmpd="sng" algn="ctr">
                      <a:noFill/>
                      <a:prstDash val="solid"/>
                    </a:lnL>
                  </a:tcPr>
                </a:tc>
                <a:tc>
                  <a:txBody>
                    <a:bodyPr/>
                    <a:lstStyle/>
                    <a:p>
                      <a:r>
                        <a:rPr lang="en-US" sz="1200" dirty="0">
                          <a:solidFill>
                            <a:schemeClr val="accent3"/>
                          </a:solidFill>
                        </a:rPr>
                        <a:t>Sao Paulo</a:t>
                      </a:r>
                    </a:p>
                  </a:txBody>
                  <a:tcPr>
                    <a:lnR w="9525" cap="flat" cmpd="sng" algn="ctr">
                      <a:noFill/>
                      <a:prstDash val="solid"/>
                    </a:lnR>
                  </a:tcPr>
                </a:tc>
                <a:extLst>
                  <a:ext uri="{0D108BD9-81ED-4DB2-BD59-A6C34878D82A}">
                    <a16:rowId xmlns:a16="http://schemas.microsoft.com/office/drawing/2014/main" val="3367151772"/>
                  </a:ext>
                </a:extLst>
              </a:tr>
              <a:tr h="182880">
                <a:tc>
                  <a:txBody>
                    <a:bodyPr/>
                    <a:lstStyle/>
                    <a:p>
                      <a:r>
                        <a:rPr lang="en-US" sz="1200" dirty="0">
                          <a:solidFill>
                            <a:schemeClr val="accent3"/>
                          </a:solidFill>
                        </a:rPr>
                        <a:t>Population</a:t>
                      </a:r>
                    </a:p>
                  </a:txBody>
                  <a:tcPr>
                    <a:lnL w="9525" cap="flat" cmpd="sng" algn="ctr">
                      <a:noFill/>
                      <a:prstDash val="solid"/>
                    </a:lnL>
                  </a:tcPr>
                </a:tc>
                <a:tc>
                  <a:txBody>
                    <a:bodyPr/>
                    <a:lstStyle/>
                    <a:p>
                      <a:r>
                        <a:rPr lang="en-US" sz="1200" dirty="0">
                          <a:solidFill>
                            <a:schemeClr val="accent3"/>
                          </a:solidFill>
                        </a:rPr>
                        <a:t>210 MM</a:t>
                      </a:r>
                    </a:p>
                  </a:txBody>
                  <a:tcPr>
                    <a:lnR w="9525" cap="flat" cmpd="sng" algn="ctr">
                      <a:noFill/>
                      <a:prstDash val="solid"/>
                    </a:lnR>
                  </a:tcPr>
                </a:tc>
                <a:extLst>
                  <a:ext uri="{0D108BD9-81ED-4DB2-BD59-A6C34878D82A}">
                    <a16:rowId xmlns:a16="http://schemas.microsoft.com/office/drawing/2014/main" val="2776832872"/>
                  </a:ext>
                </a:extLst>
              </a:tr>
              <a:tr h="182880">
                <a:tc>
                  <a:txBody>
                    <a:bodyPr/>
                    <a:lstStyle/>
                    <a:p>
                      <a:r>
                        <a:rPr lang="en-US" sz="1200" dirty="0">
                          <a:solidFill>
                            <a:schemeClr val="accent3"/>
                          </a:solidFill>
                        </a:rPr>
                        <a:t>Sovereign Credit Ratings</a:t>
                      </a:r>
                    </a:p>
                  </a:txBody>
                  <a:tcPr>
                    <a:lnL w="9525" cap="flat" cmpd="sng" algn="ctr">
                      <a:noFill/>
                      <a:prstDash val="solid"/>
                    </a:lnL>
                  </a:tcPr>
                </a:tc>
                <a:tc>
                  <a:txBody>
                    <a:bodyPr/>
                    <a:lstStyle/>
                    <a:p>
                      <a:r>
                        <a:rPr lang="en-US" sz="1200" dirty="0">
                          <a:solidFill>
                            <a:schemeClr val="accent3"/>
                          </a:solidFill>
                        </a:rPr>
                        <a:t>S&amp;P BB-, Fitch BB, Moody’s Ba2</a:t>
                      </a:r>
                    </a:p>
                  </a:txBody>
                  <a:tcPr>
                    <a:lnR w="9525" cap="flat" cmpd="sng" algn="ctr">
                      <a:noFill/>
                      <a:prstDash val="solid"/>
                    </a:lnR>
                  </a:tcPr>
                </a:tc>
                <a:extLst>
                  <a:ext uri="{0D108BD9-81ED-4DB2-BD59-A6C34878D82A}">
                    <a16:rowId xmlns:a16="http://schemas.microsoft.com/office/drawing/2014/main" val="3258853487"/>
                  </a:ext>
                </a:extLst>
              </a:tr>
              <a:tr h="182880">
                <a:tc>
                  <a:txBody>
                    <a:bodyPr/>
                    <a:lstStyle/>
                    <a:p>
                      <a:r>
                        <a:rPr lang="en-US" sz="1200" dirty="0">
                          <a:solidFill>
                            <a:schemeClr val="accent3"/>
                          </a:solidFill>
                        </a:rPr>
                        <a:t>Area (surface)</a:t>
                      </a:r>
                    </a:p>
                  </a:txBody>
                  <a:tcPr>
                    <a:lnL w="9525" cap="flat" cmpd="sng" algn="ctr">
                      <a:noFill/>
                      <a:prstDash val="solid"/>
                    </a:lnL>
                  </a:tcPr>
                </a:tc>
                <a:tc>
                  <a:txBody>
                    <a:bodyPr/>
                    <a:lstStyle/>
                    <a:p>
                      <a:r>
                        <a:rPr lang="en-US" sz="1200" dirty="0">
                          <a:solidFill>
                            <a:schemeClr val="accent3"/>
                          </a:solidFill>
                        </a:rPr>
                        <a:t>8.5 million km</a:t>
                      </a:r>
                      <a:r>
                        <a:rPr lang="en-US" sz="1200" baseline="30000" dirty="0">
                          <a:solidFill>
                            <a:schemeClr val="accent3"/>
                          </a:solidFill>
                        </a:rPr>
                        <a:t>2</a:t>
                      </a:r>
                    </a:p>
                  </a:txBody>
                  <a:tcPr>
                    <a:lnR w="9525" cap="flat" cmpd="sng" algn="ctr">
                      <a:noFill/>
                      <a:prstDash val="solid"/>
                    </a:lnR>
                  </a:tcPr>
                </a:tc>
                <a:extLst>
                  <a:ext uri="{0D108BD9-81ED-4DB2-BD59-A6C34878D82A}">
                    <a16:rowId xmlns:a16="http://schemas.microsoft.com/office/drawing/2014/main" val="1254255541"/>
                  </a:ext>
                </a:extLst>
              </a:tr>
            </a:tbl>
          </a:graphicData>
        </a:graphic>
      </p:graphicFrame>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Brazil at a glance: 9th largest worldwide GDP and 10th largest consumption power market with a dynamic business environment. </a:t>
            </a:r>
          </a:p>
        </p:txBody>
      </p:sp>
    </p:spTree>
    <p:extLst>
      <p:ext uri="{BB962C8B-B14F-4D97-AF65-F5344CB8AC3E}">
        <p14:creationId xmlns:p14="http://schemas.microsoft.com/office/powerpoint/2010/main" val="30858291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9AFDA2C6-F1CA-4E5E-86FB-F5C1EB89330E}"/>
              </a:ext>
              <a:ext uri="{C183D7F6-B498-43B3-948B-1728B52AA6E4}">
                <adec:decorative xmlns:adec="http://schemas.microsoft.com/office/drawing/2017/decorative" val="1"/>
              </a:ext>
            </a:extLst>
          </p:cNvPr>
          <p:cNvSpPr>
            <a:spLocks noGrp="1"/>
          </p:cNvSpPr>
          <p:nvPr>
            <p:ph type="dt" sz="half" idx="10"/>
          </p:nvPr>
        </p:nvSpPr>
        <p:spPr/>
        <p:txBody>
          <a:bodyPr/>
          <a:lstStyle/>
          <a:p>
            <a:fld id="{C3349C05-927F-3348-96DF-9086CF2761D6}" type="datetime1">
              <a:rPr lang="en-US" smtClean="0"/>
              <a:t>6/24/2020</a:t>
            </a:fld>
            <a:endParaRPr lang="en-US" dirty="0"/>
          </a:p>
        </p:txBody>
      </p:sp>
      <p:sp>
        <p:nvSpPr>
          <p:cNvPr id="5" name="Slide Number Placeholder 4">
            <a:extLst>
              <a:ext uri="{FF2B5EF4-FFF2-40B4-BE49-F238E27FC236}">
                <a16:creationId xmlns:a16="http://schemas.microsoft.com/office/drawing/2014/main" id="{B785DC29-42DA-4D6E-8ABB-42F6028327F0}"/>
              </a:ext>
              <a:ext uri="{C183D7F6-B498-43B3-948B-1728B52AA6E4}">
                <adec:decorative xmlns:adec="http://schemas.microsoft.com/office/drawing/2017/decorative" val="1"/>
              </a:ext>
            </a:extLst>
          </p:cNvPr>
          <p:cNvSpPr>
            <a:spLocks noGrp="1"/>
          </p:cNvSpPr>
          <p:nvPr>
            <p:ph type="sldNum" sz="quarter" idx="12"/>
          </p:nvPr>
        </p:nvSpPr>
        <p:spPr/>
        <p:txBody>
          <a:bodyPr/>
          <a:lstStyle/>
          <a:p>
            <a:fld id="{42782948-4DBE-204D-AB9E-B65E067054AE}" type="slidenum">
              <a:rPr lang="en-US" smtClean="0"/>
              <a:pPr/>
              <a:t>40</a:t>
            </a:fld>
            <a:endParaRPr lang="en-US" dirty="0"/>
          </a:p>
        </p:txBody>
      </p:sp>
      <p:sp>
        <p:nvSpPr>
          <p:cNvPr id="2" name="Title 1">
            <a:extLst>
              <a:ext uri="{FF2B5EF4-FFF2-40B4-BE49-F238E27FC236}">
                <a16:creationId xmlns:a16="http://schemas.microsoft.com/office/drawing/2014/main" id="{D55DA331-CC05-458A-B9C9-9CBB893ECE7D}"/>
              </a:ext>
            </a:extLst>
          </p:cNvPr>
          <p:cNvSpPr>
            <a:spLocks noGrp="1"/>
          </p:cNvSpPr>
          <p:nvPr>
            <p:ph type="title"/>
          </p:nvPr>
        </p:nvSpPr>
        <p:spPr/>
        <p:txBody>
          <a:bodyPr/>
          <a:lstStyle/>
          <a:p>
            <a:r>
              <a:rPr lang="en-US" dirty="0"/>
              <a:t>Takeaways</a:t>
            </a:r>
          </a:p>
        </p:txBody>
      </p:sp>
    </p:spTree>
    <p:extLst>
      <p:ext uri="{BB962C8B-B14F-4D97-AF65-F5344CB8AC3E}">
        <p14:creationId xmlns:p14="http://schemas.microsoft.com/office/powerpoint/2010/main" val="27091680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a:extLst>
              <a:ext uri="{FF2B5EF4-FFF2-40B4-BE49-F238E27FC236}">
                <a16:creationId xmlns:a16="http://schemas.microsoft.com/office/drawing/2014/main" id="{AAE3E175-5780-41B8-B003-37CA5D0F62B6}"/>
              </a:ext>
              <a:ext uri="{C183D7F6-B498-43B3-948B-1728B52AA6E4}">
                <adec:decorative xmlns:adec="http://schemas.microsoft.com/office/drawing/2017/decorative" val="1"/>
              </a:ext>
            </a:extLst>
          </p:cNvPr>
          <p:cNvSpPr txBox="1">
            <a:spLocks/>
          </p:cNvSpPr>
          <p:nvPr/>
        </p:nvSpPr>
        <p:spPr>
          <a:xfrm>
            <a:off x="6858000" y="4844639"/>
            <a:ext cx="2133600" cy="186148"/>
          </a:xfrm>
          <a:prstGeom prst="rect">
            <a:avLst/>
          </a:prstGeom>
        </p:spPr>
        <p:txBody>
          <a:bodyPr vert="horz" lIns="91440" tIns="45720" rIns="91440" bIns="45720" rtlCol="0" anchor="ctr">
            <a:spAutoFit/>
          </a:bodyPr>
          <a:lstStyle>
            <a:defPPr>
              <a:defRPr lang="en-US"/>
            </a:defPPr>
            <a:lvl1pPr algn="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2782948-4DBE-204D-AB9E-B65E067054AE}" type="slidenum">
              <a:rPr lang="en-US" smtClean="0"/>
              <a:pPr/>
              <a:t>41</a:t>
            </a:fld>
            <a:endParaRPr lang="en-US" dirty="0"/>
          </a:p>
        </p:txBody>
      </p:sp>
      <p:sp>
        <p:nvSpPr>
          <p:cNvPr id="24" name="Footer Placeholder 2">
            <a:extLst>
              <a:ext uri="{FF2B5EF4-FFF2-40B4-BE49-F238E27FC236}">
                <a16:creationId xmlns:a16="http://schemas.microsoft.com/office/drawing/2014/main" id="{0E11CE36-F640-4483-A966-4CCF22C71971}"/>
              </a:ext>
              <a:ext uri="{C183D7F6-B498-43B3-948B-1728B52AA6E4}">
                <adec:decorative xmlns:adec="http://schemas.microsoft.com/office/drawing/2017/decorative" val="1"/>
              </a:ext>
            </a:extLst>
          </p:cNvPr>
          <p:cNvSpPr txBox="1">
            <a:spLocks/>
          </p:cNvSpPr>
          <p:nvPr/>
        </p:nvSpPr>
        <p:spPr>
          <a:xfrm>
            <a:off x="3124200" y="4844639"/>
            <a:ext cx="2895600" cy="186148"/>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DISCUSSION PURPOSES ONLY</a:t>
            </a:r>
          </a:p>
        </p:txBody>
      </p:sp>
      <p:sp>
        <p:nvSpPr>
          <p:cNvPr id="27" name="Footer Placeholder 2">
            <a:extLst>
              <a:ext uri="{FF2B5EF4-FFF2-40B4-BE49-F238E27FC236}">
                <a16:creationId xmlns:a16="http://schemas.microsoft.com/office/drawing/2014/main" id="{0B25A45C-35DA-4F43-ACE5-F2849680DDAF}"/>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sp>
        <p:nvSpPr>
          <p:cNvPr id="17" name="Rectangle: Single Corner Rounded 16">
            <a:extLst>
              <a:ext uri="{FF2B5EF4-FFF2-40B4-BE49-F238E27FC236}">
                <a16:creationId xmlns:a16="http://schemas.microsoft.com/office/drawing/2014/main" id="{B6753FD1-7E64-4831-811B-37C67968C968}"/>
              </a:ext>
            </a:extLst>
          </p:cNvPr>
          <p:cNvSpPr/>
          <p:nvPr/>
        </p:nvSpPr>
        <p:spPr>
          <a:xfrm>
            <a:off x="985284" y="3645736"/>
            <a:ext cx="7804297" cy="784631"/>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cs typeface="Arial" panose="020B0604020202020204" pitchFamily="34" charset="0"/>
              </a:rPr>
              <a:t>Avoid canned solution: Each country is unique; it is necessary to adopt a specific approach with the goal to increase the efficiency of the auction.</a:t>
            </a:r>
          </a:p>
        </p:txBody>
      </p:sp>
      <p:sp>
        <p:nvSpPr>
          <p:cNvPr id="18" name="Rectangle 17">
            <a:extLst>
              <a:ext uri="{FF2B5EF4-FFF2-40B4-BE49-F238E27FC236}">
                <a16:creationId xmlns:a16="http://schemas.microsoft.com/office/drawing/2014/main" id="{40C0F8A5-D853-49F1-B4C5-412789727B7A}"/>
              </a:ext>
            </a:extLst>
          </p:cNvPr>
          <p:cNvSpPr/>
          <p:nvPr/>
        </p:nvSpPr>
        <p:spPr>
          <a:xfrm>
            <a:off x="304800" y="3645736"/>
            <a:ext cx="602512" cy="784631"/>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4</a:t>
            </a:r>
          </a:p>
        </p:txBody>
      </p:sp>
      <p:sp>
        <p:nvSpPr>
          <p:cNvPr id="15" name="Rectangle: Single Corner Rounded 14">
            <a:extLst>
              <a:ext uri="{FF2B5EF4-FFF2-40B4-BE49-F238E27FC236}">
                <a16:creationId xmlns:a16="http://schemas.microsoft.com/office/drawing/2014/main" id="{89ADF6C3-04BF-45C3-9181-23D003771C85}"/>
              </a:ext>
            </a:extLst>
          </p:cNvPr>
          <p:cNvSpPr/>
          <p:nvPr/>
        </p:nvSpPr>
        <p:spPr>
          <a:xfrm>
            <a:off x="985284" y="2715299"/>
            <a:ext cx="7804297" cy="784631"/>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cs typeface="Arial" panose="020B0604020202020204" pitchFamily="34" charset="0"/>
              </a:rPr>
              <a:t>Grass is always greener: Brazilian auctions are good examples to address Supply Adequacy and Scale-Up Renewables, but they also have presented problems (winner’s curse, mismatch transmission-generation, gaming the system, and underbuilding). </a:t>
            </a:r>
          </a:p>
        </p:txBody>
      </p:sp>
      <p:sp>
        <p:nvSpPr>
          <p:cNvPr id="16" name="Rectangle 15">
            <a:extLst>
              <a:ext uri="{FF2B5EF4-FFF2-40B4-BE49-F238E27FC236}">
                <a16:creationId xmlns:a16="http://schemas.microsoft.com/office/drawing/2014/main" id="{8ED3E623-4D84-46FB-B1B0-CF4C7A68C436}"/>
              </a:ext>
            </a:extLst>
          </p:cNvPr>
          <p:cNvSpPr/>
          <p:nvPr/>
        </p:nvSpPr>
        <p:spPr>
          <a:xfrm>
            <a:off x="304800" y="2715299"/>
            <a:ext cx="602512" cy="784631"/>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3</a:t>
            </a:r>
          </a:p>
        </p:txBody>
      </p:sp>
      <p:sp>
        <p:nvSpPr>
          <p:cNvPr id="13" name="Rectangle: Single Corner Rounded 12">
            <a:extLst>
              <a:ext uri="{FF2B5EF4-FFF2-40B4-BE49-F238E27FC236}">
                <a16:creationId xmlns:a16="http://schemas.microsoft.com/office/drawing/2014/main" id="{DA6F54F5-CFC4-4E3F-84CB-907995575E21}"/>
              </a:ext>
            </a:extLst>
          </p:cNvPr>
          <p:cNvSpPr/>
          <p:nvPr/>
        </p:nvSpPr>
        <p:spPr>
          <a:xfrm>
            <a:off x="985284" y="1798868"/>
            <a:ext cx="7804297" cy="784631"/>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cs typeface="Arial" panose="020B0604020202020204" pitchFamily="34" charset="0"/>
              </a:rPr>
              <a:t>Devil lives in the details: auctions must be carefully organized to assure transparency and fairness of the process. </a:t>
            </a:r>
          </a:p>
        </p:txBody>
      </p:sp>
      <p:sp>
        <p:nvSpPr>
          <p:cNvPr id="14" name="Rectangle 13">
            <a:extLst>
              <a:ext uri="{FF2B5EF4-FFF2-40B4-BE49-F238E27FC236}">
                <a16:creationId xmlns:a16="http://schemas.microsoft.com/office/drawing/2014/main" id="{DA532373-3918-47FE-AD84-B4A7525DD59A}"/>
              </a:ext>
            </a:extLst>
          </p:cNvPr>
          <p:cNvSpPr/>
          <p:nvPr/>
        </p:nvSpPr>
        <p:spPr>
          <a:xfrm>
            <a:off x="304800" y="1798868"/>
            <a:ext cx="602512" cy="784631"/>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2</a:t>
            </a:r>
          </a:p>
        </p:txBody>
      </p:sp>
      <p:sp>
        <p:nvSpPr>
          <p:cNvPr id="11" name="Rectangle: Single Corner Rounded 10">
            <a:extLst>
              <a:ext uri="{FF2B5EF4-FFF2-40B4-BE49-F238E27FC236}">
                <a16:creationId xmlns:a16="http://schemas.microsoft.com/office/drawing/2014/main" id="{CEBAC19E-4AAC-4BC1-93DB-C288F59623C2}"/>
              </a:ext>
            </a:extLst>
          </p:cNvPr>
          <p:cNvSpPr/>
          <p:nvPr/>
        </p:nvSpPr>
        <p:spPr>
          <a:xfrm>
            <a:off x="985284" y="869369"/>
            <a:ext cx="7804297" cy="784631"/>
          </a:xfrm>
          <a:prstGeom prst="round1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lumMod val="85000"/>
                    <a:lumOff val="15000"/>
                  </a:schemeClr>
                </a:solidFill>
                <a:cs typeface="Arial" panose="020B0604020202020204" pitchFamily="34" charset="0"/>
              </a:rPr>
              <a:t>Reverse power auctions are powerful tools to promote the Supply Adequacy and to scale up renewables, as well.  Brazil is a good example to be analyzed due to its tradition with the mechanism.</a:t>
            </a:r>
          </a:p>
        </p:txBody>
      </p:sp>
      <p:sp>
        <p:nvSpPr>
          <p:cNvPr id="4" name="Rectangle 3">
            <a:extLst>
              <a:ext uri="{FF2B5EF4-FFF2-40B4-BE49-F238E27FC236}">
                <a16:creationId xmlns:a16="http://schemas.microsoft.com/office/drawing/2014/main" id="{384AD6EF-F913-49EC-AEA3-672C43187E8F}"/>
              </a:ext>
            </a:extLst>
          </p:cNvPr>
          <p:cNvSpPr/>
          <p:nvPr/>
        </p:nvSpPr>
        <p:spPr>
          <a:xfrm>
            <a:off x="304800" y="869369"/>
            <a:ext cx="602512" cy="784631"/>
          </a:xfrm>
          <a:prstGeom prst="rect">
            <a:avLst/>
          </a:prstGeom>
          <a:solidFill>
            <a:schemeClr val="accent6">
              <a:lumMod val="5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rPr>
              <a:t>1</a:t>
            </a:r>
          </a:p>
        </p:txBody>
      </p:sp>
      <p:sp>
        <p:nvSpPr>
          <p:cNvPr id="3" name="Title 2">
            <a:extLst>
              <a:ext uri="{FF2B5EF4-FFF2-40B4-BE49-F238E27FC236}">
                <a16:creationId xmlns:a16="http://schemas.microsoft.com/office/drawing/2014/main" id="{EBE3AAB5-CF61-4E23-865B-BC915591A3B6}"/>
              </a:ext>
            </a:extLst>
          </p:cNvPr>
          <p:cNvSpPr>
            <a:spLocks noGrp="1"/>
          </p:cNvSpPr>
          <p:nvPr>
            <p:ph type="title"/>
          </p:nvPr>
        </p:nvSpPr>
        <p:spPr>
          <a:xfrm>
            <a:off x="304800" y="187008"/>
            <a:ext cx="7772400" cy="461665"/>
          </a:xfrm>
        </p:spPr>
        <p:txBody>
          <a:bodyPr/>
          <a:lstStyle/>
          <a:p>
            <a:r>
              <a:rPr lang="en-US" b="1" dirty="0">
                <a:solidFill>
                  <a:schemeClr val="accent6">
                    <a:lumMod val="50000"/>
                  </a:schemeClr>
                </a:solidFill>
              </a:rPr>
              <a:t>Four Key Takeaways</a:t>
            </a:r>
            <a:endParaRPr lang="en-US" dirty="0"/>
          </a:p>
        </p:txBody>
      </p:sp>
    </p:spTree>
    <p:extLst>
      <p:ext uri="{BB962C8B-B14F-4D97-AF65-F5344CB8AC3E}">
        <p14:creationId xmlns:p14="http://schemas.microsoft.com/office/powerpoint/2010/main" val="6074379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42</a:t>
            </a:fld>
            <a:endParaRPr lang="en-US" dirty="0"/>
          </a:p>
        </p:txBody>
      </p:sp>
      <p:sp>
        <p:nvSpPr>
          <p:cNvPr id="6" name="Content Placeholder 5"/>
          <p:cNvSpPr>
            <a:spLocks noGrp="1"/>
          </p:cNvSpPr>
          <p:nvPr>
            <p:ph idx="1"/>
          </p:nvPr>
        </p:nvSpPr>
        <p:spPr>
          <a:xfrm>
            <a:off x="473147" y="1290635"/>
            <a:ext cx="8047075" cy="3200400"/>
          </a:xfrm>
        </p:spPr>
        <p:txBody>
          <a:bodyPr>
            <a:normAutofit/>
          </a:bodyPr>
          <a:lstStyle/>
          <a:p>
            <a:pPr marL="0" indent="0" algn="ctr">
              <a:buNone/>
            </a:pPr>
            <a:r>
              <a:rPr lang="en-US" dirty="0"/>
              <a:t>Comments or questions</a:t>
            </a:r>
          </a:p>
          <a:p>
            <a:pPr marL="0" indent="0" algn="ctr">
              <a:buNone/>
            </a:pPr>
            <a:r>
              <a:rPr lang="en-US" dirty="0"/>
              <a:t>Please contact </a:t>
            </a:r>
          </a:p>
          <a:p>
            <a:pPr marL="0" indent="0" algn="ctr">
              <a:buNone/>
            </a:pPr>
            <a:r>
              <a:rPr lang="en-US" dirty="0"/>
              <a:t>Alexandre Viana </a:t>
            </a:r>
          </a:p>
          <a:p>
            <a:pPr marL="0" indent="0" algn="ctr">
              <a:buNone/>
            </a:pPr>
            <a:r>
              <a:rPr lang="en-US" dirty="0">
                <a:hlinkClick r:id="rId3"/>
              </a:rPr>
              <a:t>alexandre.viana@thymosenergia.com.br</a:t>
            </a:r>
            <a:endParaRPr lang="en-US" dirty="0"/>
          </a:p>
          <a:p>
            <a:pPr marL="0" indent="0" algn="ctr">
              <a:buNone/>
            </a:pPr>
            <a:r>
              <a:rPr lang="en-US" dirty="0"/>
              <a:t>+ 55 11  98177 0009</a:t>
            </a:r>
          </a:p>
        </p:txBody>
      </p:sp>
      <p:sp>
        <p:nvSpPr>
          <p:cNvPr id="5" name="Title 4"/>
          <p:cNvSpPr>
            <a:spLocks noGrp="1"/>
          </p:cNvSpPr>
          <p:nvPr>
            <p:ph type="title"/>
          </p:nvPr>
        </p:nvSpPr>
        <p:spPr>
          <a:xfrm>
            <a:off x="747822" y="706198"/>
            <a:ext cx="7772400" cy="461665"/>
          </a:xfrm>
        </p:spPr>
        <p:txBody>
          <a:bodyPr/>
          <a:lstStyle/>
          <a:p>
            <a:pPr algn="ctr"/>
            <a:r>
              <a:rPr lang="en-US" dirty="0"/>
              <a:t>Thank you!	</a:t>
            </a:r>
          </a:p>
        </p:txBody>
      </p:sp>
    </p:spTree>
    <p:extLst>
      <p:ext uri="{BB962C8B-B14F-4D97-AF65-F5344CB8AC3E}">
        <p14:creationId xmlns:p14="http://schemas.microsoft.com/office/powerpoint/2010/main" val="36436979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42782948-4DBE-204D-AB9E-B65E067054AE}" type="slidenum">
              <a:rPr kumimoji="0" lang="en-US" sz="600" b="0" i="0" u="none" strike="noStrike" kern="1200" cap="none" spc="0" normalizeH="0" baseline="0" noProof="0" smtClean="0">
                <a:ln>
                  <a:noFill/>
                </a:ln>
                <a:solidFill>
                  <a:srgbClr val="6C6463"/>
                </a:solidFill>
                <a:effectLst/>
                <a:uLnTx/>
                <a:uFillTx/>
                <a:latin typeface="Gill Sans MT"/>
                <a:ea typeface="+mn-ea"/>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en-US" sz="600" b="0" i="0" u="none" strike="noStrike" kern="1200" cap="none" spc="0" normalizeH="0" baseline="0" noProof="0">
              <a:ln>
                <a:noFill/>
              </a:ln>
              <a:solidFill>
                <a:srgbClr val="6C6463"/>
              </a:solidFill>
              <a:effectLst/>
              <a:uLnTx/>
              <a:uFillTx/>
              <a:latin typeface="Gill Sans MT"/>
              <a:ea typeface="+mn-ea"/>
            </a:endParaRPr>
          </a:p>
        </p:txBody>
      </p:sp>
      <p:sp>
        <p:nvSpPr>
          <p:cNvPr id="21" name="Rectangle 20">
            <a:extLst>
              <a:ext uri="{FF2B5EF4-FFF2-40B4-BE49-F238E27FC236}">
                <a16:creationId xmlns:a16="http://schemas.microsoft.com/office/drawing/2014/main" id="{B09E30BF-CD28-425F-93A0-45774F9E0B92}"/>
              </a:ext>
              <a:ext uri="{C183D7F6-B498-43B3-948B-1728B52AA6E4}">
                <adec:decorative xmlns:adec="http://schemas.microsoft.com/office/drawing/2017/decorative" val="1"/>
              </a:ext>
            </a:extLst>
          </p:cNvPr>
          <p:cNvSpPr/>
          <p:nvPr/>
        </p:nvSpPr>
        <p:spPr>
          <a:xfrm>
            <a:off x="878958" y="2148008"/>
            <a:ext cx="7995684" cy="282094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20" name="TextBox 19" descr="Thymos Energia     since Jun-2019&#10;Energy Market Research with focus on microeconomics, market design and power trading fundamentals.&#10;Regulatory affairs of Brazilian power market such as concessions, auction rules, trading procedures. It also includes relationships with Brazilian stakeholders: market operator (CCEE), grid operator (ONS), energy office (EPE), agency (ANEEL) and ministry (MME).&#10;Tariff analyses for regulated market (ACR) and effects over contracting dynamics, observing the expansion of free market (ACL).&#10;Financial analysis for power sector with a focus on valuations for M&amp;A and auction participation.&#10;&#10;SPIC Pacific Hydro      Feb-2018 to May-2019&#10;Creation of a new trading area from scratch, including talent acquisition, software selection/analysis and procurement, development of trading governance procedures.&#10;Management of trading operations: Back, Middle and Front Office, representing USD 400 million a year.&#10;Supported decision-making process for CEO, CFO and M&amp;A.&#10;&#10;CCEE, Brazilian Market Operator  Mar-2000 to Jan-2018&#10;Led all phases of electricity auctions for Brazilian Regulated Market (Aug-2005 to Jan-2018), including business conception with policy makers (MME, ANEEL, EPE, ONS, CCEE), IT systems, administrative organization and represented CCEE to the press media. These auctions traded US$ 450 billion in contracts with different periods of maturity and delivery.&#10;">
            <a:extLst>
              <a:ext uri="{FF2B5EF4-FFF2-40B4-BE49-F238E27FC236}">
                <a16:creationId xmlns:a16="http://schemas.microsoft.com/office/drawing/2014/main" id="{131D7CEC-212B-482C-A3FA-AED5877ECE00}"/>
              </a:ext>
            </a:extLst>
          </p:cNvPr>
          <p:cNvSpPr txBox="1"/>
          <p:nvPr/>
        </p:nvSpPr>
        <p:spPr>
          <a:xfrm>
            <a:off x="964018" y="2152135"/>
            <a:ext cx="7910624" cy="2970044"/>
          </a:xfrm>
          <a:prstGeom prst="rect">
            <a:avLst/>
          </a:prstGeom>
          <a:noFill/>
          <a:ln>
            <a:noFill/>
          </a:ln>
        </p:spPr>
        <p:txBody>
          <a:bodyPr wrap="square" numCol="1"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err="1">
                <a:ln>
                  <a:noFill/>
                </a:ln>
                <a:solidFill>
                  <a:prstClr val="black"/>
                </a:solidFill>
                <a:effectLst/>
                <a:uLnTx/>
                <a:uFillTx/>
                <a:latin typeface="Gill Sans MT"/>
                <a:ea typeface="+mn-ea"/>
                <a:cs typeface="+mn-cs"/>
              </a:rPr>
              <a:t>Thymos</a:t>
            </a:r>
            <a:r>
              <a:rPr kumimoji="0" lang="en-US" sz="1100" b="1" i="0" u="none" strike="noStrike" kern="1200" cap="none" spc="0" normalizeH="0" baseline="0" noProof="0" dirty="0">
                <a:ln>
                  <a:noFill/>
                </a:ln>
                <a:solidFill>
                  <a:prstClr val="black"/>
                </a:solidFill>
                <a:effectLst/>
                <a:uLnTx/>
                <a:uFillTx/>
                <a:latin typeface="Gill Sans MT"/>
                <a:ea typeface="+mn-ea"/>
                <a:cs typeface="+mn-cs"/>
              </a:rPr>
              <a:t> </a:t>
            </a:r>
            <a:r>
              <a:rPr kumimoji="0" lang="en-US" sz="1100" b="1" i="0" u="none" strike="noStrike" kern="1200" cap="none" spc="0" normalizeH="0" baseline="0" noProof="0" dirty="0" err="1">
                <a:ln>
                  <a:noFill/>
                </a:ln>
                <a:solidFill>
                  <a:prstClr val="black"/>
                </a:solidFill>
                <a:effectLst/>
                <a:uLnTx/>
                <a:uFillTx/>
                <a:latin typeface="Gill Sans MT"/>
                <a:ea typeface="+mn-ea"/>
                <a:cs typeface="+mn-cs"/>
              </a:rPr>
              <a:t>Energia</a:t>
            </a:r>
            <a:r>
              <a:rPr kumimoji="0" lang="en-US" sz="1100" b="1" i="0" u="none" strike="noStrike" kern="1200" cap="none" spc="0" normalizeH="0" baseline="0" noProof="0" dirty="0">
                <a:ln>
                  <a:noFill/>
                </a:ln>
                <a:solidFill>
                  <a:prstClr val="black"/>
                </a:solidFill>
                <a:effectLst/>
                <a:uLnTx/>
                <a:uFillTx/>
                <a:latin typeface="Gill Sans MT"/>
                <a:ea typeface="+mn-ea"/>
                <a:cs typeface="+mn-cs"/>
              </a:rPr>
              <a:t> 				since Jun-2019</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Energy Market Research with focus on microeconomics, market design and power trading fundamentals.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Regulatory affairs of Brazilian power market such as concessions, auction rules, trading procedures. It also includes relationships with Brazilian stakeholders: market operator (CCEE), grid operator (ONS), energy office (EPE), agency (ANEEL) and ministry (MME).</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Tariff analyses for regulated market (ACR) and effects over contracting dynamics, observing the expansion of free market (ACL).</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Financial analysis for power sector with a focus on valuations for M&amp;A and auction participation.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SPIC Pacific Hydro  				Feb-2018 to May-2019</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Creation of a new trading area from scratch, including talent acquisition, software selection/analysis and procurement, development of trading governance procedures.</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Management of trading operations: Back, Middle and Front Office, representing USD 400 million a year.</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Supported decision-making process for CEO, CFO and M&amp;A.</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Gill Sans M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Gill Sans MT"/>
                <a:ea typeface="+mn-ea"/>
                <a:cs typeface="+mn-cs"/>
              </a:rPr>
              <a:t>CCEE, Brazilian Market Operator		Mar-2000 to Jan-2018</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Led all phases of electricity auctions for Brazilian Regulated Market (Aug-2005 to Jan-2018), including business conception with policy makers (MME, ANEEL, EPE, ONS, CCEE), IT systems, administrative organization and represented CCEE to the press media. These auctions traded US$ 450 billion in contracts with different periods of maturity and delivery.</a:t>
            </a:r>
            <a:endParaRPr kumimoji="0" lang="pt-BR" sz="11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8" name="Rectangle 17">
            <a:extLst>
              <a:ext uri="{FF2B5EF4-FFF2-40B4-BE49-F238E27FC236}">
                <a16:creationId xmlns:a16="http://schemas.microsoft.com/office/drawing/2014/main" id="{DC362EC3-7D93-4B06-B5A8-22CA5042A5FC}"/>
              </a:ext>
            </a:extLst>
          </p:cNvPr>
          <p:cNvSpPr/>
          <p:nvPr/>
        </p:nvSpPr>
        <p:spPr>
          <a:xfrm>
            <a:off x="205562" y="2148008"/>
            <a:ext cx="602512" cy="2820941"/>
          </a:xfrm>
          <a:prstGeom prst="rect">
            <a:avLst/>
          </a:prstGeom>
          <a:solidFill>
            <a:schemeClr val="accent6">
              <a:lumMod val="50000"/>
            </a:schemeClr>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Relevant Experience</a:t>
            </a:r>
            <a:endParaRPr kumimoji="0" lang="pt-BR" sz="12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6" name="Rectangle 15">
            <a:extLst>
              <a:ext uri="{FF2B5EF4-FFF2-40B4-BE49-F238E27FC236}">
                <a16:creationId xmlns:a16="http://schemas.microsoft.com/office/drawing/2014/main" id="{310D118A-5F53-4122-90B6-10721AA191D7}"/>
              </a:ext>
              <a:ext uri="{C183D7F6-B498-43B3-948B-1728B52AA6E4}">
                <adec:decorative xmlns:adec="http://schemas.microsoft.com/office/drawing/2017/decorative" val="1"/>
              </a:ext>
            </a:extLst>
          </p:cNvPr>
          <p:cNvSpPr/>
          <p:nvPr/>
        </p:nvSpPr>
        <p:spPr>
          <a:xfrm>
            <a:off x="871870" y="1225152"/>
            <a:ext cx="7995684" cy="784632"/>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7" name="TextBox 16">
            <a:extLst>
              <a:ext uri="{FF2B5EF4-FFF2-40B4-BE49-F238E27FC236}">
                <a16:creationId xmlns:a16="http://schemas.microsoft.com/office/drawing/2014/main" id="{95127EDD-1C5D-42CE-ACC8-D2EFAFC36F20}"/>
              </a:ext>
            </a:extLst>
          </p:cNvPr>
          <p:cNvSpPr txBox="1"/>
          <p:nvPr/>
        </p:nvSpPr>
        <p:spPr>
          <a:xfrm>
            <a:off x="956930" y="1240343"/>
            <a:ext cx="7910624" cy="769441"/>
          </a:xfrm>
          <a:prstGeom prst="rect">
            <a:avLst/>
          </a:prstGeom>
          <a:noFill/>
          <a:ln>
            <a:noFill/>
          </a:ln>
        </p:spPr>
        <p:txBody>
          <a:bodyPr wrap="square" numCol="1" rtlCol="0">
            <a:spAutoFit/>
          </a:bodyPr>
          <a:lstStyle/>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Post-doctoral in Sciences with focus on Power Exchanges, Polytechnic University of São Paulo (USP), 2020.</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PhD in Sciences with focus on Energy Markets and Auctions, Polytechnic University of São Paulo (USP), 2018.</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err="1">
                <a:ln>
                  <a:noFill/>
                </a:ln>
                <a:solidFill>
                  <a:prstClr val="black"/>
                </a:solidFill>
                <a:effectLst/>
                <a:uLnTx/>
                <a:uFillTx/>
                <a:latin typeface="Gill Sans MT"/>
                <a:ea typeface="+mn-ea"/>
                <a:cs typeface="+mn-cs"/>
              </a:rPr>
              <a:t>MsC</a:t>
            </a:r>
            <a:r>
              <a:rPr kumimoji="0" lang="en-US" sz="1100" b="0" i="0" u="none" strike="noStrike" kern="1200" cap="none" spc="0" normalizeH="0" baseline="0" noProof="0" dirty="0">
                <a:ln>
                  <a:noFill/>
                </a:ln>
                <a:solidFill>
                  <a:prstClr val="black"/>
                </a:solidFill>
                <a:effectLst/>
                <a:uLnTx/>
                <a:uFillTx/>
                <a:latin typeface="Gill Sans MT"/>
                <a:ea typeface="+mn-ea"/>
                <a:cs typeface="+mn-cs"/>
              </a:rPr>
              <a:t> in Economics with focus on Macroeconomics, Catholic University of São Paulo (PUC-SP), 2007.</a:t>
            </a:r>
          </a:p>
          <a:p>
            <a:pPr marL="171450" marR="0" lvl="0" indent="-171450" algn="l" defTabSz="4572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n-US" sz="1100" b="0" i="0" u="none" strike="noStrike" kern="1200" cap="none" spc="0" normalizeH="0" baseline="0" noProof="0" dirty="0" err="1">
                <a:ln>
                  <a:noFill/>
                </a:ln>
                <a:solidFill>
                  <a:prstClr val="black"/>
                </a:solidFill>
                <a:effectLst/>
                <a:uLnTx/>
                <a:uFillTx/>
                <a:latin typeface="Gill Sans MT"/>
                <a:ea typeface="+mn-ea"/>
                <a:cs typeface="+mn-cs"/>
              </a:rPr>
              <a:t>BsC</a:t>
            </a:r>
            <a:r>
              <a:rPr kumimoji="0" lang="en-US" sz="1100" b="0" i="0" u="none" strike="noStrike" kern="1200" cap="none" spc="0" normalizeH="0" baseline="0" noProof="0" dirty="0">
                <a:ln>
                  <a:noFill/>
                </a:ln>
                <a:solidFill>
                  <a:prstClr val="black"/>
                </a:solidFill>
                <a:effectLst/>
                <a:uLnTx/>
                <a:uFillTx/>
                <a:latin typeface="Gill Sans MT"/>
                <a:ea typeface="+mn-ea"/>
                <a:cs typeface="+mn-cs"/>
              </a:rPr>
              <a:t> in Economics, University Center of Santo André (FSA), 2002.</a:t>
            </a:r>
            <a:endParaRPr kumimoji="0" lang="pt-BR" sz="11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15" name="Rectangle 14">
            <a:extLst>
              <a:ext uri="{FF2B5EF4-FFF2-40B4-BE49-F238E27FC236}">
                <a16:creationId xmlns:a16="http://schemas.microsoft.com/office/drawing/2014/main" id="{DC6E3404-98EA-477B-BED3-7BC40A7BC4B0}"/>
              </a:ext>
            </a:extLst>
          </p:cNvPr>
          <p:cNvSpPr/>
          <p:nvPr/>
        </p:nvSpPr>
        <p:spPr>
          <a:xfrm>
            <a:off x="198474" y="1218065"/>
            <a:ext cx="602512" cy="784631"/>
          </a:xfrm>
          <a:prstGeom prst="rect">
            <a:avLst/>
          </a:prstGeom>
          <a:solidFill>
            <a:schemeClr val="accent6">
              <a:lumMod val="50000"/>
            </a:schemeClr>
          </a:solidFill>
          <a:effectLst/>
        </p:spPr>
        <p:style>
          <a:lnRef idx="1">
            <a:schemeClr val="accent1"/>
          </a:lnRef>
          <a:fillRef idx="3">
            <a:schemeClr val="accent1"/>
          </a:fillRef>
          <a:effectRef idx="2">
            <a:schemeClr val="accent1"/>
          </a:effectRef>
          <a:fontRef idx="minor">
            <a:schemeClr val="lt1"/>
          </a:fontRef>
        </p:style>
        <p:txBody>
          <a:bodyPr vert="vert270"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uLnTx/>
                <a:uFillTx/>
                <a:latin typeface="Gill Sans MT"/>
                <a:ea typeface="+mn-ea"/>
                <a:cs typeface="+mn-cs"/>
              </a:rPr>
              <a:t>Academics</a:t>
            </a:r>
            <a:endParaRPr kumimoji="0" lang="pt-BR" sz="12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3" name="Rectangle 12">
            <a:extLst>
              <a:ext uri="{FF2B5EF4-FFF2-40B4-BE49-F238E27FC236}">
                <a16:creationId xmlns:a16="http://schemas.microsoft.com/office/drawing/2014/main" id="{CB5A1EC4-A090-4B1B-9AE1-EC36FF0515D0}"/>
              </a:ext>
              <a:ext uri="{C183D7F6-B498-43B3-948B-1728B52AA6E4}">
                <adec:decorative xmlns:adec="http://schemas.microsoft.com/office/drawing/2017/decorative" val="1"/>
              </a:ext>
            </a:extLst>
          </p:cNvPr>
          <p:cNvSpPr/>
          <p:nvPr/>
        </p:nvSpPr>
        <p:spPr>
          <a:xfrm>
            <a:off x="878958" y="288122"/>
            <a:ext cx="7995684" cy="784631"/>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FFFFF"/>
              </a:solidFill>
              <a:effectLst/>
              <a:uLnTx/>
              <a:uFillTx/>
              <a:latin typeface="Gill Sans MT"/>
              <a:ea typeface="+mn-ea"/>
              <a:cs typeface="+mn-cs"/>
            </a:endParaRPr>
          </a:p>
        </p:txBody>
      </p:sp>
      <p:sp>
        <p:nvSpPr>
          <p:cNvPr id="14" name="TextBox 13">
            <a:extLst>
              <a:ext uri="{FF2B5EF4-FFF2-40B4-BE49-F238E27FC236}">
                <a16:creationId xmlns:a16="http://schemas.microsoft.com/office/drawing/2014/main" id="{A8B54D62-9A95-40A5-B9EB-E389962909EA}"/>
              </a:ext>
            </a:extLst>
          </p:cNvPr>
          <p:cNvSpPr txBox="1"/>
          <p:nvPr/>
        </p:nvSpPr>
        <p:spPr>
          <a:xfrm>
            <a:off x="1875783" y="449393"/>
            <a:ext cx="6967870" cy="600164"/>
          </a:xfrm>
          <a:prstGeom prst="rect">
            <a:avLst/>
          </a:prstGeom>
          <a:noFill/>
          <a:ln>
            <a:noFill/>
          </a:ln>
        </p:spPr>
        <p:txBody>
          <a:bodyPr wrap="square" numCol="2"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Partner – Consulting Services for Energy Markets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Joined </a:t>
            </a:r>
            <a:r>
              <a:rPr kumimoji="0" lang="en-US" sz="1100" b="0" i="0" u="none" strike="noStrike" kern="1200" cap="none" spc="0" normalizeH="0" baseline="0" noProof="0" dirty="0" err="1">
                <a:ln>
                  <a:noFill/>
                </a:ln>
                <a:solidFill>
                  <a:prstClr val="black"/>
                </a:solidFill>
                <a:effectLst/>
                <a:uLnTx/>
                <a:uFillTx/>
                <a:latin typeface="Gill Sans MT"/>
                <a:ea typeface="+mn-ea"/>
                <a:cs typeface="+mn-cs"/>
              </a:rPr>
              <a:t>Thymos</a:t>
            </a:r>
            <a:r>
              <a:rPr kumimoji="0" lang="en-US" sz="1100" b="0" i="0" u="none" strike="noStrike" kern="1200" cap="none" spc="0" normalizeH="0" baseline="0" noProof="0" dirty="0">
                <a:ln>
                  <a:noFill/>
                </a:ln>
                <a:solidFill>
                  <a:prstClr val="black"/>
                </a:solidFill>
                <a:effectLst/>
                <a:uLnTx/>
                <a:uFillTx/>
                <a:latin typeface="Gill Sans MT"/>
                <a:ea typeface="+mn-ea"/>
                <a:cs typeface="+mn-cs"/>
              </a:rPr>
              <a:t>’ team in June-2019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black"/>
                </a:solidFill>
                <a:effectLst/>
                <a:uLnTx/>
                <a:uFillTx/>
                <a:latin typeface="Gill Sans MT"/>
                <a:ea typeface="+mn-ea"/>
                <a:cs typeface="+mn-cs"/>
              </a:rPr>
              <a:t>20 years industry experience</a:t>
            </a:r>
            <a:endParaRPr kumimoji="0" lang="pt-BR" sz="1100" b="0" i="0" u="none" strike="noStrike" kern="1200" cap="none" spc="0" normalizeH="0" baseline="0" noProof="0" dirty="0">
              <a:ln>
                <a:noFill/>
              </a:ln>
              <a:solidFill>
                <a:prstClr val="black"/>
              </a:solidFill>
              <a:effectLst/>
              <a:uLnTx/>
              <a:uFillTx/>
              <a:latin typeface="Gill Sans MT"/>
              <a:ea typeface="+mn-ea"/>
              <a:cs typeface="+mn-cs"/>
            </a:endParaRPr>
          </a:p>
        </p:txBody>
      </p:sp>
      <p:sp>
        <p:nvSpPr>
          <p:cNvPr id="3" name="Title 2">
            <a:extLst>
              <a:ext uri="{FF2B5EF4-FFF2-40B4-BE49-F238E27FC236}">
                <a16:creationId xmlns:a16="http://schemas.microsoft.com/office/drawing/2014/main" id="{C9A18CFA-AB68-41C4-BF3D-66D1004AFB9E}"/>
              </a:ext>
            </a:extLst>
          </p:cNvPr>
          <p:cNvSpPr>
            <a:spLocks noGrp="1"/>
          </p:cNvSpPr>
          <p:nvPr>
            <p:ph type="title"/>
          </p:nvPr>
        </p:nvSpPr>
        <p:spPr>
          <a:xfrm>
            <a:off x="1875783" y="254261"/>
            <a:ext cx="2219828" cy="307777"/>
          </a:xfrm>
        </p:spPr>
        <p:txBody>
          <a:bodyPr/>
          <a:lstStyle/>
          <a:p>
            <a:r>
              <a:rPr lang="en-US" sz="1400" b="1" dirty="0">
                <a:solidFill>
                  <a:schemeClr val="tx2">
                    <a:lumMod val="60000"/>
                    <a:lumOff val="40000"/>
                  </a:schemeClr>
                </a:solidFill>
              </a:rPr>
              <a:t>Alexandre Viana</a:t>
            </a:r>
            <a:endParaRPr lang="en-US" sz="1400" dirty="0"/>
          </a:p>
        </p:txBody>
      </p:sp>
      <p:pic>
        <p:nvPicPr>
          <p:cNvPr id="8194" name="Picture 2">
            <a:extLst>
              <a:ext uri="{FF2B5EF4-FFF2-40B4-BE49-F238E27FC236}">
                <a16:creationId xmlns:a16="http://schemas.microsoft.com/office/drawing/2014/main" id="{C673F939-3536-4C60-9B6D-27BF9B731639}"/>
              </a:ext>
              <a:ext uri="{C183D7F6-B498-43B3-948B-1728B52AA6E4}">
                <adec:decorative xmlns:adec="http://schemas.microsoft.com/office/drawing/2017/decorative" val="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991" y="285139"/>
            <a:ext cx="802804" cy="769441"/>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BD8B8B6D-7D3F-4D8F-9F14-4A6EFF307930}"/>
              </a:ext>
              <a:ext uri="{C183D7F6-B498-43B3-948B-1728B52AA6E4}">
                <adec:decorative xmlns:adec="http://schemas.microsoft.com/office/drawing/2017/decorative" val="1"/>
              </a:ext>
            </a:extLst>
          </p:cNvPr>
          <p:cNvSpPr/>
          <p:nvPr/>
        </p:nvSpPr>
        <p:spPr>
          <a:xfrm>
            <a:off x="198474" y="288122"/>
            <a:ext cx="602512" cy="784631"/>
          </a:xfrm>
          <a:prstGeom prst="rect">
            <a:avLst/>
          </a:prstGeom>
          <a:solidFill>
            <a:schemeClr val="accent6">
              <a:lumMod val="50000"/>
            </a:schemeClr>
          </a:solidFill>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1161302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5</a:t>
            </a:fld>
            <a:endParaRPr lang="en-US" dirty="0"/>
          </a:p>
        </p:txBody>
      </p:sp>
      <p:sp>
        <p:nvSpPr>
          <p:cNvPr id="9" name="Footer Placeholder 2">
            <a:extLst>
              <a:ext uri="{FF2B5EF4-FFF2-40B4-BE49-F238E27FC236}">
                <a16:creationId xmlns:a16="http://schemas.microsoft.com/office/drawing/2014/main" id="{2C57AC1A-7585-4A2C-94E8-2A21BF5504ED}"/>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graphicFrame>
        <p:nvGraphicFramePr>
          <p:cNvPr id="39" name="Content Placeholder 6" descr="This figure depicts the relationships between the various entities of Brazil's power sector and their governance.">
            <a:extLst>
              <a:ext uri="{FF2B5EF4-FFF2-40B4-BE49-F238E27FC236}">
                <a16:creationId xmlns:a16="http://schemas.microsoft.com/office/drawing/2014/main" id="{76AD17C5-2EF8-4397-9C2A-B225BB0D897A}"/>
              </a:ext>
            </a:extLst>
          </p:cNvPr>
          <p:cNvGraphicFramePr>
            <a:graphicFrameLocks/>
          </p:cNvGraphicFramePr>
          <p:nvPr>
            <p:extLst>
              <p:ext uri="{D42A27DB-BD31-4B8C-83A1-F6EECF244321}">
                <p14:modId xmlns:p14="http://schemas.microsoft.com/office/powerpoint/2010/main" val="1076340797"/>
              </p:ext>
            </p:extLst>
          </p:nvPr>
        </p:nvGraphicFramePr>
        <p:xfrm>
          <a:off x="474417" y="1018089"/>
          <a:ext cx="4676484" cy="36541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8" name="Espaço Reservado para Conteúdo 28">
            <a:extLst>
              <a:ext uri="{FF2B5EF4-FFF2-40B4-BE49-F238E27FC236}">
                <a16:creationId xmlns:a16="http://schemas.microsoft.com/office/drawing/2014/main" id="{4DA1E102-254E-470F-82A4-C429824F5FFA}"/>
              </a:ext>
            </a:extLst>
          </p:cNvPr>
          <p:cNvSpPr txBox="1">
            <a:spLocks/>
          </p:cNvSpPr>
          <p:nvPr/>
        </p:nvSpPr>
        <p:spPr>
          <a:xfrm>
            <a:off x="5370481" y="937138"/>
            <a:ext cx="3621119" cy="242379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56"/>
              </a:spcBef>
              <a:spcAft>
                <a:spcPts val="156"/>
              </a:spcAft>
              <a:buFont typeface="Wingdings" panose="05000000000000000000" pitchFamily="2" charset="2"/>
              <a:buChar char="§"/>
            </a:pPr>
            <a:r>
              <a:rPr lang="en-US" sz="1100" b="1" dirty="0">
                <a:cs typeface="Arial" panose="020B0604020202020204" pitchFamily="34" charset="0"/>
              </a:rPr>
              <a:t>CNPE: </a:t>
            </a:r>
            <a:r>
              <a:rPr lang="en-US" sz="1100" dirty="0">
                <a:cs typeface="Arial" panose="020B0604020202020204" pitchFamily="34" charset="0"/>
              </a:rPr>
              <a:t>Responsible for defining energy policies aimed at ensuring the country’s power supply.</a:t>
            </a:r>
          </a:p>
          <a:p>
            <a:pPr>
              <a:spcBef>
                <a:spcPts val="156"/>
              </a:spcBef>
              <a:spcAft>
                <a:spcPts val="156"/>
              </a:spcAft>
              <a:buFont typeface="Wingdings" panose="05000000000000000000" pitchFamily="2" charset="2"/>
              <a:buChar char="§"/>
            </a:pPr>
            <a:r>
              <a:rPr lang="en-US" sz="1100" b="1" dirty="0">
                <a:cs typeface="Arial" panose="020B0604020202020204" pitchFamily="34" charset="0"/>
              </a:rPr>
              <a:t>MME: </a:t>
            </a:r>
            <a:r>
              <a:rPr lang="en-US" sz="1100" dirty="0">
                <a:cs typeface="Arial" panose="020B0604020202020204" pitchFamily="34" charset="0"/>
              </a:rPr>
              <a:t>Responsible for the planning, management and development of sector legislation; supervises and controls the execution of energy policies.</a:t>
            </a:r>
          </a:p>
          <a:p>
            <a:pPr>
              <a:spcBef>
                <a:spcPts val="156"/>
              </a:spcBef>
              <a:spcAft>
                <a:spcPts val="156"/>
              </a:spcAft>
              <a:buFont typeface="Wingdings" panose="05000000000000000000" pitchFamily="2" charset="2"/>
              <a:buChar char="§"/>
            </a:pPr>
            <a:r>
              <a:rPr lang="en-US" sz="1100" b="1" dirty="0">
                <a:cs typeface="Arial" panose="020B0604020202020204" pitchFamily="34" charset="0"/>
              </a:rPr>
              <a:t>EPE: </a:t>
            </a:r>
            <a:r>
              <a:rPr lang="en-US" sz="1100" dirty="0">
                <a:cs typeface="Arial" panose="020B0604020202020204" pitchFamily="34" charset="0"/>
              </a:rPr>
              <a:t>Responsible for generation and transmission planning studies; subordinated to the MME, provides technical support to the energy auctions.</a:t>
            </a:r>
          </a:p>
          <a:p>
            <a:pPr>
              <a:spcBef>
                <a:spcPts val="156"/>
              </a:spcBef>
              <a:spcAft>
                <a:spcPts val="156"/>
              </a:spcAft>
              <a:buFont typeface="Wingdings" panose="05000000000000000000" pitchFamily="2" charset="2"/>
              <a:buChar char="§"/>
            </a:pPr>
            <a:r>
              <a:rPr lang="en-US" sz="1100" b="1" dirty="0">
                <a:cs typeface="Arial" panose="020B0604020202020204" pitchFamily="34" charset="0"/>
              </a:rPr>
              <a:t>CMSE: </a:t>
            </a:r>
            <a:r>
              <a:rPr lang="en-US" sz="1100" dirty="0">
                <a:cs typeface="Arial" panose="020B0604020202020204" pitchFamily="34" charset="0"/>
              </a:rPr>
              <a:t>Monitors the system to ensure reliability and guarantee of supply.</a:t>
            </a:r>
          </a:p>
          <a:p>
            <a:pPr>
              <a:spcBef>
                <a:spcPts val="156"/>
              </a:spcBef>
              <a:spcAft>
                <a:spcPts val="156"/>
              </a:spcAft>
              <a:buFont typeface="Wingdings" panose="05000000000000000000" pitchFamily="2" charset="2"/>
              <a:buChar char="§"/>
            </a:pPr>
            <a:r>
              <a:rPr lang="en-US" sz="1100" b="1" dirty="0">
                <a:cs typeface="Arial" panose="020B0604020202020204" pitchFamily="34" charset="0"/>
              </a:rPr>
              <a:t>ANEEL:</a:t>
            </a:r>
            <a:r>
              <a:rPr lang="en-US" sz="1100" dirty="0">
                <a:cs typeface="Arial" panose="020B0604020202020204" pitchFamily="34" charset="0"/>
              </a:rPr>
              <a:t> Regulates and monitors the generation, transmission, distribution and energy commercialization. Sets the tariffs and ensures financial and economic balance of the concessions.</a:t>
            </a:r>
          </a:p>
          <a:p>
            <a:pPr>
              <a:spcBef>
                <a:spcPts val="156"/>
              </a:spcBef>
              <a:spcAft>
                <a:spcPts val="156"/>
              </a:spcAft>
              <a:buFont typeface="Wingdings" panose="05000000000000000000" pitchFamily="2" charset="2"/>
              <a:buChar char="§"/>
            </a:pPr>
            <a:r>
              <a:rPr lang="en-US" sz="1100" b="1" dirty="0">
                <a:cs typeface="Arial" panose="020B0604020202020204" pitchFamily="34" charset="0"/>
              </a:rPr>
              <a:t>ONS:</a:t>
            </a:r>
            <a:r>
              <a:rPr lang="en-US" sz="1100" dirty="0">
                <a:cs typeface="Arial" panose="020B0604020202020204" pitchFamily="34" charset="0"/>
              </a:rPr>
              <a:t> Controls the operations of the National Integrated Grid to ensure optimization of the energy resources and supply reliability in real time.</a:t>
            </a:r>
          </a:p>
          <a:p>
            <a:pPr>
              <a:spcBef>
                <a:spcPts val="156"/>
              </a:spcBef>
              <a:spcAft>
                <a:spcPts val="156"/>
              </a:spcAft>
              <a:buFont typeface="Wingdings" panose="05000000000000000000" pitchFamily="2" charset="2"/>
              <a:buChar char="§"/>
            </a:pPr>
            <a:r>
              <a:rPr lang="en-US" sz="1100" b="1" dirty="0">
                <a:cs typeface="Arial" panose="020B0604020202020204" pitchFamily="34" charset="0"/>
              </a:rPr>
              <a:t>CCEE:</a:t>
            </a:r>
            <a:r>
              <a:rPr lang="en-US" sz="1100" dirty="0">
                <a:cs typeface="Arial" panose="020B0604020202020204" pitchFamily="34" charset="0"/>
              </a:rPr>
              <a:t> Manages the electricity market transactions and regulated auctions.</a:t>
            </a:r>
          </a:p>
          <a:p>
            <a:pPr>
              <a:spcBef>
                <a:spcPts val="156"/>
              </a:spcBef>
              <a:spcAft>
                <a:spcPts val="156"/>
              </a:spcAft>
              <a:buFont typeface="Wingdings" panose="05000000000000000000" pitchFamily="2" charset="2"/>
              <a:buChar char="§"/>
            </a:pPr>
            <a:r>
              <a:rPr lang="en-US" sz="1100" b="1" dirty="0">
                <a:cs typeface="Arial" panose="020B0604020202020204" pitchFamily="34" charset="0"/>
              </a:rPr>
              <a:t>Market players (agents):</a:t>
            </a:r>
            <a:r>
              <a:rPr lang="en-US" sz="1100" dirty="0">
                <a:cs typeface="Arial" panose="020B0604020202020204" pitchFamily="34" charset="0"/>
              </a:rPr>
              <a:t> Generators, Independent Power Producers (IPPs), Transmission Companies, Distributors, Traders and Free Consumers.</a:t>
            </a:r>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Power Sector Governance tries to split State roles from political influence with the goal to provide better long-term management.</a:t>
            </a:r>
          </a:p>
        </p:txBody>
      </p:sp>
    </p:spTree>
    <p:extLst>
      <p:ext uri="{BB962C8B-B14F-4D97-AF65-F5344CB8AC3E}">
        <p14:creationId xmlns:p14="http://schemas.microsoft.com/office/powerpoint/2010/main" val="9239532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6</a:t>
            </a:fld>
            <a:endParaRPr lang="en-US" dirty="0"/>
          </a:p>
        </p:txBody>
      </p:sp>
      <p:sp>
        <p:nvSpPr>
          <p:cNvPr id="36" name="Footer Placeholder 2">
            <a:extLst>
              <a:ext uri="{FF2B5EF4-FFF2-40B4-BE49-F238E27FC236}">
                <a16:creationId xmlns:a16="http://schemas.microsoft.com/office/drawing/2014/main" id="{7877B0D6-F2C1-4010-B4E0-1EDE1CF30433}"/>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t>
            </a:r>
            <a:r>
              <a:rPr lang="en-US" dirty="0" err="1"/>
              <a:t>Thymos</a:t>
            </a:r>
            <a:r>
              <a:rPr lang="en-US" dirty="0"/>
              <a:t> Energia Research</a:t>
            </a:r>
          </a:p>
        </p:txBody>
      </p:sp>
      <p:grpSp>
        <p:nvGrpSpPr>
          <p:cNvPr id="7" name="Group 6" descr="This figure depicts the different dynamics between the Brazilian markets' two trading environments.">
            <a:extLst>
              <a:ext uri="{FF2B5EF4-FFF2-40B4-BE49-F238E27FC236}">
                <a16:creationId xmlns:a16="http://schemas.microsoft.com/office/drawing/2014/main" id="{310AC317-E541-4524-B402-035F79A9043A}"/>
              </a:ext>
            </a:extLst>
          </p:cNvPr>
          <p:cNvGrpSpPr/>
          <p:nvPr/>
        </p:nvGrpSpPr>
        <p:grpSpPr>
          <a:xfrm>
            <a:off x="504126" y="1262639"/>
            <a:ext cx="5983083" cy="3376973"/>
            <a:chOff x="504126" y="1262639"/>
            <a:chExt cx="5983083" cy="3376973"/>
          </a:xfrm>
        </p:grpSpPr>
        <p:pic>
          <p:nvPicPr>
            <p:cNvPr id="9" name="Imagem 8">
              <a:extLst>
                <a:ext uri="{FF2B5EF4-FFF2-40B4-BE49-F238E27FC236}">
                  <a16:creationId xmlns:a16="http://schemas.microsoft.com/office/drawing/2014/main" id="{72B3C826-E726-4191-814D-4FA0DFED38B4}"/>
                </a:ext>
              </a:extLst>
            </p:cNvPr>
            <p:cNvPicPr>
              <a:picLocks noChangeAspect="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2106507" y="1773977"/>
              <a:ext cx="398137" cy="398137"/>
            </a:xfrm>
            <a:prstGeom prst="rect">
              <a:avLst/>
            </a:prstGeom>
          </p:spPr>
        </p:pic>
        <p:pic>
          <p:nvPicPr>
            <p:cNvPr id="10" name="Imagem 9">
              <a:extLst>
                <a:ext uri="{FF2B5EF4-FFF2-40B4-BE49-F238E27FC236}">
                  <a16:creationId xmlns:a16="http://schemas.microsoft.com/office/drawing/2014/main" id="{04619223-BB00-4405-97FD-B2690D987F85}"/>
                </a:ext>
              </a:extLst>
            </p:cNvPr>
            <p:cNvPicPr>
              <a:picLocks noChangeAspect="1"/>
            </p:cNvPicPr>
            <p:nvPr/>
          </p:nvPicPr>
          <p:blipFill>
            <a:blip r:embed="rId4"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2649855" y="1773977"/>
              <a:ext cx="398137" cy="398137"/>
            </a:xfrm>
            <a:prstGeom prst="rect">
              <a:avLst/>
            </a:prstGeom>
          </p:spPr>
        </p:pic>
        <p:pic>
          <p:nvPicPr>
            <p:cNvPr id="11" name="Imagem 10">
              <a:extLst>
                <a:ext uri="{FF2B5EF4-FFF2-40B4-BE49-F238E27FC236}">
                  <a16:creationId xmlns:a16="http://schemas.microsoft.com/office/drawing/2014/main" id="{8BC5372D-C9F8-4CD3-A320-50FB2116A76B}"/>
                </a:ext>
              </a:extLst>
            </p:cNvPr>
            <p:cNvPicPr>
              <a:picLocks noChangeAspect="1"/>
            </p:cNvPicPr>
            <p:nvPr/>
          </p:nvPicPr>
          <p:blipFill>
            <a:blip r:embed="rId5"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3193202" y="1826240"/>
              <a:ext cx="293611" cy="293611"/>
            </a:xfrm>
            <a:prstGeom prst="rect">
              <a:avLst/>
            </a:prstGeom>
          </p:spPr>
        </p:pic>
        <p:pic>
          <p:nvPicPr>
            <p:cNvPr id="12" name="Imagem 11">
              <a:extLst>
                <a:ext uri="{FF2B5EF4-FFF2-40B4-BE49-F238E27FC236}">
                  <a16:creationId xmlns:a16="http://schemas.microsoft.com/office/drawing/2014/main" id="{305FC31E-B68C-4C89-95BF-44D79FCF3E22}"/>
                </a:ext>
              </a:extLst>
            </p:cNvPr>
            <p:cNvPicPr>
              <a:picLocks noChangeAspect="1"/>
            </p:cNvPicPr>
            <p:nvPr/>
          </p:nvPicPr>
          <p:blipFill>
            <a:blip r:embed="rId6"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3629217" y="1804129"/>
              <a:ext cx="337831" cy="337831"/>
            </a:xfrm>
            <a:prstGeom prst="rect">
              <a:avLst/>
            </a:prstGeom>
          </p:spPr>
        </p:pic>
        <p:pic>
          <p:nvPicPr>
            <p:cNvPr id="13" name="Imagem 12">
              <a:extLst>
                <a:ext uri="{FF2B5EF4-FFF2-40B4-BE49-F238E27FC236}">
                  <a16:creationId xmlns:a16="http://schemas.microsoft.com/office/drawing/2014/main" id="{B557E45B-6A44-4B85-A342-3A02A8D9A8AB}"/>
                </a:ext>
              </a:extLst>
            </p:cNvPr>
            <p:cNvPicPr>
              <a:picLocks noChangeAspect="1"/>
            </p:cNvPicPr>
            <p:nvPr/>
          </p:nvPicPr>
          <p:blipFill>
            <a:blip r:embed="rId7"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4201022" y="1843922"/>
              <a:ext cx="298038" cy="298038"/>
            </a:xfrm>
            <a:prstGeom prst="rect">
              <a:avLst/>
            </a:prstGeom>
          </p:spPr>
        </p:pic>
        <p:pic>
          <p:nvPicPr>
            <p:cNvPr id="14" name="Imagem 13">
              <a:extLst>
                <a:ext uri="{FF2B5EF4-FFF2-40B4-BE49-F238E27FC236}">
                  <a16:creationId xmlns:a16="http://schemas.microsoft.com/office/drawing/2014/main" id="{C40122E0-72C9-41D9-8652-A4973871B86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684681" y="1804129"/>
              <a:ext cx="337831" cy="337831"/>
            </a:xfrm>
            <a:prstGeom prst="rect">
              <a:avLst/>
            </a:prstGeom>
          </p:spPr>
        </p:pic>
        <p:sp>
          <p:nvSpPr>
            <p:cNvPr id="15" name="Retângulo: Cantos Arredondados 14">
              <a:extLst>
                <a:ext uri="{FF2B5EF4-FFF2-40B4-BE49-F238E27FC236}">
                  <a16:creationId xmlns:a16="http://schemas.microsoft.com/office/drawing/2014/main" id="{E94498D0-52B3-4B78-B46E-8A54F3A35A72}"/>
                </a:ext>
              </a:extLst>
            </p:cNvPr>
            <p:cNvSpPr/>
            <p:nvPr/>
          </p:nvSpPr>
          <p:spPr>
            <a:xfrm>
              <a:off x="1289371" y="1262639"/>
              <a:ext cx="4679691" cy="1017653"/>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sp>
          <p:nvSpPr>
            <p:cNvPr id="16" name="CaixaDeTexto 15">
              <a:extLst>
                <a:ext uri="{FF2B5EF4-FFF2-40B4-BE49-F238E27FC236}">
                  <a16:creationId xmlns:a16="http://schemas.microsoft.com/office/drawing/2014/main" id="{FA2A31D3-DB57-4B3B-9A46-41D3B8A37DCC}"/>
                </a:ext>
              </a:extLst>
            </p:cNvPr>
            <p:cNvSpPr txBox="1"/>
            <p:nvPr/>
          </p:nvSpPr>
          <p:spPr>
            <a:xfrm>
              <a:off x="1339256" y="1275345"/>
              <a:ext cx="684803"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Sellers</a:t>
              </a:r>
            </a:p>
          </p:txBody>
        </p:sp>
        <p:sp>
          <p:nvSpPr>
            <p:cNvPr id="17" name="Retângulo: Cantos Arredondados 16">
              <a:extLst>
                <a:ext uri="{FF2B5EF4-FFF2-40B4-BE49-F238E27FC236}">
                  <a16:creationId xmlns:a16="http://schemas.microsoft.com/office/drawing/2014/main" id="{2BFA5074-8157-43C1-BFCB-C55385141DDD}"/>
                </a:ext>
              </a:extLst>
            </p:cNvPr>
            <p:cNvSpPr/>
            <p:nvPr/>
          </p:nvSpPr>
          <p:spPr>
            <a:xfrm>
              <a:off x="504126" y="2819646"/>
              <a:ext cx="2689076" cy="176691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sp>
          <p:nvSpPr>
            <p:cNvPr id="18" name="Retângulo: Cantos Arredondados 17">
              <a:extLst>
                <a:ext uri="{FF2B5EF4-FFF2-40B4-BE49-F238E27FC236}">
                  <a16:creationId xmlns:a16="http://schemas.microsoft.com/office/drawing/2014/main" id="{F119F29B-5B13-45A7-AED9-4077E36011BD}"/>
                </a:ext>
              </a:extLst>
            </p:cNvPr>
            <p:cNvSpPr/>
            <p:nvPr/>
          </p:nvSpPr>
          <p:spPr>
            <a:xfrm>
              <a:off x="3798133" y="2819646"/>
              <a:ext cx="2689076" cy="1766912"/>
            </a:xfrm>
            <a:prstGeom prst="roundRect">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sp>
          <p:nvSpPr>
            <p:cNvPr id="19" name="Seta: para Baixo 18">
              <a:extLst>
                <a:ext uri="{FF2B5EF4-FFF2-40B4-BE49-F238E27FC236}">
                  <a16:creationId xmlns:a16="http://schemas.microsoft.com/office/drawing/2014/main" id="{518DDB4F-D24F-460A-98EF-40C5CCA9DC7D}"/>
                </a:ext>
              </a:extLst>
            </p:cNvPr>
            <p:cNvSpPr/>
            <p:nvPr/>
          </p:nvSpPr>
          <p:spPr>
            <a:xfrm>
              <a:off x="4950838" y="2373885"/>
              <a:ext cx="383665" cy="381270"/>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sp>
          <p:nvSpPr>
            <p:cNvPr id="20" name="Seta: para Baixo 19">
              <a:extLst>
                <a:ext uri="{FF2B5EF4-FFF2-40B4-BE49-F238E27FC236}">
                  <a16:creationId xmlns:a16="http://schemas.microsoft.com/office/drawing/2014/main" id="{092AE62C-AF7C-425A-9E08-6BC4427487DC}"/>
                </a:ext>
              </a:extLst>
            </p:cNvPr>
            <p:cNvSpPr/>
            <p:nvPr/>
          </p:nvSpPr>
          <p:spPr>
            <a:xfrm>
              <a:off x="1722842" y="2359391"/>
              <a:ext cx="383665" cy="381270"/>
            </a:xfrm>
            <a:prstGeom prst="down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sp>
          <p:nvSpPr>
            <p:cNvPr id="21" name="CaixaDeTexto 20">
              <a:extLst>
                <a:ext uri="{FF2B5EF4-FFF2-40B4-BE49-F238E27FC236}">
                  <a16:creationId xmlns:a16="http://schemas.microsoft.com/office/drawing/2014/main" id="{CACFC2C6-90BB-424E-AA02-7828760E7A4D}"/>
                </a:ext>
              </a:extLst>
            </p:cNvPr>
            <p:cNvSpPr txBox="1"/>
            <p:nvPr/>
          </p:nvSpPr>
          <p:spPr>
            <a:xfrm>
              <a:off x="632379" y="2841828"/>
              <a:ext cx="2415613" cy="477054"/>
            </a:xfrm>
            <a:prstGeom prst="rect">
              <a:avLst/>
            </a:prstGeom>
            <a:noFill/>
          </p:spPr>
          <p:txBody>
            <a:bodyPr wrap="square" rtlCol="0">
              <a:spAutoFit/>
            </a:bodyPr>
            <a:lstStyle/>
            <a:p>
              <a:r>
                <a:rPr lang="en-US" sz="1250" b="1" dirty="0">
                  <a:solidFill>
                    <a:schemeClr val="tx1">
                      <a:lumMod val="75000"/>
                      <a:lumOff val="25000"/>
                    </a:schemeClr>
                  </a:solidFill>
                  <a:cs typeface="Arial" panose="020B0604020202020204" pitchFamily="34" charset="0"/>
                </a:rPr>
                <a:t>Regulated Contracting Environment (ACR)</a:t>
              </a:r>
            </a:p>
          </p:txBody>
        </p:sp>
        <p:sp>
          <p:nvSpPr>
            <p:cNvPr id="22" name="CaixaDeTexto 21">
              <a:extLst>
                <a:ext uri="{FF2B5EF4-FFF2-40B4-BE49-F238E27FC236}">
                  <a16:creationId xmlns:a16="http://schemas.microsoft.com/office/drawing/2014/main" id="{3E31602E-8333-4572-BCB5-0FA6809E4DE1}"/>
                </a:ext>
              </a:extLst>
            </p:cNvPr>
            <p:cNvSpPr txBox="1"/>
            <p:nvPr/>
          </p:nvSpPr>
          <p:spPr>
            <a:xfrm>
              <a:off x="632722" y="3368136"/>
              <a:ext cx="1539030" cy="236540"/>
            </a:xfrm>
            <a:prstGeom prst="rect">
              <a:avLst/>
            </a:prstGeom>
            <a:noFill/>
          </p:spPr>
          <p:txBody>
            <a:bodyPr wrap="square" rtlCol="0">
              <a:spAutoFit/>
            </a:bodyPr>
            <a:lstStyle/>
            <a:p>
              <a:r>
                <a:rPr lang="en-US" sz="937" b="1" dirty="0">
                  <a:cs typeface="Arial" panose="020B0604020202020204" pitchFamily="34" charset="0"/>
                </a:rPr>
                <a:t>Buyers:</a:t>
              </a:r>
              <a:r>
                <a:rPr lang="en-US" sz="937" dirty="0">
                  <a:cs typeface="Arial" panose="020B0604020202020204" pitchFamily="34" charset="0"/>
                </a:rPr>
                <a:t> Discos </a:t>
              </a:r>
            </a:p>
          </p:txBody>
        </p:sp>
        <p:pic>
          <p:nvPicPr>
            <p:cNvPr id="23" name="Imagem 22">
              <a:extLst>
                <a:ext uri="{FF2B5EF4-FFF2-40B4-BE49-F238E27FC236}">
                  <a16:creationId xmlns:a16="http://schemas.microsoft.com/office/drawing/2014/main" id="{BAE7AD79-B155-4AA6-A63C-72F291B5A0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61133" y="3247716"/>
              <a:ext cx="573961" cy="573961"/>
            </a:xfrm>
            <a:prstGeom prst="rect">
              <a:avLst/>
            </a:prstGeom>
          </p:spPr>
        </p:pic>
        <p:pic>
          <p:nvPicPr>
            <p:cNvPr id="24" name="Imagem 23">
              <a:extLst>
                <a:ext uri="{FF2B5EF4-FFF2-40B4-BE49-F238E27FC236}">
                  <a16:creationId xmlns:a16="http://schemas.microsoft.com/office/drawing/2014/main" id="{FCA91032-5991-4323-BE0C-5B85AE0587CB}"/>
                </a:ext>
              </a:extLst>
            </p:cNvPr>
            <p:cNvPicPr>
              <a:picLocks noChangeAspect="1"/>
            </p:cNvPicPr>
            <p:nvPr/>
          </p:nvPicPr>
          <p:blipFill>
            <a:blip r:embed="rId10">
              <a:grayscl/>
              <a:extLst>
                <a:ext uri="{28A0092B-C50C-407E-A947-70E740481C1C}">
                  <a14:useLocalDpi xmlns:a14="http://schemas.microsoft.com/office/drawing/2010/main" val="0"/>
                </a:ext>
              </a:extLst>
            </a:blip>
            <a:stretch>
              <a:fillRect/>
            </a:stretch>
          </p:blipFill>
          <p:spPr>
            <a:xfrm>
              <a:off x="2570661" y="3296031"/>
              <a:ext cx="477330" cy="477330"/>
            </a:xfrm>
            <a:prstGeom prst="rect">
              <a:avLst/>
            </a:prstGeom>
          </p:spPr>
        </p:pic>
        <p:sp>
          <p:nvSpPr>
            <p:cNvPr id="25" name="Seta: para a Direita 24">
              <a:extLst>
                <a:ext uri="{FF2B5EF4-FFF2-40B4-BE49-F238E27FC236}">
                  <a16:creationId xmlns:a16="http://schemas.microsoft.com/office/drawing/2014/main" id="{6450703A-65AB-4CD3-BE05-71E2D2FD2465}"/>
                </a:ext>
              </a:extLst>
            </p:cNvPr>
            <p:cNvSpPr/>
            <p:nvPr/>
          </p:nvSpPr>
          <p:spPr>
            <a:xfrm>
              <a:off x="3279986" y="3463468"/>
              <a:ext cx="476342" cy="404744"/>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p>
          </p:txBody>
        </p:sp>
        <p:sp>
          <p:nvSpPr>
            <p:cNvPr id="26" name="CaixaDeTexto 25">
              <a:extLst>
                <a:ext uri="{FF2B5EF4-FFF2-40B4-BE49-F238E27FC236}">
                  <a16:creationId xmlns:a16="http://schemas.microsoft.com/office/drawing/2014/main" id="{2D98A321-8CC5-4D93-8732-3160566F5243}"/>
                </a:ext>
              </a:extLst>
            </p:cNvPr>
            <p:cNvSpPr txBox="1"/>
            <p:nvPr/>
          </p:nvSpPr>
          <p:spPr>
            <a:xfrm>
              <a:off x="634788" y="3813922"/>
              <a:ext cx="1539030" cy="813364"/>
            </a:xfrm>
            <a:prstGeom prst="rect">
              <a:avLst/>
            </a:prstGeom>
            <a:noFill/>
          </p:spPr>
          <p:txBody>
            <a:bodyPr wrap="square" rtlCol="0">
              <a:spAutoFit/>
            </a:bodyPr>
            <a:lstStyle/>
            <a:p>
              <a:r>
                <a:rPr lang="en-US" sz="937" b="1" dirty="0">
                  <a:cs typeface="Arial" panose="020B0604020202020204" pitchFamily="34" charset="0"/>
                </a:rPr>
                <a:t>Contracting mechanism:</a:t>
              </a:r>
              <a:r>
                <a:rPr lang="en-US" sz="937" dirty="0">
                  <a:cs typeface="Arial" panose="020B0604020202020204" pitchFamily="34" charset="0"/>
                </a:rPr>
                <a:t> Auctions or allocations undertaken by </a:t>
              </a:r>
              <a:r>
                <a:rPr lang="en-US" sz="937" dirty="0" err="1">
                  <a:cs typeface="Arial" panose="020B0604020202020204" pitchFamily="34" charset="0"/>
                </a:rPr>
                <a:t>Aneel</a:t>
              </a:r>
              <a:r>
                <a:rPr lang="en-US" sz="937" dirty="0">
                  <a:cs typeface="Arial" panose="020B0604020202020204" pitchFamily="34" charset="0"/>
                </a:rPr>
                <a:t> with specific regulations.</a:t>
              </a:r>
            </a:p>
          </p:txBody>
        </p:sp>
        <p:pic>
          <p:nvPicPr>
            <p:cNvPr id="27" name="Imagem 26">
              <a:extLst>
                <a:ext uri="{FF2B5EF4-FFF2-40B4-BE49-F238E27FC236}">
                  <a16:creationId xmlns:a16="http://schemas.microsoft.com/office/drawing/2014/main" id="{DA11096D-3467-445A-9BEB-B026918221E1}"/>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372445" y="3972621"/>
              <a:ext cx="396433" cy="396433"/>
            </a:xfrm>
            <a:prstGeom prst="rect">
              <a:avLst/>
            </a:prstGeom>
          </p:spPr>
        </p:pic>
        <p:sp>
          <p:nvSpPr>
            <p:cNvPr id="28" name="CaixaDeTexto 27">
              <a:extLst>
                <a:ext uri="{FF2B5EF4-FFF2-40B4-BE49-F238E27FC236}">
                  <a16:creationId xmlns:a16="http://schemas.microsoft.com/office/drawing/2014/main" id="{7064D69D-D7F5-4187-B47B-A3D91485B146}"/>
                </a:ext>
              </a:extLst>
            </p:cNvPr>
            <p:cNvSpPr txBox="1"/>
            <p:nvPr/>
          </p:nvSpPr>
          <p:spPr>
            <a:xfrm>
              <a:off x="3967048" y="2841828"/>
              <a:ext cx="2098976" cy="477054"/>
            </a:xfrm>
            <a:prstGeom prst="rect">
              <a:avLst/>
            </a:prstGeom>
            <a:noFill/>
          </p:spPr>
          <p:txBody>
            <a:bodyPr wrap="square" rtlCol="0">
              <a:spAutoFit/>
            </a:bodyPr>
            <a:lstStyle/>
            <a:p>
              <a:r>
                <a:rPr lang="en-US" sz="1250" b="1" dirty="0">
                  <a:solidFill>
                    <a:schemeClr val="tx1">
                      <a:lumMod val="75000"/>
                      <a:lumOff val="25000"/>
                    </a:schemeClr>
                  </a:solidFill>
                  <a:cs typeface="Arial" panose="020B0604020202020204" pitchFamily="34" charset="0"/>
                </a:rPr>
                <a:t>Free Contracting Environment (ACL)</a:t>
              </a:r>
            </a:p>
          </p:txBody>
        </p:sp>
        <p:sp>
          <p:nvSpPr>
            <p:cNvPr id="29" name="CaixaDeTexto 28">
              <a:extLst>
                <a:ext uri="{FF2B5EF4-FFF2-40B4-BE49-F238E27FC236}">
                  <a16:creationId xmlns:a16="http://schemas.microsoft.com/office/drawing/2014/main" id="{002228A2-452A-40C3-8AFF-6348CA2FCA9C}"/>
                </a:ext>
              </a:extLst>
            </p:cNvPr>
            <p:cNvSpPr txBox="1"/>
            <p:nvPr/>
          </p:nvSpPr>
          <p:spPr>
            <a:xfrm>
              <a:off x="3972247" y="3339307"/>
              <a:ext cx="1996816" cy="524952"/>
            </a:xfrm>
            <a:prstGeom prst="rect">
              <a:avLst/>
            </a:prstGeom>
            <a:noFill/>
          </p:spPr>
          <p:txBody>
            <a:bodyPr wrap="square" rtlCol="0">
              <a:spAutoFit/>
            </a:bodyPr>
            <a:lstStyle/>
            <a:p>
              <a:r>
                <a:rPr lang="en-US" sz="937" b="1" dirty="0">
                  <a:cs typeface="Arial" panose="020B0604020202020204" pitchFamily="34" charset="0"/>
                </a:rPr>
                <a:t>Buyers:</a:t>
              </a:r>
              <a:r>
                <a:rPr lang="en-US" sz="937" dirty="0">
                  <a:cs typeface="Arial" panose="020B0604020202020204" pitchFamily="34" charset="0"/>
                </a:rPr>
                <a:t> Generator, IPP, Free Consumer, Special </a:t>
              </a:r>
              <a:r>
                <a:rPr lang="en-US" sz="937" dirty="0" err="1">
                  <a:cs typeface="Arial" panose="020B0604020202020204" pitchFamily="34" charset="0"/>
                </a:rPr>
                <a:t>Conusmer</a:t>
              </a:r>
              <a:r>
                <a:rPr lang="en-US" sz="937" dirty="0">
                  <a:cs typeface="Arial" panose="020B0604020202020204" pitchFamily="34" charset="0"/>
                </a:rPr>
                <a:t> and Trading Companies. </a:t>
              </a:r>
            </a:p>
          </p:txBody>
        </p:sp>
        <p:sp>
          <p:nvSpPr>
            <p:cNvPr id="30" name="CaixaDeTexto 29">
              <a:extLst>
                <a:ext uri="{FF2B5EF4-FFF2-40B4-BE49-F238E27FC236}">
                  <a16:creationId xmlns:a16="http://schemas.microsoft.com/office/drawing/2014/main" id="{58F35FDE-A0FB-4D70-8358-80675A6710B5}"/>
                </a:ext>
              </a:extLst>
            </p:cNvPr>
            <p:cNvSpPr txBox="1"/>
            <p:nvPr/>
          </p:nvSpPr>
          <p:spPr>
            <a:xfrm>
              <a:off x="3984224" y="3826248"/>
              <a:ext cx="1539030" cy="813364"/>
            </a:xfrm>
            <a:prstGeom prst="rect">
              <a:avLst/>
            </a:prstGeom>
            <a:noFill/>
          </p:spPr>
          <p:txBody>
            <a:bodyPr wrap="square" rtlCol="0">
              <a:spAutoFit/>
            </a:bodyPr>
            <a:lstStyle/>
            <a:p>
              <a:r>
                <a:rPr lang="en-US" sz="937" b="1" dirty="0">
                  <a:cs typeface="Arial" panose="020B0604020202020204" pitchFamily="34" charset="0"/>
                </a:rPr>
                <a:t>Contracting mechanism:</a:t>
              </a:r>
              <a:r>
                <a:rPr lang="en-US" sz="937" dirty="0">
                  <a:cs typeface="Arial" panose="020B0604020202020204" pitchFamily="34" charset="0"/>
                </a:rPr>
                <a:t> Ove-the-Counter (OTC), private auctions or the Trading Platform (BBCE)</a:t>
              </a:r>
            </a:p>
          </p:txBody>
        </p:sp>
        <p:pic>
          <p:nvPicPr>
            <p:cNvPr id="31" name="Imagem 30">
              <a:extLst>
                <a:ext uri="{FF2B5EF4-FFF2-40B4-BE49-F238E27FC236}">
                  <a16:creationId xmlns:a16="http://schemas.microsoft.com/office/drawing/2014/main" id="{70575224-6BA2-4FB8-925D-9E140F94FE1C}"/>
                </a:ext>
              </a:extLst>
            </p:cNvPr>
            <p:cNvPicPr>
              <a:picLocks noChangeAspect="1"/>
            </p:cNvPicPr>
            <p:nvPr/>
          </p:nvPicPr>
          <p:blipFill>
            <a:blip r:embed="rId12">
              <a:grayscl/>
              <a:extLst>
                <a:ext uri="{28A0092B-C50C-407E-A947-70E740481C1C}">
                  <a14:useLocalDpi xmlns:a14="http://schemas.microsoft.com/office/drawing/2010/main" val="0"/>
                </a:ext>
              </a:extLst>
            </a:blip>
            <a:stretch>
              <a:fillRect/>
            </a:stretch>
          </p:blipFill>
          <p:spPr>
            <a:xfrm>
              <a:off x="5881078" y="3357910"/>
              <a:ext cx="510301" cy="510301"/>
            </a:xfrm>
            <a:prstGeom prst="rect">
              <a:avLst/>
            </a:prstGeom>
          </p:spPr>
        </p:pic>
        <p:pic>
          <p:nvPicPr>
            <p:cNvPr id="32" name="Imagem 31">
              <a:extLst>
                <a:ext uri="{FF2B5EF4-FFF2-40B4-BE49-F238E27FC236}">
                  <a16:creationId xmlns:a16="http://schemas.microsoft.com/office/drawing/2014/main" id="{D8A49E61-E1E9-4F8D-A3CC-B949EC1CB149}"/>
                </a:ext>
              </a:extLst>
            </p:cNvPr>
            <p:cNvPicPr>
              <a:picLocks noChangeAspect="1"/>
            </p:cNvPicPr>
            <p:nvPr/>
          </p:nvPicPr>
          <p:blipFill>
            <a:blip r:embed="rId13">
              <a:grayscl/>
              <a:extLst>
                <a:ext uri="{28A0092B-C50C-407E-A947-70E740481C1C}">
                  <a14:useLocalDpi xmlns:a14="http://schemas.microsoft.com/office/drawing/2010/main" val="0"/>
                </a:ext>
              </a:extLst>
            </a:blip>
            <a:stretch>
              <a:fillRect/>
            </a:stretch>
          </p:blipFill>
          <p:spPr>
            <a:xfrm>
              <a:off x="5873034" y="3951554"/>
              <a:ext cx="510301" cy="510301"/>
            </a:xfrm>
            <a:prstGeom prst="rect">
              <a:avLst/>
            </a:prstGeom>
          </p:spPr>
        </p:pic>
        <p:sp>
          <p:nvSpPr>
            <p:cNvPr id="33" name="CaixaDeTexto 32">
              <a:extLst>
                <a:ext uri="{FF2B5EF4-FFF2-40B4-BE49-F238E27FC236}">
                  <a16:creationId xmlns:a16="http://schemas.microsoft.com/office/drawing/2014/main" id="{26187715-74F4-45AC-ABB6-6BE7053666C2}"/>
                </a:ext>
              </a:extLst>
            </p:cNvPr>
            <p:cNvSpPr txBox="1"/>
            <p:nvPr/>
          </p:nvSpPr>
          <p:spPr>
            <a:xfrm>
              <a:off x="2076155" y="1537219"/>
              <a:ext cx="3261454" cy="236540"/>
            </a:xfrm>
            <a:prstGeom prst="rect">
              <a:avLst/>
            </a:prstGeom>
            <a:noFill/>
          </p:spPr>
          <p:txBody>
            <a:bodyPr wrap="square" rtlCol="0">
              <a:spAutoFit/>
            </a:bodyPr>
            <a:lstStyle/>
            <a:p>
              <a:r>
                <a:rPr lang="en-US" sz="937" dirty="0">
                  <a:cs typeface="Arial" panose="020B0604020202020204" pitchFamily="34" charset="0"/>
                </a:rPr>
                <a:t>Generator, IPP and Trading Companies </a:t>
              </a:r>
            </a:p>
          </p:txBody>
        </p:sp>
        <p:sp>
          <p:nvSpPr>
            <p:cNvPr id="34" name="CaixaDeTexto 33">
              <a:extLst>
                <a:ext uri="{FF2B5EF4-FFF2-40B4-BE49-F238E27FC236}">
                  <a16:creationId xmlns:a16="http://schemas.microsoft.com/office/drawing/2014/main" id="{8297101B-3A72-40A7-BD3B-606A59A85299}"/>
                </a:ext>
              </a:extLst>
            </p:cNvPr>
            <p:cNvSpPr txBox="1"/>
            <p:nvPr/>
          </p:nvSpPr>
          <p:spPr>
            <a:xfrm>
              <a:off x="3255088" y="3954452"/>
              <a:ext cx="453970" cy="236540"/>
            </a:xfrm>
            <a:prstGeom prst="rect">
              <a:avLst/>
            </a:prstGeom>
            <a:noFill/>
          </p:spPr>
          <p:txBody>
            <a:bodyPr wrap="none" rtlCol="0">
              <a:spAutoFit/>
            </a:bodyPr>
            <a:lstStyle/>
            <a:p>
              <a:r>
                <a:rPr lang="en-US" sz="937" b="1" dirty="0">
                  <a:cs typeface="Arial" panose="020B0604020202020204" pitchFamily="34" charset="0"/>
                </a:rPr>
                <a:t>MVE</a:t>
              </a:r>
            </a:p>
          </p:txBody>
        </p:sp>
      </p:grpSp>
      <p:sp>
        <p:nvSpPr>
          <p:cNvPr id="35" name="CaixaDeTexto 34">
            <a:extLst>
              <a:ext uri="{FF2B5EF4-FFF2-40B4-BE49-F238E27FC236}">
                <a16:creationId xmlns:a16="http://schemas.microsoft.com/office/drawing/2014/main" id="{09215A8F-B4FD-4CA4-8CA7-7628A07ED51C}"/>
              </a:ext>
            </a:extLst>
          </p:cNvPr>
          <p:cNvSpPr txBox="1"/>
          <p:nvPr/>
        </p:nvSpPr>
        <p:spPr>
          <a:xfrm>
            <a:off x="6550287" y="1470903"/>
            <a:ext cx="2417879" cy="3339376"/>
          </a:xfrm>
          <a:prstGeom prst="rect">
            <a:avLst/>
          </a:prstGeom>
          <a:solidFill>
            <a:schemeClr val="bg1">
              <a:lumMod val="85000"/>
            </a:schemeClr>
          </a:solidFill>
        </p:spPr>
        <p:txBody>
          <a:bodyPr wrap="square" rtlCol="0">
            <a:spAutoFit/>
          </a:bodyPr>
          <a:lstStyle/>
          <a:p>
            <a:r>
              <a:rPr lang="en-US" sz="1050" b="1" dirty="0">
                <a:cs typeface="Arial" panose="020B0604020202020204" pitchFamily="34" charset="0"/>
              </a:rPr>
              <a:t>Comments:</a:t>
            </a:r>
          </a:p>
          <a:p>
            <a:endParaRPr lang="en-US" sz="1050" b="1" dirty="0">
              <a:cs typeface="Arial" panose="020B0604020202020204" pitchFamily="34" charset="0"/>
            </a:endParaRPr>
          </a:p>
          <a:p>
            <a:pPr marL="178548" indent="-178548">
              <a:buFont typeface="Wingdings" panose="05000000000000000000" pitchFamily="2" charset="2"/>
              <a:buChar char="§"/>
            </a:pPr>
            <a:r>
              <a:rPr lang="en-US" sz="1000" dirty="0">
                <a:cs typeface="Arial" panose="020B0604020202020204" pitchFamily="34" charset="0"/>
              </a:rPr>
              <a:t>Discos are able to sell surpluses to ACL using a kind of auction called “</a:t>
            </a:r>
            <a:r>
              <a:rPr lang="en-US" sz="1000" dirty="0" err="1">
                <a:cs typeface="Arial" panose="020B0604020202020204" pitchFamily="34" charset="0"/>
              </a:rPr>
              <a:t>Mecanismo</a:t>
            </a:r>
            <a:r>
              <a:rPr lang="en-US" sz="1000" dirty="0">
                <a:cs typeface="Arial" panose="020B0604020202020204" pitchFamily="34" charset="0"/>
              </a:rPr>
              <a:t> de Venda de </a:t>
            </a:r>
            <a:r>
              <a:rPr lang="en-US" sz="1000" dirty="0" err="1">
                <a:cs typeface="Arial" panose="020B0604020202020204" pitchFamily="34" charset="0"/>
              </a:rPr>
              <a:t>Excedentes</a:t>
            </a:r>
            <a:r>
              <a:rPr lang="en-US" sz="1000" dirty="0">
                <a:cs typeface="Arial" panose="020B0604020202020204" pitchFamily="34" charset="0"/>
              </a:rPr>
              <a:t>” (MVE).</a:t>
            </a:r>
          </a:p>
          <a:p>
            <a:pPr marL="178548" indent="-178548">
              <a:buFont typeface="Wingdings" panose="05000000000000000000" pitchFamily="2" charset="2"/>
              <a:buChar char="§"/>
            </a:pPr>
            <a:r>
              <a:rPr lang="en-US" sz="1000" dirty="0">
                <a:cs typeface="Arial" panose="020B0604020202020204" pitchFamily="34" charset="0"/>
              </a:rPr>
              <a:t>Migration to ACL requires a demand of 2.5 MW (2.0 MW from jan-2020 onwards). </a:t>
            </a:r>
          </a:p>
          <a:p>
            <a:pPr marL="178548" indent="-178548">
              <a:buFont typeface="Wingdings" panose="05000000000000000000" pitchFamily="2" charset="2"/>
              <a:buChar char="§"/>
            </a:pPr>
            <a:r>
              <a:rPr lang="en-US" sz="1000" dirty="0">
                <a:cs typeface="Arial" panose="020B0604020202020204" pitchFamily="34" charset="0"/>
              </a:rPr>
              <a:t>Consumers between 0.5-2.5 MW can migrate to ACL. However, they are classified as Special Consumers and need to buy power from Small Renewables.</a:t>
            </a:r>
          </a:p>
          <a:p>
            <a:pPr marL="178548" indent="-178548">
              <a:buFont typeface="Wingdings" panose="05000000000000000000" pitchFamily="2" charset="2"/>
              <a:buChar char="§"/>
            </a:pPr>
            <a:r>
              <a:rPr lang="en-US" sz="1000" dirty="0">
                <a:cs typeface="Arial" panose="020B0604020202020204" pitchFamily="34" charset="0"/>
              </a:rPr>
              <a:t>Free Consumers and Special Consumers can share portions of contracts.</a:t>
            </a:r>
          </a:p>
          <a:p>
            <a:pPr marL="178548" indent="-178548">
              <a:buFont typeface="Wingdings" panose="05000000000000000000" pitchFamily="2" charset="2"/>
              <a:buChar char="§"/>
            </a:pPr>
            <a:r>
              <a:rPr lang="en-US" sz="1000" dirty="0">
                <a:cs typeface="Arial" panose="020B0604020202020204" pitchFamily="34" charset="0"/>
              </a:rPr>
              <a:t>There are different types of auctions.</a:t>
            </a:r>
          </a:p>
          <a:p>
            <a:pPr marL="178548" indent="-178548">
              <a:buFont typeface="Wingdings" panose="05000000000000000000" pitchFamily="2" charset="2"/>
              <a:buChar char="§"/>
            </a:pPr>
            <a:r>
              <a:rPr lang="en-US" sz="1000" dirty="0">
                <a:cs typeface="Arial" panose="020B0604020202020204" pitchFamily="34" charset="0"/>
              </a:rPr>
              <a:t>ANEEL regulates different kinds of quotas from power plants, using a “cost-of-service” regulation.</a:t>
            </a:r>
          </a:p>
        </p:txBody>
      </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Brazilian market design has two trading environments with different dynamics: Regulated Market (ACR) and Free Market (ACL).</a:t>
            </a:r>
          </a:p>
        </p:txBody>
      </p:sp>
    </p:spTree>
    <p:extLst>
      <p:ext uri="{BB962C8B-B14F-4D97-AF65-F5344CB8AC3E}">
        <p14:creationId xmlns:p14="http://schemas.microsoft.com/office/powerpoint/2010/main" val="37922633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7</a:t>
            </a:fld>
            <a:endParaRPr lang="en-US" dirty="0"/>
          </a:p>
        </p:txBody>
      </p:sp>
      <p:sp>
        <p:nvSpPr>
          <p:cNvPr id="30" name="Footer Placeholder 2">
            <a:extLst>
              <a:ext uri="{FF2B5EF4-FFF2-40B4-BE49-F238E27FC236}">
                <a16:creationId xmlns:a16="http://schemas.microsoft.com/office/drawing/2014/main" id="{9330214B-DC12-470E-850B-B7D90028C8AA}"/>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ANEEL – BIG (June-2019), </a:t>
            </a:r>
            <a:r>
              <a:rPr lang="en-US" dirty="0" err="1"/>
              <a:t>Thymos</a:t>
            </a:r>
            <a:r>
              <a:rPr lang="en-US" dirty="0"/>
              <a:t> Energia Research</a:t>
            </a:r>
          </a:p>
        </p:txBody>
      </p:sp>
      <p:sp>
        <p:nvSpPr>
          <p:cNvPr id="60" name="Retângulo 59">
            <a:extLst>
              <a:ext uri="{FF2B5EF4-FFF2-40B4-BE49-F238E27FC236}">
                <a16:creationId xmlns:a16="http://schemas.microsoft.com/office/drawing/2014/main" id="{B088E0CF-BBB8-43DB-AAA1-10ABC96E3396}"/>
              </a:ext>
            </a:extLst>
          </p:cNvPr>
          <p:cNvSpPr/>
          <p:nvPr/>
        </p:nvSpPr>
        <p:spPr>
          <a:xfrm>
            <a:off x="5670888" y="2597096"/>
            <a:ext cx="2884825" cy="2014398"/>
          </a:xfrm>
          <a:prstGeom prst="rect">
            <a:avLst/>
          </a:prstGeom>
          <a:solidFill>
            <a:schemeClr val="bg1">
              <a:lumMod val="85000"/>
            </a:schemeClr>
          </a:solidFill>
        </p:spPr>
        <p:txBody>
          <a:bodyPr wrap="square" rtlCol="0">
            <a:spAutoFit/>
          </a:bodyPr>
          <a:lstStyle/>
          <a:p>
            <a:r>
              <a:rPr lang="en-US" sz="1041" b="1" dirty="0">
                <a:cs typeface="Arial" panose="020B0604020202020204" pitchFamily="34" charset="0"/>
              </a:rPr>
              <a:t>Comments:</a:t>
            </a:r>
          </a:p>
          <a:p>
            <a:endParaRPr lang="en-US" sz="1041" b="1" dirty="0">
              <a:cs typeface="Arial" panose="020B0604020202020204" pitchFamily="34" charset="0"/>
            </a:endParaRPr>
          </a:p>
          <a:p>
            <a:pPr marL="171450" indent="-171450">
              <a:buFont typeface="Wingdings" panose="05000000000000000000" pitchFamily="2" charset="2"/>
              <a:buChar char="§"/>
            </a:pPr>
            <a:r>
              <a:rPr lang="en-US" sz="1041" dirty="0">
                <a:cs typeface="Arial" panose="020B0604020202020204" pitchFamily="34" charset="0"/>
              </a:rPr>
              <a:t>Brazil has a long tradition in hydro.</a:t>
            </a:r>
          </a:p>
          <a:p>
            <a:pPr marL="171450" indent="-171450">
              <a:buFont typeface="Wingdings" panose="05000000000000000000" pitchFamily="2" charset="2"/>
              <a:buChar char="§"/>
            </a:pPr>
            <a:endParaRPr lang="en-US" sz="1041" dirty="0">
              <a:cs typeface="Arial" panose="020B0604020202020204" pitchFamily="34" charset="0"/>
            </a:endParaRPr>
          </a:p>
          <a:p>
            <a:pPr marL="171450" indent="-171450">
              <a:buFont typeface="Wingdings" panose="05000000000000000000" pitchFamily="2" charset="2"/>
              <a:buChar char="§"/>
            </a:pPr>
            <a:r>
              <a:rPr lang="en-US" sz="1041" dirty="0">
                <a:cs typeface="Arial" panose="020B0604020202020204" pitchFamily="34" charset="0"/>
              </a:rPr>
              <a:t>Up to the end of 1990s hydro represented more then 90% of Installed Capacity.</a:t>
            </a:r>
          </a:p>
          <a:p>
            <a:pPr marL="171450" indent="-171450">
              <a:buFont typeface="Wingdings" panose="05000000000000000000" pitchFamily="2" charset="2"/>
              <a:buChar char="§"/>
            </a:pPr>
            <a:endParaRPr lang="en-US" sz="1041" dirty="0">
              <a:cs typeface="Arial" panose="020B0604020202020204" pitchFamily="34" charset="0"/>
            </a:endParaRPr>
          </a:p>
          <a:p>
            <a:pPr marL="171450" indent="-171450">
              <a:buFont typeface="Wingdings" panose="05000000000000000000" pitchFamily="2" charset="2"/>
              <a:buChar char="§"/>
            </a:pPr>
            <a:r>
              <a:rPr lang="en-US" sz="1041" dirty="0">
                <a:cs typeface="Arial" panose="020B0604020202020204" pitchFamily="34" charset="0"/>
              </a:rPr>
              <a:t>Wind plants have gained market share over the last 10 years.</a:t>
            </a:r>
          </a:p>
          <a:p>
            <a:pPr marL="171450" indent="-171450">
              <a:buFont typeface="Wingdings" panose="05000000000000000000" pitchFamily="2" charset="2"/>
              <a:buChar char="§"/>
            </a:pPr>
            <a:endParaRPr lang="en-US" sz="1041" dirty="0">
              <a:cs typeface="Arial" panose="020B0604020202020204" pitchFamily="34" charset="0"/>
            </a:endParaRPr>
          </a:p>
          <a:p>
            <a:pPr marL="171450" indent="-171450">
              <a:buFont typeface="Wingdings" panose="05000000000000000000" pitchFamily="2" charset="2"/>
              <a:buChar char="§"/>
            </a:pPr>
            <a:r>
              <a:rPr lang="en-US" sz="1041" dirty="0">
                <a:cs typeface="Arial" panose="020B0604020202020204" pitchFamily="34" charset="0"/>
              </a:rPr>
              <a:t>Solar PV is the new technology trend.</a:t>
            </a:r>
          </a:p>
          <a:p>
            <a:endParaRPr lang="en-US" sz="1041" b="1" dirty="0">
              <a:cs typeface="Arial" panose="020B0604020202020204" pitchFamily="34" charset="0"/>
            </a:endParaRPr>
          </a:p>
        </p:txBody>
      </p:sp>
      <p:grpSp>
        <p:nvGrpSpPr>
          <p:cNvPr id="10" name="Group 9" descr="Hydro, wind, biomass, and solar PV constitute 135.17 GW, or 81.68%, of Brazil's total capacity.">
            <a:extLst>
              <a:ext uri="{FF2B5EF4-FFF2-40B4-BE49-F238E27FC236}">
                <a16:creationId xmlns:a16="http://schemas.microsoft.com/office/drawing/2014/main" id="{E1E36F13-C7A0-4EE0-8678-2818EC46366D}"/>
              </a:ext>
            </a:extLst>
          </p:cNvPr>
          <p:cNvGrpSpPr/>
          <p:nvPr/>
        </p:nvGrpSpPr>
        <p:grpSpPr>
          <a:xfrm>
            <a:off x="5893271" y="1530606"/>
            <a:ext cx="2154828" cy="939688"/>
            <a:chOff x="5893271" y="1530606"/>
            <a:chExt cx="2154828" cy="939688"/>
          </a:xfrm>
        </p:grpSpPr>
        <p:pic>
          <p:nvPicPr>
            <p:cNvPr id="77" name="Imagem 76">
              <a:extLst>
                <a:ext uri="{FF2B5EF4-FFF2-40B4-BE49-F238E27FC236}">
                  <a16:creationId xmlns:a16="http://schemas.microsoft.com/office/drawing/2014/main" id="{9F20E52A-5CB6-456C-8653-4D886C6B75CF}"/>
                </a:ext>
              </a:extLst>
            </p:cNvPr>
            <p:cNvPicPr>
              <a:picLocks noChangeAspect="1"/>
            </p:cNvPicPr>
            <p:nvPr/>
          </p:nvPicPr>
          <p:blipFill>
            <a:blip r:embed="rId3"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6046945" y="1530606"/>
              <a:ext cx="398137" cy="398137"/>
            </a:xfrm>
            <a:prstGeom prst="rect">
              <a:avLst/>
            </a:prstGeom>
          </p:spPr>
        </p:pic>
        <p:pic>
          <p:nvPicPr>
            <p:cNvPr id="78" name="Imagem 77">
              <a:extLst>
                <a:ext uri="{FF2B5EF4-FFF2-40B4-BE49-F238E27FC236}">
                  <a16:creationId xmlns:a16="http://schemas.microsoft.com/office/drawing/2014/main" id="{2722AFA9-3350-4D4C-8EF7-C2E41DFDA840}"/>
                </a:ext>
              </a:extLst>
            </p:cNvPr>
            <p:cNvPicPr>
              <a:picLocks noChangeAspect="1"/>
            </p:cNvPicPr>
            <p:nvPr/>
          </p:nvPicPr>
          <p:blipFill>
            <a:blip r:embed="rId4"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6590293" y="1530606"/>
              <a:ext cx="398137" cy="398137"/>
            </a:xfrm>
            <a:prstGeom prst="rect">
              <a:avLst/>
            </a:prstGeom>
          </p:spPr>
        </p:pic>
        <p:pic>
          <p:nvPicPr>
            <p:cNvPr id="79" name="Imagem 78">
              <a:extLst>
                <a:ext uri="{FF2B5EF4-FFF2-40B4-BE49-F238E27FC236}">
                  <a16:creationId xmlns:a16="http://schemas.microsoft.com/office/drawing/2014/main" id="{D6B14F6D-4ACA-494D-928C-FDE7A8004F02}"/>
                </a:ext>
              </a:extLst>
            </p:cNvPr>
            <p:cNvPicPr>
              <a:picLocks noChangeAspect="1"/>
            </p:cNvPicPr>
            <p:nvPr/>
          </p:nvPicPr>
          <p:blipFill>
            <a:blip r:embed="rId5"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7133640" y="1582869"/>
              <a:ext cx="293611" cy="293611"/>
            </a:xfrm>
            <a:prstGeom prst="rect">
              <a:avLst/>
            </a:prstGeom>
          </p:spPr>
        </p:pic>
        <p:pic>
          <p:nvPicPr>
            <p:cNvPr id="80" name="Imagem 79">
              <a:extLst>
                <a:ext uri="{FF2B5EF4-FFF2-40B4-BE49-F238E27FC236}">
                  <a16:creationId xmlns:a16="http://schemas.microsoft.com/office/drawing/2014/main" id="{D352A6B1-ADEE-4270-BAD2-24B687BE6819}"/>
                </a:ext>
              </a:extLst>
            </p:cNvPr>
            <p:cNvPicPr>
              <a:picLocks noChangeAspect="1"/>
            </p:cNvPicPr>
            <p:nvPr/>
          </p:nvPicPr>
          <p:blipFill>
            <a:blip r:embed="rId6" cstate="print">
              <a:duotone>
                <a:prstClr val="black"/>
                <a:schemeClr val="bg1">
                  <a:lumMod val="50000"/>
                  <a:tint val="45000"/>
                  <a:satMod val="400000"/>
                </a:schemeClr>
              </a:duotone>
              <a:extLst>
                <a:ext uri="{28A0092B-C50C-407E-A947-70E740481C1C}">
                  <a14:useLocalDpi xmlns:a14="http://schemas.microsoft.com/office/drawing/2010/main" val="0"/>
                </a:ext>
              </a:extLst>
            </a:blip>
            <a:stretch>
              <a:fillRect/>
            </a:stretch>
          </p:blipFill>
          <p:spPr>
            <a:xfrm>
              <a:off x="7569655" y="1560758"/>
              <a:ext cx="337831" cy="337831"/>
            </a:xfrm>
            <a:prstGeom prst="rect">
              <a:avLst/>
            </a:prstGeom>
          </p:spPr>
        </p:pic>
        <p:sp>
          <p:nvSpPr>
            <p:cNvPr id="81" name="Chave Direita 80">
              <a:extLst>
                <a:ext uri="{FF2B5EF4-FFF2-40B4-BE49-F238E27FC236}">
                  <a16:creationId xmlns:a16="http://schemas.microsoft.com/office/drawing/2014/main" id="{4BC90649-730E-442B-A7D4-A7132999E7B8}"/>
                </a:ext>
              </a:extLst>
            </p:cNvPr>
            <p:cNvSpPr/>
            <p:nvPr/>
          </p:nvSpPr>
          <p:spPr>
            <a:xfrm rot="5400000">
              <a:off x="6865528" y="956486"/>
              <a:ext cx="210314" cy="2154828"/>
            </a:xfrm>
            <a:prstGeom prst="rightBrace">
              <a:avLst/>
            </a:prstGeom>
            <a:ln>
              <a:solidFill>
                <a:srgbClr val="CA5A12"/>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937" dirty="0"/>
            </a:p>
          </p:txBody>
        </p:sp>
        <p:sp>
          <p:nvSpPr>
            <p:cNvPr id="82" name="CaixaDeTexto 81">
              <a:extLst>
                <a:ext uri="{FF2B5EF4-FFF2-40B4-BE49-F238E27FC236}">
                  <a16:creationId xmlns:a16="http://schemas.microsoft.com/office/drawing/2014/main" id="{B51BA2BF-7FCF-492C-95BE-71168D180876}"/>
                </a:ext>
              </a:extLst>
            </p:cNvPr>
            <p:cNvSpPr txBox="1"/>
            <p:nvPr/>
          </p:nvSpPr>
          <p:spPr>
            <a:xfrm>
              <a:off x="6132338" y="2185601"/>
              <a:ext cx="1843774" cy="284693"/>
            </a:xfrm>
            <a:prstGeom prst="rect">
              <a:avLst/>
            </a:prstGeom>
            <a:noFill/>
          </p:spPr>
          <p:txBody>
            <a:bodyPr wrap="none" rtlCol="0">
              <a:spAutoFit/>
            </a:bodyPr>
            <a:lstStyle/>
            <a:p>
              <a:r>
                <a:rPr lang="en-US" sz="1250" b="1" dirty="0">
                  <a:solidFill>
                    <a:schemeClr val="tx1">
                      <a:lumMod val="75000"/>
                      <a:lumOff val="25000"/>
                    </a:schemeClr>
                  </a:solidFill>
                  <a:cs typeface="Arial" panose="020B0604020202020204" pitchFamily="34" charset="0"/>
                </a:rPr>
                <a:t>135.17 GW or 81,68%</a:t>
              </a:r>
            </a:p>
          </p:txBody>
        </p:sp>
      </p:grpSp>
      <p:sp>
        <p:nvSpPr>
          <p:cNvPr id="76" name="Seta: Divisa 75">
            <a:extLst>
              <a:ext uri="{FF2B5EF4-FFF2-40B4-BE49-F238E27FC236}">
                <a16:creationId xmlns:a16="http://schemas.microsoft.com/office/drawing/2014/main" id="{25B9060B-288C-4DBE-8BD1-6D1FD2BDDF82}"/>
              </a:ext>
              <a:ext uri="{C183D7F6-B498-43B3-948B-1728B52AA6E4}">
                <adec:decorative xmlns:adec="http://schemas.microsoft.com/office/drawing/2017/decorative" val="1"/>
              </a:ext>
            </a:extLst>
          </p:cNvPr>
          <p:cNvSpPr/>
          <p:nvPr/>
        </p:nvSpPr>
        <p:spPr>
          <a:xfrm>
            <a:off x="5293284" y="1532452"/>
            <a:ext cx="210314" cy="3005152"/>
          </a:xfrm>
          <a:prstGeom prst="chevron">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solidFill>
                <a:schemeClr val="tx1"/>
              </a:solidFill>
            </a:endParaRPr>
          </a:p>
        </p:txBody>
      </p:sp>
      <p:sp>
        <p:nvSpPr>
          <p:cNvPr id="75" name="Seta: Divisa 74">
            <a:extLst>
              <a:ext uri="{FF2B5EF4-FFF2-40B4-BE49-F238E27FC236}">
                <a16:creationId xmlns:a16="http://schemas.microsoft.com/office/drawing/2014/main" id="{ABE2EC86-B449-46FC-A225-B433D4363587}"/>
              </a:ext>
              <a:ext uri="{C183D7F6-B498-43B3-948B-1728B52AA6E4}">
                <adec:decorative xmlns:adec="http://schemas.microsoft.com/office/drawing/2017/decorative" val="1"/>
              </a:ext>
            </a:extLst>
          </p:cNvPr>
          <p:cNvSpPr/>
          <p:nvPr/>
        </p:nvSpPr>
        <p:spPr>
          <a:xfrm>
            <a:off x="5147479" y="1530606"/>
            <a:ext cx="210314" cy="3005152"/>
          </a:xfrm>
          <a:prstGeom prst="chevron">
            <a:avLst/>
          </a:prstGeom>
          <a:solidFill>
            <a:srgbClr val="E2731A"/>
          </a:solidFill>
          <a:ln>
            <a:solidFill>
              <a:srgbClr val="E2731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37" dirty="0">
              <a:solidFill>
                <a:schemeClr val="tx1"/>
              </a:solidFill>
            </a:endParaRPr>
          </a:p>
        </p:txBody>
      </p:sp>
      <p:grpSp>
        <p:nvGrpSpPr>
          <p:cNvPr id="8" name="Group 7" descr="Brazil's total installed capacity as of June 2019 in GW:&#10;&#10;Hydro: 105.87&#10;Fossil Fuel: 28.32&#10;Wind: 15.06&#10;Biomass: 12.13&#10;Solar PV: 2.10&#10;Nuclear: 1.99">
            <a:extLst>
              <a:ext uri="{FF2B5EF4-FFF2-40B4-BE49-F238E27FC236}">
                <a16:creationId xmlns:a16="http://schemas.microsoft.com/office/drawing/2014/main" id="{1BF6D06C-7C47-43E0-94A6-B12096236D3F}"/>
              </a:ext>
            </a:extLst>
          </p:cNvPr>
          <p:cNvGrpSpPr/>
          <p:nvPr/>
        </p:nvGrpSpPr>
        <p:grpSpPr>
          <a:xfrm>
            <a:off x="223683" y="1038161"/>
            <a:ext cx="4881083" cy="3695896"/>
            <a:chOff x="223683" y="1038161"/>
            <a:chExt cx="4881083" cy="3695896"/>
          </a:xfrm>
        </p:grpSpPr>
        <p:sp>
          <p:nvSpPr>
            <p:cNvPr id="59" name="CaixaDeTexto 58">
              <a:extLst>
                <a:ext uri="{FF2B5EF4-FFF2-40B4-BE49-F238E27FC236}">
                  <a16:creationId xmlns:a16="http://schemas.microsoft.com/office/drawing/2014/main" id="{7F597E28-6940-4AF0-BFC6-5433F937199F}"/>
                </a:ext>
              </a:extLst>
            </p:cNvPr>
            <p:cNvSpPr txBox="1"/>
            <p:nvPr/>
          </p:nvSpPr>
          <p:spPr>
            <a:xfrm>
              <a:off x="223683" y="1038161"/>
              <a:ext cx="4881083" cy="477054"/>
            </a:xfrm>
            <a:prstGeom prst="rect">
              <a:avLst/>
            </a:prstGeom>
            <a:noFill/>
          </p:spPr>
          <p:txBody>
            <a:bodyPr wrap="square" rtlCol="0">
              <a:spAutoFit/>
            </a:bodyPr>
            <a:lstStyle/>
            <a:p>
              <a:r>
                <a:rPr lang="en-US" sz="1250" b="1" dirty="0">
                  <a:cs typeface="Arial" panose="020B0604020202020204" pitchFamily="34" charset="0"/>
                </a:rPr>
                <a:t>Installed Capacity, Jun-2019</a:t>
              </a:r>
            </a:p>
            <a:p>
              <a:r>
                <a:rPr lang="en-US" sz="1250" dirty="0">
                  <a:cs typeface="Arial" panose="020B0604020202020204" pitchFamily="34" charset="0"/>
                </a:rPr>
                <a:t>GW</a:t>
              </a:r>
            </a:p>
          </p:txBody>
        </p:sp>
        <p:pic>
          <p:nvPicPr>
            <p:cNvPr id="62" name="Imagem 61">
              <a:extLst>
                <a:ext uri="{FF2B5EF4-FFF2-40B4-BE49-F238E27FC236}">
                  <a16:creationId xmlns:a16="http://schemas.microsoft.com/office/drawing/2014/main" id="{4CE3AB93-BD51-48CD-B408-AF1C3AD9CB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735" y="1530606"/>
              <a:ext cx="398137" cy="398137"/>
            </a:xfrm>
            <a:prstGeom prst="rect">
              <a:avLst/>
            </a:prstGeom>
          </p:spPr>
        </p:pic>
        <p:pic>
          <p:nvPicPr>
            <p:cNvPr id="63" name="Imagem 62">
              <a:extLst>
                <a:ext uri="{FF2B5EF4-FFF2-40B4-BE49-F238E27FC236}">
                  <a16:creationId xmlns:a16="http://schemas.microsoft.com/office/drawing/2014/main" id="{D4CD69C4-B08E-446D-AB07-B0455E7F611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6735" y="3434787"/>
              <a:ext cx="337831" cy="337831"/>
            </a:xfrm>
            <a:prstGeom prst="rect">
              <a:avLst/>
            </a:prstGeom>
          </p:spPr>
        </p:pic>
        <p:pic>
          <p:nvPicPr>
            <p:cNvPr id="64" name="Imagem 63">
              <a:extLst>
                <a:ext uri="{FF2B5EF4-FFF2-40B4-BE49-F238E27FC236}">
                  <a16:creationId xmlns:a16="http://schemas.microsoft.com/office/drawing/2014/main" id="{EDD95811-C2E4-4126-B568-1F5D72CB42C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0307" y="3912122"/>
              <a:ext cx="371052" cy="371052"/>
            </a:xfrm>
            <a:prstGeom prst="rect">
              <a:avLst/>
            </a:prstGeom>
          </p:spPr>
        </p:pic>
        <p:pic>
          <p:nvPicPr>
            <p:cNvPr id="65" name="Imagem 64">
              <a:extLst>
                <a:ext uri="{FF2B5EF4-FFF2-40B4-BE49-F238E27FC236}">
                  <a16:creationId xmlns:a16="http://schemas.microsoft.com/office/drawing/2014/main" id="{E71A9630-570E-410B-B7FC-A2F0891BF11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7328" y="2065805"/>
              <a:ext cx="298038" cy="298038"/>
            </a:xfrm>
            <a:prstGeom prst="rect">
              <a:avLst/>
            </a:prstGeom>
          </p:spPr>
        </p:pic>
        <p:pic>
          <p:nvPicPr>
            <p:cNvPr id="66" name="Imagem 65">
              <a:extLst>
                <a:ext uri="{FF2B5EF4-FFF2-40B4-BE49-F238E27FC236}">
                  <a16:creationId xmlns:a16="http://schemas.microsoft.com/office/drawing/2014/main" id="{AAD4E626-845C-48B0-826B-895E967D47D1}"/>
                </a:ext>
              </a:extLst>
            </p:cNvPr>
            <p:cNvPicPr>
              <a:picLocks noChangeAspect="1"/>
            </p:cNvPicPr>
            <p:nvPr/>
          </p:nvPicPr>
          <p:blipFill>
            <a:blip r:embed="rId9" cstate="print">
              <a:duotone>
                <a:schemeClr val="accent3">
                  <a:shade val="45000"/>
                  <a:satMod val="135000"/>
                </a:schemeClr>
                <a:prstClr val="white"/>
              </a:duotone>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tretch>
              <a:fillRect/>
            </a:stretch>
          </p:blipFill>
          <p:spPr>
            <a:xfrm>
              <a:off x="254683" y="2459203"/>
              <a:ext cx="398137" cy="398137"/>
            </a:xfrm>
            <a:prstGeom prst="rect">
              <a:avLst/>
            </a:prstGeom>
          </p:spPr>
        </p:pic>
        <p:pic>
          <p:nvPicPr>
            <p:cNvPr id="67" name="Imagem 66">
              <a:extLst>
                <a:ext uri="{FF2B5EF4-FFF2-40B4-BE49-F238E27FC236}">
                  <a16:creationId xmlns:a16="http://schemas.microsoft.com/office/drawing/2014/main" id="{8123B4AD-24FF-4A0F-B6AD-B14FB4CEA5E6}"/>
                </a:ext>
              </a:extLst>
            </p:cNvPr>
            <p:cNvPicPr>
              <a:picLocks noChangeAspect="1"/>
            </p:cNvPicPr>
            <p:nvPr/>
          </p:nvPicPr>
          <p:blipFill>
            <a:blip r:embed="rId5"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17328" y="3008069"/>
              <a:ext cx="293611" cy="293611"/>
            </a:xfrm>
            <a:prstGeom prst="rect">
              <a:avLst/>
            </a:prstGeom>
          </p:spPr>
        </p:pic>
        <p:sp>
          <p:nvSpPr>
            <p:cNvPr id="68" name="CaixaDeTexto 67">
              <a:extLst>
                <a:ext uri="{FF2B5EF4-FFF2-40B4-BE49-F238E27FC236}">
                  <a16:creationId xmlns:a16="http://schemas.microsoft.com/office/drawing/2014/main" id="{AEB80BB1-9CA4-48AD-AB90-2A35F33BE86D}"/>
                </a:ext>
              </a:extLst>
            </p:cNvPr>
            <p:cNvSpPr txBox="1"/>
            <p:nvPr/>
          </p:nvSpPr>
          <p:spPr>
            <a:xfrm>
              <a:off x="832829" y="1648693"/>
              <a:ext cx="540533" cy="252505"/>
            </a:xfrm>
            <a:prstGeom prst="rect">
              <a:avLst/>
            </a:prstGeom>
            <a:noFill/>
          </p:spPr>
          <p:txBody>
            <a:bodyPr wrap="none" rtlCol="0">
              <a:spAutoFit/>
            </a:bodyPr>
            <a:lstStyle/>
            <a:p>
              <a:r>
                <a:rPr lang="en-US" sz="1041" dirty="0">
                  <a:solidFill>
                    <a:srgbClr val="002060"/>
                  </a:solidFill>
                  <a:cs typeface="Arial" panose="020B0604020202020204" pitchFamily="34" charset="0"/>
                </a:rPr>
                <a:t>Hydro</a:t>
              </a:r>
            </a:p>
          </p:txBody>
        </p:sp>
        <p:sp>
          <p:nvSpPr>
            <p:cNvPr id="69" name="CaixaDeTexto 68">
              <a:extLst>
                <a:ext uri="{FF2B5EF4-FFF2-40B4-BE49-F238E27FC236}">
                  <a16:creationId xmlns:a16="http://schemas.microsoft.com/office/drawing/2014/main" id="{A534D256-E3E6-44A9-8414-EBD741CF9BB1}"/>
                </a:ext>
              </a:extLst>
            </p:cNvPr>
            <p:cNvSpPr txBox="1"/>
            <p:nvPr/>
          </p:nvSpPr>
          <p:spPr>
            <a:xfrm>
              <a:off x="832829" y="2023803"/>
              <a:ext cx="591696" cy="412677"/>
            </a:xfrm>
            <a:prstGeom prst="rect">
              <a:avLst/>
            </a:prstGeom>
            <a:noFill/>
          </p:spPr>
          <p:txBody>
            <a:bodyPr wrap="square" rtlCol="0">
              <a:spAutoFit/>
            </a:bodyPr>
            <a:lstStyle/>
            <a:p>
              <a:r>
                <a:rPr lang="en-US" sz="1041" dirty="0">
                  <a:cs typeface="Arial" panose="020B0604020202020204" pitchFamily="34" charset="0"/>
                </a:rPr>
                <a:t>Fossil Fuel </a:t>
              </a:r>
            </a:p>
          </p:txBody>
        </p:sp>
        <p:sp>
          <p:nvSpPr>
            <p:cNvPr id="70" name="CaixaDeTexto 69">
              <a:extLst>
                <a:ext uri="{FF2B5EF4-FFF2-40B4-BE49-F238E27FC236}">
                  <a16:creationId xmlns:a16="http://schemas.microsoft.com/office/drawing/2014/main" id="{95E984A4-8103-494C-9F47-9185CB76F090}"/>
                </a:ext>
              </a:extLst>
            </p:cNvPr>
            <p:cNvSpPr txBox="1"/>
            <p:nvPr/>
          </p:nvSpPr>
          <p:spPr>
            <a:xfrm>
              <a:off x="832829" y="2592878"/>
              <a:ext cx="489236" cy="252505"/>
            </a:xfrm>
            <a:prstGeom prst="rect">
              <a:avLst/>
            </a:prstGeom>
            <a:noFill/>
          </p:spPr>
          <p:txBody>
            <a:bodyPr wrap="none" rtlCol="0">
              <a:spAutoFit/>
            </a:bodyPr>
            <a:lstStyle/>
            <a:p>
              <a:r>
                <a:rPr lang="en-US" sz="1041" dirty="0">
                  <a:solidFill>
                    <a:schemeClr val="accent1">
                      <a:lumMod val="75000"/>
                    </a:schemeClr>
                  </a:solidFill>
                  <a:cs typeface="Arial" panose="020B0604020202020204" pitchFamily="34" charset="0"/>
                </a:rPr>
                <a:t>Wind</a:t>
              </a:r>
            </a:p>
          </p:txBody>
        </p:sp>
        <p:sp>
          <p:nvSpPr>
            <p:cNvPr id="71" name="CaixaDeTexto 70">
              <a:extLst>
                <a:ext uri="{FF2B5EF4-FFF2-40B4-BE49-F238E27FC236}">
                  <a16:creationId xmlns:a16="http://schemas.microsoft.com/office/drawing/2014/main" id="{A7BA73FD-F8BC-4735-AE1A-94C8947111F4}"/>
                </a:ext>
              </a:extLst>
            </p:cNvPr>
            <p:cNvSpPr txBox="1"/>
            <p:nvPr/>
          </p:nvSpPr>
          <p:spPr>
            <a:xfrm>
              <a:off x="832830" y="3044352"/>
              <a:ext cx="625492" cy="252505"/>
            </a:xfrm>
            <a:prstGeom prst="rect">
              <a:avLst/>
            </a:prstGeom>
            <a:noFill/>
          </p:spPr>
          <p:txBody>
            <a:bodyPr wrap="none" rtlCol="0">
              <a:spAutoFit/>
            </a:bodyPr>
            <a:lstStyle/>
            <a:p>
              <a:r>
                <a:rPr lang="en-US" sz="1041" dirty="0">
                  <a:solidFill>
                    <a:schemeClr val="accent6">
                      <a:lumMod val="75000"/>
                    </a:schemeClr>
                  </a:solidFill>
                  <a:cs typeface="Arial" panose="020B0604020202020204" pitchFamily="34" charset="0"/>
                </a:rPr>
                <a:t>Biomass</a:t>
              </a:r>
            </a:p>
          </p:txBody>
        </p:sp>
        <p:sp>
          <p:nvSpPr>
            <p:cNvPr id="73" name="CaixaDeTexto 72">
              <a:extLst>
                <a:ext uri="{FF2B5EF4-FFF2-40B4-BE49-F238E27FC236}">
                  <a16:creationId xmlns:a16="http://schemas.microsoft.com/office/drawing/2014/main" id="{D277099C-F4B4-43F5-99A5-3F466884B545}"/>
                </a:ext>
              </a:extLst>
            </p:cNvPr>
            <p:cNvSpPr txBox="1"/>
            <p:nvPr/>
          </p:nvSpPr>
          <p:spPr>
            <a:xfrm>
              <a:off x="821246" y="3512319"/>
              <a:ext cx="643125" cy="252505"/>
            </a:xfrm>
            <a:prstGeom prst="rect">
              <a:avLst/>
            </a:prstGeom>
            <a:noFill/>
          </p:spPr>
          <p:txBody>
            <a:bodyPr wrap="none" rtlCol="0">
              <a:spAutoFit/>
            </a:bodyPr>
            <a:lstStyle/>
            <a:p>
              <a:r>
                <a:rPr lang="en-US" sz="1041" dirty="0">
                  <a:solidFill>
                    <a:srgbClr val="E2731A"/>
                  </a:solidFill>
                  <a:cs typeface="Arial" panose="020B0604020202020204" pitchFamily="34" charset="0"/>
                </a:rPr>
                <a:t>Solar PV</a:t>
              </a:r>
            </a:p>
          </p:txBody>
        </p:sp>
        <p:sp>
          <p:nvSpPr>
            <p:cNvPr id="74" name="CaixaDeTexto 73">
              <a:extLst>
                <a:ext uri="{FF2B5EF4-FFF2-40B4-BE49-F238E27FC236}">
                  <a16:creationId xmlns:a16="http://schemas.microsoft.com/office/drawing/2014/main" id="{7DA3FA74-299C-4D2E-B252-DAF6F6ACDF68}"/>
                </a:ext>
              </a:extLst>
            </p:cNvPr>
            <p:cNvSpPr txBox="1"/>
            <p:nvPr/>
          </p:nvSpPr>
          <p:spPr>
            <a:xfrm>
              <a:off x="832829" y="3998011"/>
              <a:ext cx="617477" cy="252505"/>
            </a:xfrm>
            <a:prstGeom prst="rect">
              <a:avLst/>
            </a:prstGeom>
            <a:noFill/>
          </p:spPr>
          <p:txBody>
            <a:bodyPr wrap="none" rtlCol="0">
              <a:spAutoFit/>
            </a:bodyPr>
            <a:lstStyle/>
            <a:p>
              <a:r>
                <a:rPr lang="en-US" sz="1041" dirty="0">
                  <a:solidFill>
                    <a:srgbClr val="652988"/>
                  </a:solidFill>
                  <a:cs typeface="Arial" panose="020B0604020202020204" pitchFamily="34" charset="0"/>
                </a:rPr>
                <a:t>Nuclear</a:t>
              </a:r>
            </a:p>
          </p:txBody>
        </p:sp>
        <p:pic>
          <p:nvPicPr>
            <p:cNvPr id="7" name="Picture 6">
              <a:extLst>
                <a:ext uri="{FF2B5EF4-FFF2-40B4-BE49-F238E27FC236}">
                  <a16:creationId xmlns:a16="http://schemas.microsoft.com/office/drawing/2014/main" id="{A3238CDA-9F8E-4F0D-AF9D-57791029ABF1}"/>
                </a:ext>
              </a:extLst>
            </p:cNvPr>
            <p:cNvPicPr>
              <a:picLocks noChangeAspect="1"/>
            </p:cNvPicPr>
            <p:nvPr/>
          </p:nvPicPr>
          <p:blipFill>
            <a:blip r:embed="rId11"/>
            <a:stretch>
              <a:fillRect/>
            </a:stretch>
          </p:blipFill>
          <p:spPr>
            <a:xfrm>
              <a:off x="1330202" y="1423642"/>
              <a:ext cx="3487214" cy="3310415"/>
            </a:xfrm>
            <a:prstGeom prst="rect">
              <a:avLst/>
            </a:prstGeom>
          </p:spPr>
        </p:pic>
      </p:gr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Total Installed Capacity is 165.5 GW with a pivotal share of hydro and small Renewables technologies.</a:t>
            </a:r>
          </a:p>
        </p:txBody>
      </p:sp>
    </p:spTree>
    <p:extLst>
      <p:ext uri="{BB962C8B-B14F-4D97-AF65-F5344CB8AC3E}">
        <p14:creationId xmlns:p14="http://schemas.microsoft.com/office/powerpoint/2010/main" val="153477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8</a:t>
            </a:fld>
            <a:endParaRPr lang="en-US" dirty="0"/>
          </a:p>
        </p:txBody>
      </p:sp>
      <p:sp>
        <p:nvSpPr>
          <p:cNvPr id="11" name="Footer Placeholder 2">
            <a:extLst>
              <a:ext uri="{FF2B5EF4-FFF2-40B4-BE49-F238E27FC236}">
                <a16:creationId xmlns:a16="http://schemas.microsoft.com/office/drawing/2014/main" id="{88239606-66C8-47EB-8E17-992C3240F2E1}"/>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EPE – Ten Year National Planning</a:t>
            </a:r>
          </a:p>
        </p:txBody>
      </p:sp>
      <p:sp>
        <p:nvSpPr>
          <p:cNvPr id="32" name="Retângulo 31">
            <a:extLst>
              <a:ext uri="{FF2B5EF4-FFF2-40B4-BE49-F238E27FC236}">
                <a16:creationId xmlns:a16="http://schemas.microsoft.com/office/drawing/2014/main" id="{01B3B708-EBD4-4445-A822-620475EB1E4E}"/>
              </a:ext>
            </a:extLst>
          </p:cNvPr>
          <p:cNvSpPr/>
          <p:nvPr/>
        </p:nvSpPr>
        <p:spPr>
          <a:xfrm>
            <a:off x="6665750" y="1300897"/>
            <a:ext cx="2163786" cy="3162404"/>
          </a:xfrm>
          <a:prstGeom prst="rect">
            <a:avLst/>
          </a:prstGeom>
          <a:solidFill>
            <a:schemeClr val="bg1">
              <a:lumMod val="85000"/>
            </a:schemeClr>
          </a:solidFill>
        </p:spPr>
        <p:txBody>
          <a:bodyPr wrap="square" rtlCol="0">
            <a:spAutoFit/>
          </a:bodyPr>
          <a:lstStyle/>
          <a:p>
            <a:r>
              <a:rPr lang="en-US" sz="1050" b="1" dirty="0">
                <a:cs typeface="Arial" panose="020B0604020202020204" pitchFamily="34" charset="0"/>
              </a:rPr>
              <a:t>Comments:</a:t>
            </a:r>
          </a:p>
          <a:p>
            <a:endParaRPr lang="en-US" sz="1050" b="1"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Large hydro will keep its pivotal position in Brazilian system, but new power plants are not planned in the PDE horizon.</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Wind and Solar PV will keep increasing in the next 10 years.</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Thermal power plants tend to remain quite stable in terms of Installed Capacity.</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Open Cycle NG and storage technologies will be necessary to support new renewable additions in the system.</a:t>
            </a:r>
          </a:p>
          <a:p>
            <a:endParaRPr lang="en-US" sz="1050" b="1" dirty="0">
              <a:cs typeface="Arial" panose="020B0604020202020204" pitchFamily="34" charset="0"/>
            </a:endParaRPr>
          </a:p>
        </p:txBody>
      </p:sp>
      <p:grpSp>
        <p:nvGrpSpPr>
          <p:cNvPr id="7" name="Group 6" descr="This chart shows Brazil's installed capacity, 2018-2027, in MW per technology.">
            <a:extLst>
              <a:ext uri="{FF2B5EF4-FFF2-40B4-BE49-F238E27FC236}">
                <a16:creationId xmlns:a16="http://schemas.microsoft.com/office/drawing/2014/main" id="{0753FA96-365D-4920-A0E0-E7A74C10575A}"/>
              </a:ext>
            </a:extLst>
          </p:cNvPr>
          <p:cNvGrpSpPr/>
          <p:nvPr/>
        </p:nvGrpSpPr>
        <p:grpSpPr>
          <a:xfrm>
            <a:off x="152400" y="1053974"/>
            <a:ext cx="6490162" cy="3441653"/>
            <a:chOff x="152400" y="1053974"/>
            <a:chExt cx="6490162" cy="3441653"/>
          </a:xfrm>
        </p:grpSpPr>
        <p:graphicFrame>
          <p:nvGraphicFramePr>
            <p:cNvPr id="30" name="Gráfico 29">
              <a:extLst>
                <a:ext uri="{FF2B5EF4-FFF2-40B4-BE49-F238E27FC236}">
                  <a16:creationId xmlns:a16="http://schemas.microsoft.com/office/drawing/2014/main" id="{DE32D325-17BC-4B47-A83C-52D2E8072E4B}"/>
                </a:ext>
              </a:extLst>
            </p:cNvPr>
            <p:cNvGraphicFramePr>
              <a:graphicFrameLocks/>
            </p:cNvGraphicFramePr>
            <p:nvPr>
              <p:extLst>
                <p:ext uri="{D42A27DB-BD31-4B8C-83A1-F6EECF244321}">
                  <p14:modId xmlns:p14="http://schemas.microsoft.com/office/powerpoint/2010/main" val="2595337556"/>
                </p:ext>
              </p:extLst>
            </p:nvPr>
          </p:nvGraphicFramePr>
          <p:xfrm>
            <a:off x="152400" y="1636849"/>
            <a:ext cx="6490162" cy="2858778"/>
          </p:xfrm>
          <a:graphic>
            <a:graphicData uri="http://schemas.openxmlformats.org/drawingml/2006/chart">
              <c:chart xmlns:c="http://schemas.openxmlformats.org/drawingml/2006/chart" xmlns:r="http://schemas.openxmlformats.org/officeDocument/2006/relationships" r:id="rId3"/>
            </a:graphicData>
          </a:graphic>
        </p:graphicFrame>
        <p:sp>
          <p:nvSpPr>
            <p:cNvPr id="31" name="CaixaDeTexto 30">
              <a:extLst>
                <a:ext uri="{FF2B5EF4-FFF2-40B4-BE49-F238E27FC236}">
                  <a16:creationId xmlns:a16="http://schemas.microsoft.com/office/drawing/2014/main" id="{A486F378-A9D1-4090-9C3A-D31AA2049082}"/>
                </a:ext>
              </a:extLst>
            </p:cNvPr>
            <p:cNvSpPr txBox="1"/>
            <p:nvPr/>
          </p:nvSpPr>
          <p:spPr>
            <a:xfrm>
              <a:off x="184598" y="1053974"/>
              <a:ext cx="4881083" cy="412677"/>
            </a:xfrm>
            <a:prstGeom prst="rect">
              <a:avLst/>
            </a:prstGeom>
            <a:noFill/>
          </p:spPr>
          <p:txBody>
            <a:bodyPr wrap="square" rtlCol="0">
              <a:spAutoFit/>
            </a:bodyPr>
            <a:lstStyle/>
            <a:p>
              <a:r>
                <a:rPr lang="en-US" sz="1041" b="1" dirty="0">
                  <a:cs typeface="Arial" panose="020B0604020202020204" pitchFamily="34" charset="0"/>
                </a:rPr>
                <a:t>Installed Capacity, 2018-27</a:t>
              </a:r>
            </a:p>
            <a:p>
              <a:r>
                <a:rPr lang="en-US" sz="1041" dirty="0">
                  <a:cs typeface="Arial" panose="020B0604020202020204" pitchFamily="34" charset="0"/>
                </a:rPr>
                <a:t>MW per technology</a:t>
              </a:r>
            </a:p>
          </p:txBody>
        </p:sp>
      </p:gr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Large hydro will keep its pivotal position in 2018-27 cycle, but wind and solar PV tend to keep increasing their shares.</a:t>
            </a:r>
          </a:p>
        </p:txBody>
      </p:sp>
    </p:spTree>
    <p:extLst>
      <p:ext uri="{BB962C8B-B14F-4D97-AF65-F5344CB8AC3E}">
        <p14:creationId xmlns:p14="http://schemas.microsoft.com/office/powerpoint/2010/main" val="263433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C183D7F6-B498-43B3-948B-1728B52AA6E4}">
                <adec:decorative xmlns:adec="http://schemas.microsoft.com/office/drawing/2017/decorative" val="1"/>
              </a:ext>
            </a:extLst>
          </p:cNvPr>
          <p:cNvSpPr>
            <a:spLocks noGrp="1"/>
          </p:cNvSpPr>
          <p:nvPr>
            <p:ph type="ftr" sz="quarter" idx="3"/>
          </p:nvPr>
        </p:nvSpPr>
        <p:spPr/>
        <p:txBody>
          <a:bodyPr/>
          <a:lstStyle/>
          <a:p>
            <a:r>
              <a:rPr lang="en-US" dirty="0"/>
              <a:t>DISCUSSION PURPOSES ONLY</a:t>
            </a:r>
          </a:p>
        </p:txBody>
      </p:sp>
      <p:sp>
        <p:nvSpPr>
          <p:cNvPr id="4" name="Slide Number Placeholder 3">
            <a:extLst>
              <a:ext uri="{C183D7F6-B498-43B3-948B-1728B52AA6E4}">
                <adec:decorative xmlns:adec="http://schemas.microsoft.com/office/drawing/2017/decorative" val="1"/>
              </a:ext>
            </a:extLst>
          </p:cNvPr>
          <p:cNvSpPr>
            <a:spLocks noGrp="1"/>
          </p:cNvSpPr>
          <p:nvPr>
            <p:ph type="sldNum" sz="quarter" idx="4"/>
          </p:nvPr>
        </p:nvSpPr>
        <p:spPr/>
        <p:txBody>
          <a:bodyPr/>
          <a:lstStyle/>
          <a:p>
            <a:fld id="{42782948-4DBE-204D-AB9E-B65E067054AE}" type="slidenum">
              <a:rPr lang="en-US" smtClean="0"/>
              <a:pPr/>
              <a:t>9</a:t>
            </a:fld>
            <a:endParaRPr lang="en-US" dirty="0"/>
          </a:p>
        </p:txBody>
      </p:sp>
      <p:sp>
        <p:nvSpPr>
          <p:cNvPr id="13" name="Footer Placeholder 2">
            <a:extLst>
              <a:ext uri="{FF2B5EF4-FFF2-40B4-BE49-F238E27FC236}">
                <a16:creationId xmlns:a16="http://schemas.microsoft.com/office/drawing/2014/main" id="{4C21F880-D33D-43CA-ADD8-14912A1FA611}"/>
              </a:ext>
            </a:extLst>
          </p:cNvPr>
          <p:cNvSpPr txBox="1">
            <a:spLocks/>
          </p:cNvSpPr>
          <p:nvPr/>
        </p:nvSpPr>
        <p:spPr>
          <a:xfrm>
            <a:off x="182131" y="4852843"/>
            <a:ext cx="2895600" cy="184666"/>
          </a:xfrm>
          <a:prstGeom prst="rect">
            <a:avLst/>
          </a:prstGeom>
        </p:spPr>
        <p:txBody>
          <a:bodyPr vert="horz" lIns="91440" tIns="45720" rIns="91440" bIns="45720" rtlCol="0" anchor="ctr">
            <a:spAutoFit/>
          </a:bodyPr>
          <a:lstStyle>
            <a:defPPr>
              <a:defRPr lang="en-US"/>
            </a:defPPr>
            <a:lvl1pPr algn="ctr">
              <a:defRPr sz="600" b="0" i="0">
                <a:solidFill>
                  <a:srgbClr val="6C6463"/>
                </a:solidFill>
                <a:latin typeface="Gill Sans MT"/>
                <a:cs typeface="Gill Sans MT"/>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dirty="0"/>
              <a:t>Source: EPE – Ten Year National Planning</a:t>
            </a:r>
          </a:p>
        </p:txBody>
      </p:sp>
      <p:sp>
        <p:nvSpPr>
          <p:cNvPr id="12" name="Retângulo 11">
            <a:extLst>
              <a:ext uri="{FF2B5EF4-FFF2-40B4-BE49-F238E27FC236}">
                <a16:creationId xmlns:a16="http://schemas.microsoft.com/office/drawing/2014/main" id="{3969811B-CB9E-4F78-8A06-07E67B230580}"/>
              </a:ext>
            </a:extLst>
          </p:cNvPr>
          <p:cNvSpPr/>
          <p:nvPr/>
        </p:nvSpPr>
        <p:spPr>
          <a:xfrm>
            <a:off x="6633851" y="1260312"/>
            <a:ext cx="2163786" cy="3000821"/>
          </a:xfrm>
          <a:prstGeom prst="rect">
            <a:avLst/>
          </a:prstGeom>
          <a:solidFill>
            <a:schemeClr val="bg1">
              <a:lumMod val="85000"/>
            </a:schemeClr>
          </a:solidFill>
        </p:spPr>
        <p:txBody>
          <a:bodyPr wrap="square" rtlCol="0">
            <a:spAutoFit/>
          </a:bodyPr>
          <a:lstStyle/>
          <a:p>
            <a:r>
              <a:rPr lang="en-US" sz="1050" b="1" dirty="0">
                <a:cs typeface="Arial" panose="020B0604020202020204" pitchFamily="34" charset="0"/>
              </a:rPr>
              <a:t>Comments:</a:t>
            </a:r>
          </a:p>
          <a:p>
            <a:endParaRPr lang="en-US" sz="1050" b="1"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Large hydro, small hydro and </a:t>
            </a:r>
            <a:r>
              <a:rPr lang="en-US" sz="1050" dirty="0" err="1">
                <a:cs typeface="Arial" panose="020B0604020202020204" pitchFamily="34" charset="0"/>
              </a:rPr>
              <a:t>Itaipu</a:t>
            </a:r>
            <a:r>
              <a:rPr lang="en-US" sz="1050" dirty="0">
                <a:cs typeface="Arial" panose="020B0604020202020204" pitchFamily="34" charset="0"/>
              </a:rPr>
              <a:t> will decline from 68% in 2018 to 58.7% in ’27.</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Wind represents 8.4% in ’18 and will rise very robustly to 13.1% in ’27.</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Solar PV tends to be the biggest winner in the 10-year horizon, increasing from 1.1% to 4.3%</a:t>
            </a:r>
          </a:p>
          <a:p>
            <a:pPr marL="171450" indent="-171450">
              <a:buFont typeface="Wingdings" panose="05000000000000000000" pitchFamily="2" charset="2"/>
              <a:buChar char="§"/>
            </a:pPr>
            <a:endParaRPr lang="en-US" sz="1050" dirty="0">
              <a:cs typeface="Arial" panose="020B0604020202020204" pitchFamily="34" charset="0"/>
            </a:endParaRPr>
          </a:p>
          <a:p>
            <a:pPr marL="171450" indent="-171450">
              <a:buFont typeface="Wingdings" panose="05000000000000000000" pitchFamily="2" charset="2"/>
              <a:buChar char="§"/>
            </a:pPr>
            <a:r>
              <a:rPr lang="en-US" sz="1050" dirty="0">
                <a:cs typeface="Arial" panose="020B0604020202020204" pitchFamily="34" charset="0"/>
              </a:rPr>
              <a:t>Open-cycle NG and storage will be important to the the energy transition to small renewables.</a:t>
            </a:r>
          </a:p>
          <a:p>
            <a:endParaRPr lang="en-US" sz="1050" b="1" dirty="0">
              <a:cs typeface="Arial" panose="020B0604020202020204" pitchFamily="34" charset="0"/>
            </a:endParaRPr>
          </a:p>
        </p:txBody>
      </p:sp>
      <p:grpSp>
        <p:nvGrpSpPr>
          <p:cNvPr id="7" name="Group 6" descr="This chart shows Brazil's total installed capacity, 2018-2027, as a percentage by technology.">
            <a:extLst>
              <a:ext uri="{FF2B5EF4-FFF2-40B4-BE49-F238E27FC236}">
                <a16:creationId xmlns:a16="http://schemas.microsoft.com/office/drawing/2014/main" id="{C4060B5A-2D5C-48EC-AFAB-70B81ED2C434}"/>
              </a:ext>
            </a:extLst>
          </p:cNvPr>
          <p:cNvGrpSpPr/>
          <p:nvPr/>
        </p:nvGrpSpPr>
        <p:grpSpPr>
          <a:xfrm>
            <a:off x="173965" y="1053974"/>
            <a:ext cx="6078624" cy="3784120"/>
            <a:chOff x="173965" y="1053974"/>
            <a:chExt cx="6078624" cy="3784120"/>
          </a:xfrm>
        </p:grpSpPr>
        <p:graphicFrame>
          <p:nvGraphicFramePr>
            <p:cNvPr id="10" name="Gráfico 9">
              <a:extLst>
                <a:ext uri="{FF2B5EF4-FFF2-40B4-BE49-F238E27FC236}">
                  <a16:creationId xmlns:a16="http://schemas.microsoft.com/office/drawing/2014/main" id="{997E7678-6573-4B0E-BBC6-8BDA2C0BF8D6}"/>
                </a:ext>
              </a:extLst>
            </p:cNvPr>
            <p:cNvGraphicFramePr>
              <a:graphicFrameLocks/>
            </p:cNvGraphicFramePr>
            <p:nvPr>
              <p:extLst>
                <p:ext uri="{D42A27DB-BD31-4B8C-83A1-F6EECF244321}">
                  <p14:modId xmlns:p14="http://schemas.microsoft.com/office/powerpoint/2010/main" val="4112829783"/>
                </p:ext>
              </p:extLst>
            </p:nvPr>
          </p:nvGraphicFramePr>
          <p:xfrm>
            <a:off x="173965" y="1491332"/>
            <a:ext cx="6078624" cy="3346762"/>
          </p:xfrm>
          <a:graphic>
            <a:graphicData uri="http://schemas.openxmlformats.org/drawingml/2006/chart">
              <c:chart xmlns:c="http://schemas.openxmlformats.org/drawingml/2006/chart" xmlns:r="http://schemas.openxmlformats.org/officeDocument/2006/relationships" r:id="rId3"/>
            </a:graphicData>
          </a:graphic>
        </p:graphicFrame>
        <p:sp>
          <p:nvSpPr>
            <p:cNvPr id="11" name="CaixaDeTexto 10">
              <a:extLst>
                <a:ext uri="{FF2B5EF4-FFF2-40B4-BE49-F238E27FC236}">
                  <a16:creationId xmlns:a16="http://schemas.microsoft.com/office/drawing/2014/main" id="{CD5C8A56-D729-47E2-AA08-4EC4786006FC}"/>
                </a:ext>
              </a:extLst>
            </p:cNvPr>
            <p:cNvSpPr txBox="1"/>
            <p:nvPr/>
          </p:nvSpPr>
          <p:spPr>
            <a:xfrm>
              <a:off x="184598" y="1053974"/>
              <a:ext cx="4881083" cy="412677"/>
            </a:xfrm>
            <a:prstGeom prst="rect">
              <a:avLst/>
            </a:prstGeom>
            <a:noFill/>
          </p:spPr>
          <p:txBody>
            <a:bodyPr wrap="square" rtlCol="0">
              <a:spAutoFit/>
            </a:bodyPr>
            <a:lstStyle/>
            <a:p>
              <a:r>
                <a:rPr lang="en-US" sz="1041" b="1" dirty="0">
                  <a:cs typeface="Arial" panose="020B0604020202020204" pitchFamily="34" charset="0"/>
                </a:rPr>
                <a:t>Installed Capacity, 2018-27</a:t>
              </a:r>
            </a:p>
            <a:p>
              <a:r>
                <a:rPr lang="en-US" sz="1041" dirty="0">
                  <a:cs typeface="Arial" panose="020B0604020202020204" pitchFamily="34" charset="0"/>
                </a:rPr>
                <a:t>% per technology</a:t>
              </a:r>
            </a:p>
          </p:txBody>
        </p:sp>
      </p:grpSp>
      <p:sp>
        <p:nvSpPr>
          <p:cNvPr id="5" name="Title 4"/>
          <p:cNvSpPr>
            <a:spLocks noGrp="1"/>
          </p:cNvSpPr>
          <p:nvPr>
            <p:ph type="title"/>
          </p:nvPr>
        </p:nvSpPr>
        <p:spPr>
          <a:xfrm>
            <a:off x="173965" y="175890"/>
            <a:ext cx="8817635" cy="707886"/>
          </a:xfrm>
        </p:spPr>
        <p:txBody>
          <a:bodyPr/>
          <a:lstStyle/>
          <a:p>
            <a:r>
              <a:rPr lang="en-US" sz="2000" b="1" dirty="0">
                <a:solidFill>
                  <a:schemeClr val="accent6">
                    <a:lumMod val="50000"/>
                  </a:schemeClr>
                </a:solidFill>
              </a:rPr>
              <a:t>Wind and solar PV tend to be the new additions in Brazilian system, relying on hydro and open-cycle NG.</a:t>
            </a:r>
          </a:p>
        </p:txBody>
      </p:sp>
    </p:spTree>
    <p:extLst>
      <p:ext uri="{BB962C8B-B14F-4D97-AF65-F5344CB8AC3E}">
        <p14:creationId xmlns:p14="http://schemas.microsoft.com/office/powerpoint/2010/main" val="20752614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zY36FrAqmPwmZrWigAZ_k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3WtbdA_7aPXdh2ECvnN4_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0jv4Eb18pCf35k00G_B7EA"/>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SvEk0yMDzT2rd5qbsfxM2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R9Isfow1IFjQy.Tl1ABv0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Et8ZmWr7GpvUofR.8ZitX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J_0KrLi7EWUAX4_aR7.Zk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nTCc.arLepKNxPo2xHZmF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5eS9nIWgJPSzyWshhrze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q4R17MnoIAtBBFWc9Usu5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K1jRPX3uO5kdr9MSt0p46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ugCmBWOQYabi1GFLsIj9k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P7LbuZnT4mbXiFO3K2qgI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thXO6bqeI.VYn12EOYR2f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kauH3dLYO4mfNqXzvhPWT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98mFKAOJBVlJA6eG07Ruuw"/>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W57faG8KUuQGPwUu3sq8Y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euV7_9XhisPfeduz7AX1Z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CMxefeB2p3KXuEEBdelqzg"/>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nSda0Z1ABBz_j1WACaNqS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crPPceHZytiRd2wSQEfsH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6dXUIhjQaTCa57SqXTBnyw"/>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fXt0SC9MOCCaljz.qLomi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zVzpRA1EiabacRyWbmyGT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r8Ig5UEVqw418Nii.V09N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CXcdSye9OS9mIt_gJyBPE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c3_e6WQAzoIAnF2R.8fvvA"/>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5sQm0dOGZQ7VoWJBKt1IEw"/>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47b2fHhdq9g15PyIuYU7s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jUUTfdc8FfOgvVGatrSZz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DxwsnrtHP.H0Llp588.R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58VFamebWOl8CuOinXuttw"/>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JLdhkeuHnW1PYUAPhuH8AA"/>
</p:tagLst>
</file>

<file path=ppt/theme/theme1.xml><?xml version="1.0" encoding="utf-8"?>
<a:theme xmlns:a="http://schemas.openxmlformats.org/drawingml/2006/main" name="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16.9-Template_4.29.2016">
  <a:themeElements>
    <a:clrScheme name="Custom 2">
      <a:dk1>
        <a:sysClr val="windowText" lastClr="000000"/>
      </a:dk1>
      <a:lt1>
        <a:srgbClr val="FFFFFF"/>
      </a:lt1>
      <a:dk2>
        <a:srgbClr val="002F6C"/>
      </a:dk2>
      <a:lt2>
        <a:srgbClr val="BA0C2F"/>
      </a:lt2>
      <a:accent1>
        <a:srgbClr val="002F6C"/>
      </a:accent1>
      <a:accent2>
        <a:srgbClr val="BA0C2F"/>
      </a:accent2>
      <a:accent3>
        <a:srgbClr val="6C6463"/>
      </a:accent3>
      <a:accent4>
        <a:srgbClr val="000000"/>
      </a:accent4>
      <a:accent5>
        <a:srgbClr val="CFCDC9"/>
      </a:accent5>
      <a:accent6>
        <a:srgbClr val="0067B9"/>
      </a:accent6>
      <a:hlink>
        <a:srgbClr val="6C6463"/>
      </a:hlink>
      <a:folHlink>
        <a:srgbClr val="CFCDC9"/>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ED43418300424CA7B146638E3B7A8F" ma:contentTypeVersion="13" ma:contentTypeDescription="Create a new document." ma:contentTypeScope="" ma:versionID="2fe62fcb9174efa6973dc26662234bb1">
  <xsd:schema xmlns:xsd="http://www.w3.org/2001/XMLSchema" xmlns:xs="http://www.w3.org/2001/XMLSchema" xmlns:p="http://schemas.microsoft.com/office/2006/metadata/properties" xmlns:ns3="d4ece201-1ec3-4266-a8e0-0b4e6e67a276" xmlns:ns4="11f94206-449f-4a4d-a484-d79428c0a2f7" targetNamespace="http://schemas.microsoft.com/office/2006/metadata/properties" ma:root="true" ma:fieldsID="c7313ff21738f702f94f4f46105f6d3d" ns3:_="" ns4:_="">
    <xsd:import namespace="d4ece201-1ec3-4266-a8e0-0b4e6e67a276"/>
    <xsd:import namespace="11f94206-449f-4a4d-a484-d79428c0a2f7"/>
    <xsd:element name="properties">
      <xsd:complexType>
        <xsd:sequence>
          <xsd:element name="documentManagement">
            <xsd:complexType>
              <xsd:all>
                <xsd:element ref="ns3:SharedWithUsers" minOccurs="0"/>
                <xsd:element ref="ns4:MediaServiceMetadata" minOccurs="0"/>
                <xsd:element ref="ns4:MediaServiceFastMetadata" minOccurs="0"/>
                <xsd:element ref="ns4:MediaServiceDateTaken" minOccurs="0"/>
                <xsd:element ref="ns4:MediaServiceAutoTags" minOccurs="0"/>
                <xsd:element ref="ns3:SharedWithDetails" minOccurs="0"/>
                <xsd:element ref="ns3:SharingHintHash" minOccurs="0"/>
                <xsd:element ref="ns4:MediaServiceLocatio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ece201-1ec3-4266-a8e0-0b4e6e67a27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f94206-449f-4a4d-a484-d79428c0a2f7"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AutoTags" ma:index="12" nillable="true" ma:displayName="MediaServiceAutoTags" ma:description="" ma:internalName="MediaServiceAutoTags"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OCR" ma:index="16" nillable="true" ma:displayName="MediaServiceOCR" ma:internalName="MediaServiceOCR" ma:readOnly="true">
      <xsd:simpleType>
        <xsd:restriction base="dms:Note">
          <xsd:maxLength value="255"/>
        </xsd:restriction>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D3D4AFC-454A-47A9-A1B5-4BBB89F9FCEE}">
  <ds:schemaRefs>
    <ds:schemaRef ds:uri="http://schemas.microsoft.com/sharepoint/v3/contenttype/forms"/>
  </ds:schemaRefs>
</ds:datastoreItem>
</file>

<file path=customXml/itemProps2.xml><?xml version="1.0" encoding="utf-8"?>
<ds:datastoreItem xmlns:ds="http://schemas.openxmlformats.org/officeDocument/2006/customXml" ds:itemID="{E29A874B-37C0-4B98-8ABB-7DB7ABF4BA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ece201-1ec3-4266-a8e0-0b4e6e67a276"/>
    <ds:schemaRef ds:uri="11f94206-449f-4a4d-a484-d79428c0a2f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614013B-1707-4611-BA07-98D0B76DDEFF}">
  <ds:schemaRefs>
    <ds:schemaRef ds:uri="http://purl.org/dc/elements/1.1/"/>
    <ds:schemaRef ds:uri="http://purl.org/dc/terms/"/>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d4ece201-1ec3-4266-a8e0-0b4e6e67a276"/>
    <ds:schemaRef ds:uri="11f94206-449f-4a4d-a484-d79428c0a2f7"/>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16.9-Template_4.29.2016</Template>
  <TotalTime>1508</TotalTime>
  <Words>5086</Words>
  <Application>Microsoft Office PowerPoint</Application>
  <PresentationFormat>Custom</PresentationFormat>
  <Paragraphs>765</Paragraphs>
  <Slides>43</Slides>
  <Notes>39</Notes>
  <HiddenSlides>0</HiddenSlides>
  <MMClips>0</MMClips>
  <ScaleCrop>false</ScaleCrop>
  <HeadingPairs>
    <vt:vector size="8" baseType="variant">
      <vt:variant>
        <vt:lpstr>Fonts Used</vt:lpstr>
      </vt:variant>
      <vt:variant>
        <vt:i4>4</vt:i4>
      </vt:variant>
      <vt:variant>
        <vt:lpstr>Theme</vt:lpstr>
      </vt:variant>
      <vt:variant>
        <vt:i4>2</vt:i4>
      </vt:variant>
      <vt:variant>
        <vt:lpstr>Embedded OLE Servers</vt:lpstr>
      </vt:variant>
      <vt:variant>
        <vt:i4>1</vt:i4>
      </vt:variant>
      <vt:variant>
        <vt:lpstr>Slide Titles</vt:lpstr>
      </vt:variant>
      <vt:variant>
        <vt:i4>43</vt:i4>
      </vt:variant>
    </vt:vector>
  </HeadingPairs>
  <TitlesOfParts>
    <vt:vector size="50" baseType="lpstr">
      <vt:lpstr>Arial</vt:lpstr>
      <vt:lpstr>Calibri</vt:lpstr>
      <vt:lpstr>Gill Sans MT</vt:lpstr>
      <vt:lpstr>Wingdings</vt:lpstr>
      <vt:lpstr>16.9-Template_4.29.2016</vt:lpstr>
      <vt:lpstr>1_16.9-Template_4.29.2016</vt:lpstr>
      <vt:lpstr>think-cell Slide</vt:lpstr>
      <vt:lpstr>Brazilian Power Auctions: SWOT Analysis </vt:lpstr>
      <vt:lpstr>Agenda</vt:lpstr>
      <vt:lpstr>Introduction to the Brazilian Power Market</vt:lpstr>
      <vt:lpstr>Brazil at a glance: 9th largest worldwide GDP and 10th largest consumption power market with a dynamic business environment. </vt:lpstr>
      <vt:lpstr>Power Sector Governance tries to split State roles from political influence with the goal to provide better long-term management.</vt:lpstr>
      <vt:lpstr>Brazilian market design has two trading environments with different dynamics: Regulated Market (ACR) and Free Market (ACL).</vt:lpstr>
      <vt:lpstr>Total Installed Capacity is 165.5 GW with a pivotal share of hydro and small Renewables technologies.</vt:lpstr>
      <vt:lpstr>Large hydro will keep its pivotal position in 2018-27 cycle, but wind and solar PV tend to keep increasing their shares.</vt:lpstr>
      <vt:lpstr>Wind and solar PV tend to be the new additions in Brazilian system, relying on hydro and open-cycle NG.</vt:lpstr>
      <vt:lpstr>Consumption at 63.2 GWavg that has stagnated over the last 5 years due to economic crisis.</vt:lpstr>
      <vt:lpstr>Brazilian Power Auctions</vt:lpstr>
      <vt:lpstr>Auctions are held in advance from the supply year: new power plants between A-6 to A-3 and existing plants from A-5 to A.</vt:lpstr>
      <vt:lpstr>Auction Process: Everything begins with key policy-drivers, then all other details are designed observing these goals. </vt:lpstr>
      <vt:lpstr>How are auctions operated in Brazil?:  6 main steps to run auctions from scratch.</vt:lpstr>
      <vt:lpstr>Bidding Mechanism: Is it relevant or just a confusing way to select players?</vt:lpstr>
      <vt:lpstr>Winners sign contracts with Discos in a pool mechanism, observing the proportion of each Disco’s declaration. </vt:lpstr>
      <vt:lpstr>Environmental issues in Brazilian auctions: Why it’s easier to build a fossil fuel project than a large hydro?</vt:lpstr>
      <vt:lpstr>Investors do not have regulatory obligations regarding social matters, but the development of programs at local level is common.</vt:lpstr>
      <vt:lpstr>Local Content Requirements to develop industry and subsided loans helped pave the way to generate jobs.</vt:lpstr>
      <vt:lpstr>Current estimated values for CAPEX &amp; OPEX in Brazilian market</vt:lpstr>
      <vt:lpstr>CCGs works as an escrow account, blocking the cash in the Discos’ account up to the amount necessary to pay the generator. </vt:lpstr>
      <vt:lpstr>Fact Sheet of Brazilian Auctions  (1/4)</vt:lpstr>
      <vt:lpstr>Fact Sheet of Brazilian Auctions  (2/4)</vt:lpstr>
      <vt:lpstr>Fact Sheet of Brazilian Auctions  (3/4)  </vt:lpstr>
      <vt:lpstr>Fact Sheet of Brazilian Auctions  (4/4)  </vt:lpstr>
      <vt:lpstr>Results</vt:lpstr>
      <vt:lpstr>All Brazilian auctions commercialized ≈ USD 472 billion or 9,571 TWh, representing one of the largest worldwide frameworks for power.</vt:lpstr>
      <vt:lpstr>Portfolio indicates contracted energy until 2055, demonstrating a trade-off between security of supply and long-term rigidity.</vt:lpstr>
      <vt:lpstr>Supply Adequacy Auctions total 90,136 MW of new Capacity and Investments of ≈ USD 107 billion.</vt:lpstr>
      <vt:lpstr>Hydro is the leader (29.8%) of contracted energy, followed by wind (19.3%) and Gas (18.7%). All bets for the increase of solar PV in the following years. </vt:lpstr>
      <vt:lpstr>New power plants: hydro has the lowest price (USD 41.63/MWh) and Diesel is the most expensive technology (USD 69.83/MWh).</vt:lpstr>
      <vt:lpstr>Price trends: technology evolution and regulatory issues are driving prices for renewables downwards.</vt:lpstr>
      <vt:lpstr>SWOT Analysis and Problems</vt:lpstr>
      <vt:lpstr>SWOT Analysis: Supply Auctions and introduction of new technologies are relevant strengths; otherwise poor transmission signals is a weakness. </vt:lpstr>
      <vt:lpstr>Grass is always greener: Brazilian auctions are good examples to address Supply Adequacy and Scale-Up Renewables, but they also have presented problems. </vt:lpstr>
      <vt:lpstr>1. Winner’s curse in 2008 (A-3 and A-5 auctions): Don’t bite off more than you can chew!</vt:lpstr>
      <vt:lpstr>2. Mismatch transmission and generation (2010-2013) ending up with a USD 1 billion cost: Better late than never!</vt:lpstr>
      <vt:lpstr>3. Gaming the system (2012-2016): Cats and rats, robbers and cops!</vt:lpstr>
      <vt:lpstr>4. Underbuilding and De-contracting auction: Once bitten twice shy!</vt:lpstr>
      <vt:lpstr>Takeaways</vt:lpstr>
      <vt:lpstr>Four Key Takeaways</vt:lpstr>
      <vt:lpstr>Thank you! </vt:lpstr>
      <vt:lpstr>Alexandre Viana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Brazilian Power Markets</dc:title>
  <dc:subject>This presentation provides an analysis of the strengths, weaknesses, opportunities, and threats to implementing auctions in Brazil's power market.</dc:subject>
  <dc:creator>Navigant--A Guidehouse Company</dc:creator>
  <cp:keywords>Renewable energy auctions, Brazil, power, design, markets</cp:keywords>
  <cp:lastModifiedBy>Flattery, Caitlin</cp:lastModifiedBy>
  <cp:revision>129</cp:revision>
  <dcterms:created xsi:type="dcterms:W3CDTF">2016-05-03T19:58:32Z</dcterms:created>
  <dcterms:modified xsi:type="dcterms:W3CDTF">2020-06-24T18:37:35Z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0x0101005AED43418300424CA7B146638E3B7A8F</vt:lpwstr>
  </property>
</Properties>
</file>