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heme/theme4.xml" ContentType="application/vnd.openxmlformats-officedocument.theme+xml"/>
  <Override PartName="/ppt/tags/tag54.xml" ContentType="application/vnd.openxmlformats-officedocument.presentationml.tags+xml"/>
  <Override PartName="/ppt/tags/tag5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9" r:id="rId3"/>
  </p:sldMasterIdLst>
  <p:notesMasterIdLst>
    <p:notesMasterId r:id="rId19"/>
  </p:notesMasterIdLst>
  <p:sldIdLst>
    <p:sldId id="317" r:id="rId4"/>
    <p:sldId id="299" r:id="rId5"/>
    <p:sldId id="311" r:id="rId6"/>
    <p:sldId id="300" r:id="rId7"/>
    <p:sldId id="301" r:id="rId8"/>
    <p:sldId id="306" r:id="rId9"/>
    <p:sldId id="307" r:id="rId10"/>
    <p:sldId id="308" r:id="rId11"/>
    <p:sldId id="312" r:id="rId12"/>
    <p:sldId id="313" r:id="rId13"/>
    <p:sldId id="314" r:id="rId14"/>
    <p:sldId id="315" r:id="rId15"/>
    <p:sldId id="316" r:id="rId16"/>
    <p:sldId id="309" r:id="rId17"/>
    <p:sldId id="29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7" autoAdjust="0"/>
    <p:restoredTop sz="94533" autoAdjust="0"/>
  </p:normalViewPr>
  <p:slideViewPr>
    <p:cSldViewPr>
      <p:cViewPr varScale="1">
        <p:scale>
          <a:sx n="63" d="100"/>
          <a:sy n="63" d="100"/>
        </p:scale>
        <p:origin x="22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B62CD2-4EFE-405E-A9D4-DFD937E8A16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CCC392BE-9946-4716-8069-F93BCDA6C255}">
      <dgm:prSet/>
      <dgm:spPr/>
      <dgm:t>
        <a:bodyPr/>
        <a:lstStyle/>
        <a:p>
          <a:pPr rtl="0"/>
          <a:r>
            <a:rPr lang="en-GB"/>
            <a:t>There are many different types of government support.  </a:t>
          </a:r>
        </a:p>
      </dgm:t>
    </dgm:pt>
    <dgm:pt modelId="{24DE9D30-3002-49D1-9F70-8178C40DB213}" type="parTrans" cxnId="{8CA753A5-2C45-4E3F-B790-93D608B452A2}">
      <dgm:prSet/>
      <dgm:spPr/>
      <dgm:t>
        <a:bodyPr/>
        <a:lstStyle/>
        <a:p>
          <a:endParaRPr lang="en-GB"/>
        </a:p>
      </dgm:t>
    </dgm:pt>
    <dgm:pt modelId="{425CD094-6074-45B7-9706-18C05377A6EF}" type="sibTrans" cxnId="{8CA753A5-2C45-4E3F-B790-93D608B452A2}">
      <dgm:prSet/>
      <dgm:spPr/>
      <dgm:t>
        <a:bodyPr/>
        <a:lstStyle/>
        <a:p>
          <a:endParaRPr lang="en-GB"/>
        </a:p>
      </dgm:t>
    </dgm:pt>
    <dgm:pt modelId="{A32D1C62-9BA9-4E14-945D-C0DB2BB4D438}">
      <dgm:prSet/>
      <dgm:spPr/>
      <dgm:t>
        <a:bodyPr/>
        <a:lstStyle/>
        <a:p>
          <a:pPr rtl="0"/>
          <a:r>
            <a:rPr lang="en-GB"/>
            <a:t>It is possible to negotiate a form of credit enhancement from Government which meets Funders’ concerns but does not represent a guarantee of the entire cost of the IPP.  </a:t>
          </a:r>
        </a:p>
      </dgm:t>
    </dgm:pt>
    <dgm:pt modelId="{E548DE62-DA96-416A-8E08-A8B4962118E5}" type="parTrans" cxnId="{9F0479F4-59CE-4A54-BFB1-8484928809E1}">
      <dgm:prSet/>
      <dgm:spPr/>
      <dgm:t>
        <a:bodyPr/>
        <a:lstStyle/>
        <a:p>
          <a:endParaRPr lang="en-GB"/>
        </a:p>
      </dgm:t>
    </dgm:pt>
    <dgm:pt modelId="{0C2975E1-2194-4DC0-8719-96B3D53E8C41}" type="sibTrans" cxnId="{9F0479F4-59CE-4A54-BFB1-8484928809E1}">
      <dgm:prSet/>
      <dgm:spPr/>
      <dgm:t>
        <a:bodyPr/>
        <a:lstStyle/>
        <a:p>
          <a:endParaRPr lang="en-GB"/>
        </a:p>
      </dgm:t>
    </dgm:pt>
    <dgm:pt modelId="{029584D3-37FA-45D1-9CBC-0C7BF007F784}">
      <dgm:prSet/>
      <dgm:spPr/>
      <dgm:t>
        <a:bodyPr/>
        <a:lstStyle/>
        <a:p>
          <a:pPr rtl="0"/>
          <a:r>
            <a:rPr lang="en-GB"/>
            <a:t>However, this depends on Funders and in some situations they may not accept anything less than a full sovereign guarantee.</a:t>
          </a:r>
        </a:p>
      </dgm:t>
    </dgm:pt>
    <dgm:pt modelId="{0C700498-DA33-4378-B784-08A09AA984D3}" type="parTrans" cxnId="{E547F2FF-8AE6-421F-9184-4CC7F0853019}">
      <dgm:prSet/>
      <dgm:spPr/>
      <dgm:t>
        <a:bodyPr/>
        <a:lstStyle/>
        <a:p>
          <a:endParaRPr lang="en-GB"/>
        </a:p>
      </dgm:t>
    </dgm:pt>
    <dgm:pt modelId="{4D5BCCED-3945-4C31-BAB6-CC69CBB80960}" type="sibTrans" cxnId="{E547F2FF-8AE6-421F-9184-4CC7F0853019}">
      <dgm:prSet/>
      <dgm:spPr/>
      <dgm:t>
        <a:bodyPr/>
        <a:lstStyle/>
        <a:p>
          <a:endParaRPr lang="en-GB"/>
        </a:p>
      </dgm:t>
    </dgm:pt>
    <dgm:pt modelId="{533B753C-7E69-4C14-A52C-BE5034C181CD}" type="pres">
      <dgm:prSet presAssocID="{A1B62CD2-4EFE-405E-A9D4-DFD937E8A167}" presName="linear" presStyleCnt="0">
        <dgm:presLayoutVars>
          <dgm:animLvl val="lvl"/>
          <dgm:resizeHandles val="exact"/>
        </dgm:presLayoutVars>
      </dgm:prSet>
      <dgm:spPr/>
    </dgm:pt>
    <dgm:pt modelId="{DF0441E7-9A1B-4A13-A659-4234F3541E4F}" type="pres">
      <dgm:prSet presAssocID="{CCC392BE-9946-4716-8069-F93BCDA6C255}" presName="parentText" presStyleLbl="node1" presStyleIdx="0" presStyleCnt="3">
        <dgm:presLayoutVars>
          <dgm:chMax val="0"/>
          <dgm:bulletEnabled val="1"/>
        </dgm:presLayoutVars>
      </dgm:prSet>
      <dgm:spPr/>
    </dgm:pt>
    <dgm:pt modelId="{36ABCBE2-A644-4A5C-B178-D7BF2908F480}" type="pres">
      <dgm:prSet presAssocID="{425CD094-6074-45B7-9706-18C05377A6EF}" presName="spacer" presStyleCnt="0"/>
      <dgm:spPr/>
    </dgm:pt>
    <dgm:pt modelId="{D4A13FB3-FAAA-401C-98C2-76AD4DF6FBA7}" type="pres">
      <dgm:prSet presAssocID="{A32D1C62-9BA9-4E14-945D-C0DB2BB4D438}" presName="parentText" presStyleLbl="node1" presStyleIdx="1" presStyleCnt="3">
        <dgm:presLayoutVars>
          <dgm:chMax val="0"/>
          <dgm:bulletEnabled val="1"/>
        </dgm:presLayoutVars>
      </dgm:prSet>
      <dgm:spPr/>
    </dgm:pt>
    <dgm:pt modelId="{24BEBD30-FEA0-43F3-A58E-6B0B1E2EEC12}" type="pres">
      <dgm:prSet presAssocID="{0C2975E1-2194-4DC0-8719-96B3D53E8C41}" presName="spacer" presStyleCnt="0"/>
      <dgm:spPr/>
    </dgm:pt>
    <dgm:pt modelId="{E3010104-A1CF-453E-BA3E-6B045AE6C9B7}" type="pres">
      <dgm:prSet presAssocID="{029584D3-37FA-45D1-9CBC-0C7BF007F784}" presName="parentText" presStyleLbl="node1" presStyleIdx="2" presStyleCnt="3">
        <dgm:presLayoutVars>
          <dgm:chMax val="0"/>
          <dgm:bulletEnabled val="1"/>
        </dgm:presLayoutVars>
      </dgm:prSet>
      <dgm:spPr/>
    </dgm:pt>
  </dgm:ptLst>
  <dgm:cxnLst>
    <dgm:cxn modelId="{D54F590F-3BAA-430E-A7E1-CC1FA0A1C3B8}" type="presOf" srcId="{A32D1C62-9BA9-4E14-945D-C0DB2BB4D438}" destId="{D4A13FB3-FAAA-401C-98C2-76AD4DF6FBA7}" srcOrd="0" destOrd="0" presId="urn:microsoft.com/office/officeart/2005/8/layout/vList2"/>
    <dgm:cxn modelId="{507FDD1A-6248-443F-8D09-1C43442E3F3B}" type="presOf" srcId="{029584D3-37FA-45D1-9CBC-0C7BF007F784}" destId="{E3010104-A1CF-453E-BA3E-6B045AE6C9B7}" srcOrd="0" destOrd="0" presId="urn:microsoft.com/office/officeart/2005/8/layout/vList2"/>
    <dgm:cxn modelId="{8CA753A5-2C45-4E3F-B790-93D608B452A2}" srcId="{A1B62CD2-4EFE-405E-A9D4-DFD937E8A167}" destId="{CCC392BE-9946-4716-8069-F93BCDA6C255}" srcOrd="0" destOrd="0" parTransId="{24DE9D30-3002-49D1-9F70-8178C40DB213}" sibTransId="{425CD094-6074-45B7-9706-18C05377A6EF}"/>
    <dgm:cxn modelId="{6DF39AAA-FFA1-4652-B945-7174FDEAA2E9}" type="presOf" srcId="{A1B62CD2-4EFE-405E-A9D4-DFD937E8A167}" destId="{533B753C-7E69-4C14-A52C-BE5034C181CD}" srcOrd="0" destOrd="0" presId="urn:microsoft.com/office/officeart/2005/8/layout/vList2"/>
    <dgm:cxn modelId="{3A33E8AE-C41B-478E-9D6E-E1B170D5733B}" type="presOf" srcId="{CCC392BE-9946-4716-8069-F93BCDA6C255}" destId="{DF0441E7-9A1B-4A13-A659-4234F3541E4F}" srcOrd="0" destOrd="0" presId="urn:microsoft.com/office/officeart/2005/8/layout/vList2"/>
    <dgm:cxn modelId="{9F0479F4-59CE-4A54-BFB1-8484928809E1}" srcId="{A1B62CD2-4EFE-405E-A9D4-DFD937E8A167}" destId="{A32D1C62-9BA9-4E14-945D-C0DB2BB4D438}" srcOrd="1" destOrd="0" parTransId="{E548DE62-DA96-416A-8E08-A8B4962118E5}" sibTransId="{0C2975E1-2194-4DC0-8719-96B3D53E8C41}"/>
    <dgm:cxn modelId="{E547F2FF-8AE6-421F-9184-4CC7F0853019}" srcId="{A1B62CD2-4EFE-405E-A9D4-DFD937E8A167}" destId="{029584D3-37FA-45D1-9CBC-0C7BF007F784}" srcOrd="2" destOrd="0" parTransId="{0C700498-DA33-4378-B784-08A09AA984D3}" sibTransId="{4D5BCCED-3945-4C31-BAB6-CC69CBB80960}"/>
    <dgm:cxn modelId="{FC021B30-D533-46E2-A24F-967D75EB11BC}" type="presParOf" srcId="{533B753C-7E69-4C14-A52C-BE5034C181CD}" destId="{DF0441E7-9A1B-4A13-A659-4234F3541E4F}" srcOrd="0" destOrd="0" presId="urn:microsoft.com/office/officeart/2005/8/layout/vList2"/>
    <dgm:cxn modelId="{A4C8C6CB-7069-4CE8-A425-7A88CCB3FB6E}" type="presParOf" srcId="{533B753C-7E69-4C14-A52C-BE5034C181CD}" destId="{36ABCBE2-A644-4A5C-B178-D7BF2908F480}" srcOrd="1" destOrd="0" presId="urn:microsoft.com/office/officeart/2005/8/layout/vList2"/>
    <dgm:cxn modelId="{FFA3C7D0-0595-4A05-9D00-93CF8843A52F}" type="presParOf" srcId="{533B753C-7E69-4C14-A52C-BE5034C181CD}" destId="{D4A13FB3-FAAA-401C-98C2-76AD4DF6FBA7}" srcOrd="2" destOrd="0" presId="urn:microsoft.com/office/officeart/2005/8/layout/vList2"/>
    <dgm:cxn modelId="{D6B0FEB5-A7EF-4987-BD52-47B8180D985E}" type="presParOf" srcId="{533B753C-7E69-4C14-A52C-BE5034C181CD}" destId="{24BEBD30-FEA0-43F3-A58E-6B0B1E2EEC12}" srcOrd="3" destOrd="0" presId="urn:microsoft.com/office/officeart/2005/8/layout/vList2"/>
    <dgm:cxn modelId="{5AB892CF-3551-4AAE-9877-7569ED28EAFE}" type="presParOf" srcId="{533B753C-7E69-4C14-A52C-BE5034C181CD}" destId="{E3010104-A1CF-453E-BA3E-6B045AE6C9B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441E7-9A1B-4A13-A659-4234F3541E4F}">
      <dsp:nvSpPr>
        <dsp:cNvPr id="0" name=""/>
        <dsp:cNvSpPr/>
      </dsp:nvSpPr>
      <dsp:spPr>
        <a:xfrm>
          <a:off x="0" y="391770"/>
          <a:ext cx="8424000" cy="13689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GB" sz="2600" kern="1200"/>
            <a:t>There are many different types of government support.  </a:t>
          </a:r>
        </a:p>
      </dsp:txBody>
      <dsp:txXfrm>
        <a:off x="66824" y="458594"/>
        <a:ext cx="8290352" cy="1235252"/>
      </dsp:txXfrm>
    </dsp:sp>
    <dsp:sp modelId="{D4A13FB3-FAAA-401C-98C2-76AD4DF6FBA7}">
      <dsp:nvSpPr>
        <dsp:cNvPr id="0" name=""/>
        <dsp:cNvSpPr/>
      </dsp:nvSpPr>
      <dsp:spPr>
        <a:xfrm>
          <a:off x="0" y="1835550"/>
          <a:ext cx="8424000" cy="13689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GB" sz="2600" kern="1200"/>
            <a:t>It is possible to negotiate a form of credit enhancement from Government which meets Funders’ concerns but does not represent a guarantee of the entire cost of the IPP.  </a:t>
          </a:r>
        </a:p>
      </dsp:txBody>
      <dsp:txXfrm>
        <a:off x="66824" y="1902374"/>
        <a:ext cx="8290352" cy="1235252"/>
      </dsp:txXfrm>
    </dsp:sp>
    <dsp:sp modelId="{E3010104-A1CF-453E-BA3E-6B045AE6C9B7}">
      <dsp:nvSpPr>
        <dsp:cNvPr id="0" name=""/>
        <dsp:cNvSpPr/>
      </dsp:nvSpPr>
      <dsp:spPr>
        <a:xfrm>
          <a:off x="0" y="3279330"/>
          <a:ext cx="8424000" cy="13689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GB" sz="2600" kern="1200"/>
            <a:t>However, this depends on Funders and in some situations they may not accept anything less than a full sovereign guarantee.</a:t>
          </a:r>
        </a:p>
      </dsp:txBody>
      <dsp:txXfrm>
        <a:off x="66824" y="3346154"/>
        <a:ext cx="8290352" cy="12352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09DC2-0912-4004-B491-AFF5245494DE}" type="datetimeFigureOut">
              <a:rPr lang="en-GB" smtClean="0"/>
              <a:t>08/07/2020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BAC75B-0CF7-4136-915A-986717AF45F8}" type="slidenum">
              <a:rPr lang="en-GB" smtClean="0"/>
              <a:t>‹#›</a:t>
            </a:fld>
            <a:endParaRPr lang="en-GB"/>
          </a:p>
        </p:txBody>
      </p:sp>
    </p:spTree>
    <p:extLst>
      <p:ext uri="{BB962C8B-B14F-4D97-AF65-F5344CB8AC3E}">
        <p14:creationId xmlns:p14="http://schemas.microsoft.com/office/powerpoint/2010/main" val="403090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2.xml"/><Relationship Id="rId5" Type="http://schemas.openxmlformats.org/officeDocument/2006/relationships/tags" Target="../tags/tag10.xml"/><Relationship Id="rId4" Type="http://schemas.openxmlformats.org/officeDocument/2006/relationships/tags" Target="../tags/tag9.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2.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24.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slideMaster" Target="../slideMasters/slideMaster2.xml"/><Relationship Id="rId4" Type="http://schemas.openxmlformats.org/officeDocument/2006/relationships/tags" Target="../tags/tag28.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Master" Target="../slideMasters/slideMaster3.xml"/><Relationship Id="rId5" Type="http://schemas.openxmlformats.org/officeDocument/2006/relationships/tags" Target="../tags/tag34.xml"/><Relationship Id="rId4" Type="http://schemas.openxmlformats.org/officeDocument/2006/relationships/tags" Target="../tags/tag33.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slideMaster" Target="../slideMasters/slideMaster3.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48.xml"/><Relationship Id="rId3" Type="http://schemas.openxmlformats.org/officeDocument/2006/relationships/tags" Target="../tags/tag43.xml"/><Relationship Id="rId7" Type="http://schemas.openxmlformats.org/officeDocument/2006/relationships/tags" Target="../tags/tag47.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9"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slideMaster" Target="../slideMasters/slideMaster3.xml"/><Relationship Id="rId4" Type="http://schemas.openxmlformats.org/officeDocument/2006/relationships/tags" Target="../tags/tag5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5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228600" y="1828800"/>
            <a:ext cx="8915400" cy="5029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25"/>
            <a:ext cx="7772400" cy="1470025"/>
          </a:xfrm>
        </p:spPr>
        <p:txBody>
          <a:bodyPr/>
          <a:lstStyle>
            <a:lvl1pPr>
              <a:defRPr>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236692" y="6067987"/>
            <a:ext cx="8915400" cy="777875"/>
          </a:xfrm>
        </p:spPr>
        <p:txBody>
          <a:bodyPr/>
          <a:lstStyle/>
          <a:p>
            <a:pPr algn="l"/>
            <a:r>
              <a:rPr lang="en-US" sz="1400" i="1">
                <a:solidFill>
                  <a:prstClr val="black"/>
                </a:solidFill>
                <a:latin typeface="Calibri"/>
              </a:rPr>
              <a:t>This presentation is made possible by the support of the American people through the United States Agency for International Development (USAID) and the Power Africa Initiative. The contents are the responsibility of the United States Energy Association and do not necessarily reflect the views of USAID or the United States Government.</a:t>
            </a:r>
            <a:endParaRPr lang="en-US" sz="1400" i="1" dirty="0">
              <a:solidFill>
                <a:prstClr val="black"/>
              </a:solidFill>
              <a:latin typeface="Calibri"/>
            </a:endParaRPr>
          </a:p>
        </p:txBody>
      </p:sp>
      <p:sp>
        <p:nvSpPr>
          <p:cNvPr id="7" name="Rectangle 6"/>
          <p:cNvSpPr/>
          <p:nvPr userDrawn="1"/>
        </p:nvSpPr>
        <p:spPr>
          <a:xfrm>
            <a:off x="0" y="160020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828800"/>
            <a:ext cx="228600" cy="502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457201"/>
            <a:ext cx="2573744" cy="76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6591" y="381000"/>
            <a:ext cx="2039415" cy="842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G:\USEA Admin\USEA Forms\Logo\2017 Power Africa Logo.jpe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805912" y="457200"/>
            <a:ext cx="1976137" cy="765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03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RF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lvl1pPr>
          </a:lstStyle>
          <a:p>
            <a:r>
              <a:rPr lang="en-GB"/>
              <a:t>Slide title</a:t>
            </a:r>
            <a:endParaRPr lang="en-GB" dirty="0"/>
          </a:p>
        </p:txBody>
      </p:sp>
      <p:sp>
        <p:nvSpPr>
          <p:cNvPr id="7" name="Slide Number Placeholder 4"/>
          <p:cNvSpPr>
            <a:spLocks noGrp="1"/>
          </p:cNvSpPr>
          <p:nvPr>
            <p:ph type="sldNum" sz="quarter" idx="11"/>
            <p:custDataLst>
              <p:tags r:id="rId2"/>
            </p:custDataLst>
          </p:nvPr>
        </p:nvSpPr>
        <p:spPr>
          <a:xfrm>
            <a:off x="358775" y="6529388"/>
            <a:ext cx="179388" cy="179387"/>
          </a:xfrm>
        </p:spPr>
        <p:txBody>
          <a:bodyPr/>
          <a:lstStyle>
            <a:lvl1pPr>
              <a:defRPr/>
            </a:lvl1pPr>
          </a:lstStyle>
          <a:p>
            <a:fld id="{56E3EF9F-6447-4352-9D67-5AAB50718BD2}" type="slidenum">
              <a:rPr lang="en-GB" smtClean="0">
                <a:solidFill>
                  <a:srgbClr val="000000"/>
                </a:solidFill>
              </a:rPr>
              <a:pPr/>
              <a:t>‹#›</a:t>
            </a:fld>
            <a:endParaRPr lang="en-GB" dirty="0">
              <a:solidFill>
                <a:srgbClr val="000000"/>
              </a:solidFill>
            </a:endParaRPr>
          </a:p>
        </p:txBody>
      </p:sp>
      <p:sp>
        <p:nvSpPr>
          <p:cNvPr id="8" name="Text Placeholder 6"/>
          <p:cNvSpPr>
            <a:spLocks noGrp="1"/>
          </p:cNvSpPr>
          <p:nvPr>
            <p:ph type="body" sz="quarter" idx="12" hasCustomPrompt="1"/>
            <p:custDataLst>
              <p:tags r:id="rId3"/>
            </p:custDataLst>
          </p:nvPr>
        </p:nvSpPr>
        <p:spPr>
          <a:xfrm>
            <a:off x="358775" y="1044000"/>
            <a:ext cx="8424000" cy="5040000"/>
          </a:xfrm>
          <a:prstGeom prst="rect">
            <a:avLst/>
          </a:prstGeom>
        </p:spPr>
        <p:txBody>
          <a:bodyPr wrap="square" lIns="0" tIns="0" rIns="0" bIns="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Line 16"/>
          <p:cNvSpPr>
            <a:spLocks noChangeShapeType="1"/>
          </p:cNvSpPr>
          <p:nvPr userDrawn="1">
            <p:custDataLst>
              <p:tags r:id="rId4"/>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2" name="Footer Placeholder 1"/>
          <p:cNvSpPr>
            <a:spLocks noGrp="1"/>
          </p:cNvSpPr>
          <p:nvPr>
            <p:ph type="ftr" sz="quarter" idx="13"/>
            <p:custDataLst>
              <p:tags r:id="rId5"/>
            </p:custDataLst>
          </p:nvPr>
        </p:nvSpPr>
        <p:spPr/>
        <p:txBody>
          <a:bodyPr/>
          <a:lstStyle/>
          <a:p>
            <a:endParaRPr lang="en-GB" dirty="0">
              <a:solidFill>
                <a:srgbClr val="000000"/>
              </a:solidFill>
            </a:endParaRPr>
          </a:p>
        </p:txBody>
      </p:sp>
    </p:spTree>
    <p:extLst>
      <p:ext uri="{BB962C8B-B14F-4D97-AF65-F5344CB8AC3E}">
        <p14:creationId xmlns:p14="http://schemas.microsoft.com/office/powerpoint/2010/main" val="36160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RF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GB"/>
              <a:t>Slide title</a:t>
            </a:r>
            <a:endParaRPr lang="en-GB"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GB" smtClean="0">
                <a:solidFill>
                  <a:srgbClr val="000000"/>
                </a:solidFill>
              </a:rPr>
              <a:pPr/>
              <a:t>‹#›</a:t>
            </a:fld>
            <a:endParaRPr lang="en-GB" dirty="0">
              <a:solidFill>
                <a:srgbClr val="000000"/>
              </a:solidFill>
            </a:endParaRPr>
          </a:p>
        </p:txBody>
      </p:sp>
      <p:sp>
        <p:nvSpPr>
          <p:cNvPr id="8" name="Text Placeholder 7"/>
          <p:cNvSpPr>
            <a:spLocks noGrp="1"/>
          </p:cNvSpPr>
          <p:nvPr>
            <p:ph type="body" sz="quarter" idx="12" hasCustomPrompt="1"/>
            <p:custDataLst>
              <p:tags r:id="rId4"/>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0" name="Text Placeholder 9"/>
          <p:cNvSpPr>
            <a:spLocks noGrp="1"/>
          </p:cNvSpPr>
          <p:nvPr>
            <p:ph type="body" sz="quarter" idx="13" hasCustomPrompt="1"/>
            <p:custDataLst>
              <p:tags r:id="rId5"/>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7" name="Line 16"/>
          <p:cNvSpPr>
            <a:spLocks noChangeShapeType="1"/>
          </p:cNvSpPr>
          <p:nvPr userDrawn="1">
            <p:custDataLst>
              <p:tags r:id="rId6"/>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Tree>
    <p:extLst>
      <p:ext uri="{BB962C8B-B14F-4D97-AF65-F5344CB8AC3E}">
        <p14:creationId xmlns:p14="http://schemas.microsoft.com/office/powerpoint/2010/main" val="1187898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RF_Summary highlights grid of four">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baseline="0"/>
            </a:lvl1pPr>
          </a:lstStyle>
          <a:p>
            <a:r>
              <a:rPr lang="en-GB"/>
              <a:t>Slide title</a:t>
            </a:r>
            <a:endParaRPr lang="en-GB"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GB" smtClean="0">
                <a:solidFill>
                  <a:srgbClr val="000000"/>
                </a:solidFill>
              </a:rPr>
              <a:pPr/>
              <a:t>‹#›</a:t>
            </a:fld>
            <a:endParaRPr lang="en-GB" dirty="0">
              <a:solidFill>
                <a:srgbClr val="000000"/>
              </a:solidFill>
            </a:endParaRPr>
          </a:p>
        </p:txBody>
      </p:sp>
      <p:sp>
        <p:nvSpPr>
          <p:cNvPr id="8" name="Text Placeholder 7"/>
          <p:cNvSpPr>
            <a:spLocks noGrp="1"/>
          </p:cNvSpPr>
          <p:nvPr>
            <p:ph type="body" sz="quarter" idx="12" hasCustomPrompt="1"/>
            <p:custDataLst>
              <p:tags r:id="rId4"/>
            </p:custDataLst>
          </p:nvPr>
        </p:nvSpPr>
        <p:spPr>
          <a:xfrm>
            <a:off x="358775" y="1098000"/>
            <a:ext cx="3996000" cy="2196000"/>
          </a:xfrm>
          <a:prstGeom prst="rect">
            <a:avLst/>
          </a:prstGeom>
          <a:solidFill>
            <a:schemeClr val="bg1">
              <a:lumMod val="85000"/>
            </a:schemeClr>
          </a:solidFill>
        </p:spPr>
        <p:txBody>
          <a:bodyPr wrap="square" lIns="180000" tIns="180000" rIns="180000" bIns="18000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0" name="Text Placeholder 9"/>
          <p:cNvSpPr>
            <a:spLocks noGrp="1"/>
          </p:cNvSpPr>
          <p:nvPr>
            <p:ph type="body" sz="quarter" idx="13" hasCustomPrompt="1"/>
            <p:custDataLst>
              <p:tags r:id="rId5"/>
            </p:custDataLst>
          </p:nvPr>
        </p:nvSpPr>
        <p:spPr>
          <a:xfrm>
            <a:off x="4788000" y="109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4" name="Text Placeholder 3"/>
          <p:cNvSpPr>
            <a:spLocks noGrp="1"/>
          </p:cNvSpPr>
          <p:nvPr>
            <p:ph type="body" sz="quarter" idx="14" hasCustomPrompt="1"/>
            <p:custDataLst>
              <p:tags r:id="rId6"/>
            </p:custDataLst>
          </p:nvPr>
        </p:nvSpPr>
        <p:spPr>
          <a:xfrm>
            <a:off x="3672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Text Placeholder 8"/>
          <p:cNvSpPr>
            <a:spLocks noGrp="1"/>
          </p:cNvSpPr>
          <p:nvPr>
            <p:ph type="body" sz="quarter" idx="15" hasCustomPrompt="1"/>
            <p:custDataLst>
              <p:tags r:id="rId7"/>
            </p:custDataLst>
          </p:nvPr>
        </p:nvSpPr>
        <p:spPr>
          <a:xfrm>
            <a:off x="47916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1" name="Line 16"/>
          <p:cNvSpPr>
            <a:spLocks noChangeShapeType="1"/>
          </p:cNvSpPr>
          <p:nvPr userDrawn="1">
            <p:custDataLst>
              <p:tags r:id="rId8"/>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Tree>
    <p:extLst>
      <p:ext uri="{BB962C8B-B14F-4D97-AF65-F5344CB8AC3E}">
        <p14:creationId xmlns:p14="http://schemas.microsoft.com/office/powerpoint/2010/main" val="442202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RF_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custDataLst>
              <p:tags r:id="rId1"/>
            </p:custDataLst>
          </p:nvPr>
        </p:nvSpPr>
        <p:spPr>
          <a:xfrm>
            <a:off x="358775" y="6529388"/>
            <a:ext cx="179388" cy="179387"/>
          </a:xfrm>
        </p:spPr>
        <p:txBody>
          <a:bodyPr/>
          <a:lstStyle>
            <a:lvl1pPr>
              <a:defRPr/>
            </a:lvl1pPr>
          </a:lstStyle>
          <a:p>
            <a:fld id="{C219EB94-48BC-4BDB-AE90-B3BAC65062F0}" type="slidenum">
              <a:rPr lang="en-GB" smtClean="0">
                <a:solidFill>
                  <a:srgbClr val="000000"/>
                </a:solidFill>
              </a:rPr>
              <a:pPr/>
              <a:t>‹#›</a:t>
            </a:fld>
            <a:endParaRPr lang="en-GB" dirty="0">
              <a:solidFill>
                <a:srgbClr val="000000"/>
              </a:solidFill>
            </a:endParaRPr>
          </a:p>
        </p:txBody>
      </p:sp>
      <p:sp>
        <p:nvSpPr>
          <p:cNvPr id="6" name="Text Placeholder 5"/>
          <p:cNvSpPr>
            <a:spLocks noGrp="1"/>
          </p:cNvSpPr>
          <p:nvPr>
            <p:ph type="body" sz="quarter" idx="12" hasCustomPrompt="1"/>
            <p:custDataLst>
              <p:tags r:id="rId2"/>
            </p:custDataLst>
          </p:nvPr>
        </p:nvSpPr>
        <p:spPr>
          <a:xfrm>
            <a:off x="358775" y="432000"/>
            <a:ext cx="8420400" cy="5648400"/>
          </a:xfrm>
          <a:prstGeom prst="rect">
            <a:avLst/>
          </a:prstGeom>
        </p:spPr>
        <p:txBody>
          <a:bodyPr wrap="square" lIns="0" tIns="0" rIns="0" bIns="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5" name="Line 16"/>
          <p:cNvSpPr>
            <a:spLocks noChangeShapeType="1"/>
          </p:cNvSpPr>
          <p:nvPr userDrawn="1">
            <p:custDataLst>
              <p:tags r:id="rId3"/>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2" name="Footer Placeholder 1"/>
          <p:cNvSpPr>
            <a:spLocks noGrp="1"/>
          </p:cNvSpPr>
          <p:nvPr>
            <p:ph type="ftr" sz="quarter" idx="13"/>
            <p:custDataLst>
              <p:tags r:id="rId4"/>
            </p:custDataLst>
          </p:nvPr>
        </p:nvSpPr>
        <p:spPr/>
        <p:txBody>
          <a:bodyPr/>
          <a:lstStyle/>
          <a:p>
            <a:endParaRPr lang="en-GB" dirty="0">
              <a:solidFill>
                <a:srgbClr val="000000"/>
              </a:solidFill>
            </a:endParaRPr>
          </a:p>
        </p:txBody>
      </p:sp>
    </p:spTree>
    <p:extLst>
      <p:ext uri="{BB962C8B-B14F-4D97-AF65-F5344CB8AC3E}">
        <p14:creationId xmlns:p14="http://schemas.microsoft.com/office/powerpoint/2010/main" val="3680502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RF_Standard pictur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custDataLst>
              <p:tags r:id="rId1"/>
            </p:custDataLst>
          </p:nvPr>
        </p:nvSpPr>
        <p:spPr>
          <a:xfrm>
            <a:off x="0" y="0"/>
            <a:ext cx="9147600" cy="6861600"/>
          </a:xfrm>
        </p:spPr>
        <p:txBody>
          <a:bodyPr>
            <a:normAutofit/>
          </a:bodyPr>
          <a:lstStyle>
            <a:lvl1pPr>
              <a:defRPr lang="en-US" sz="2200" kern="1200" baseline="0" dirty="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GB"/>
              <a:t>Select to insert full page picture</a:t>
            </a:r>
            <a:endParaRPr lang="en-GB" dirty="0"/>
          </a:p>
        </p:txBody>
      </p:sp>
    </p:spTree>
    <p:extLst>
      <p:ext uri="{BB962C8B-B14F-4D97-AF65-F5344CB8AC3E}">
        <p14:creationId xmlns:p14="http://schemas.microsoft.com/office/powerpoint/2010/main" val="484211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7E9F7716-E157-43C1-99F5-9E1B8C28129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78870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58775" y="431800"/>
            <a:ext cx="8421688" cy="503238"/>
          </a:xfrm>
        </p:spPr>
        <p:txBody>
          <a:bodyPr/>
          <a:lstStyle/>
          <a:p>
            <a:r>
              <a:rPr lang="en-US"/>
              <a:t>Click to edit Master title style</a:t>
            </a:r>
            <a:endParaRPr lang="en-GB"/>
          </a:p>
        </p:txBody>
      </p:sp>
      <p:sp>
        <p:nvSpPr>
          <p:cNvPr id="3" name="SmartArt Placeholder 2"/>
          <p:cNvSpPr>
            <a:spLocks noGrp="1"/>
          </p:cNvSpPr>
          <p:nvPr>
            <p:ph type="dgm" idx="1"/>
          </p:nvPr>
        </p:nvSpPr>
        <p:spPr>
          <a:xfrm>
            <a:off x="358775" y="1042988"/>
            <a:ext cx="8421688" cy="5038725"/>
          </a:xfrm>
        </p:spPr>
        <p:txBody>
          <a:bodyPr/>
          <a:lstStyle/>
          <a:p>
            <a:endParaRPr lang="en-GB"/>
          </a:p>
        </p:txBody>
      </p:sp>
      <p:sp>
        <p:nvSpPr>
          <p:cNvPr id="4" name="Footer Placeholder 3"/>
          <p:cNvSpPr>
            <a:spLocks noGrp="1"/>
          </p:cNvSpPr>
          <p:nvPr>
            <p:ph type="ftr" sz="quarter" idx="10"/>
          </p:nvPr>
        </p:nvSpPr>
        <p:spPr>
          <a:xfrm>
            <a:off x="582613" y="6529388"/>
            <a:ext cx="5399087" cy="179387"/>
          </a:xfrm>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1"/>
          </p:nvPr>
        </p:nvSpPr>
        <p:spPr>
          <a:xfrm>
            <a:off x="358775" y="6529388"/>
            <a:ext cx="179388" cy="179387"/>
          </a:xfrm>
        </p:spPr>
        <p:txBody>
          <a:bodyPr/>
          <a:lstStyle>
            <a:lvl1pPr>
              <a:defRPr/>
            </a:lvl1pPr>
          </a:lstStyle>
          <a:p>
            <a:fld id="{49EE849D-88A3-4991-AE85-F57D00BF30A8}"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757640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NRF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lvl1pPr>
          </a:lstStyle>
          <a:p>
            <a:r>
              <a:rPr lang="en-GB"/>
              <a:t>Slide title</a:t>
            </a:r>
            <a:endParaRPr lang="en-GB" dirty="0"/>
          </a:p>
        </p:txBody>
      </p:sp>
      <p:sp>
        <p:nvSpPr>
          <p:cNvPr id="7" name="Slide Number Placeholder 4"/>
          <p:cNvSpPr>
            <a:spLocks noGrp="1"/>
          </p:cNvSpPr>
          <p:nvPr>
            <p:ph type="sldNum" sz="quarter" idx="11"/>
            <p:custDataLst>
              <p:tags r:id="rId2"/>
            </p:custDataLst>
          </p:nvPr>
        </p:nvSpPr>
        <p:spPr>
          <a:xfrm>
            <a:off x="358775" y="6529388"/>
            <a:ext cx="179388" cy="179387"/>
          </a:xfrm>
        </p:spPr>
        <p:txBody>
          <a:bodyPr/>
          <a:lstStyle>
            <a:lvl1pPr>
              <a:defRPr/>
            </a:lvl1pPr>
          </a:lstStyle>
          <a:p>
            <a:fld id="{56E3EF9F-6447-4352-9D67-5AAB50718BD2}" type="slidenum">
              <a:rPr lang="en-GB" smtClean="0">
                <a:solidFill>
                  <a:srgbClr val="000000"/>
                </a:solidFill>
              </a:rPr>
              <a:pPr/>
              <a:t>‹#›</a:t>
            </a:fld>
            <a:endParaRPr lang="en-GB" dirty="0">
              <a:solidFill>
                <a:srgbClr val="000000"/>
              </a:solidFill>
            </a:endParaRPr>
          </a:p>
        </p:txBody>
      </p:sp>
      <p:sp>
        <p:nvSpPr>
          <p:cNvPr id="8" name="Text Placeholder 6"/>
          <p:cNvSpPr>
            <a:spLocks noGrp="1"/>
          </p:cNvSpPr>
          <p:nvPr>
            <p:ph type="body" sz="quarter" idx="12" hasCustomPrompt="1"/>
            <p:custDataLst>
              <p:tags r:id="rId3"/>
            </p:custDataLst>
          </p:nvPr>
        </p:nvSpPr>
        <p:spPr>
          <a:xfrm>
            <a:off x="358775" y="1044000"/>
            <a:ext cx="8424000" cy="5040000"/>
          </a:xfrm>
          <a:prstGeom prst="rect">
            <a:avLst/>
          </a:prstGeom>
        </p:spPr>
        <p:txBody>
          <a:bodyPr wrap="square" lIns="0" tIns="0" rIns="0" bIns="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Line 16"/>
          <p:cNvSpPr>
            <a:spLocks noChangeShapeType="1"/>
          </p:cNvSpPr>
          <p:nvPr userDrawn="1">
            <p:custDataLst>
              <p:tags r:id="rId4"/>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2" name="Footer Placeholder 1"/>
          <p:cNvSpPr>
            <a:spLocks noGrp="1"/>
          </p:cNvSpPr>
          <p:nvPr>
            <p:ph type="ftr" sz="quarter" idx="13"/>
            <p:custDataLst>
              <p:tags r:id="rId5"/>
            </p:custDataLst>
          </p:nvPr>
        </p:nvSpPr>
        <p:spPr/>
        <p:txBody>
          <a:bodyPr/>
          <a:lstStyle/>
          <a:p>
            <a:endParaRPr lang="en-GB" dirty="0">
              <a:solidFill>
                <a:srgbClr val="000000"/>
              </a:solidFill>
            </a:endParaRPr>
          </a:p>
        </p:txBody>
      </p:sp>
    </p:spTree>
    <p:extLst>
      <p:ext uri="{BB962C8B-B14F-4D97-AF65-F5344CB8AC3E}">
        <p14:creationId xmlns:p14="http://schemas.microsoft.com/office/powerpoint/2010/main" val="3559197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RF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GB"/>
              <a:t>Slide title</a:t>
            </a:r>
            <a:endParaRPr lang="en-GB"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GB" smtClean="0">
                <a:solidFill>
                  <a:srgbClr val="000000"/>
                </a:solidFill>
              </a:rPr>
              <a:pPr/>
              <a:t>‹#›</a:t>
            </a:fld>
            <a:endParaRPr lang="en-GB" dirty="0">
              <a:solidFill>
                <a:srgbClr val="000000"/>
              </a:solidFill>
            </a:endParaRPr>
          </a:p>
        </p:txBody>
      </p:sp>
      <p:sp>
        <p:nvSpPr>
          <p:cNvPr id="8" name="Text Placeholder 7"/>
          <p:cNvSpPr>
            <a:spLocks noGrp="1"/>
          </p:cNvSpPr>
          <p:nvPr>
            <p:ph type="body" sz="quarter" idx="12" hasCustomPrompt="1"/>
            <p:custDataLst>
              <p:tags r:id="rId4"/>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0" name="Text Placeholder 9"/>
          <p:cNvSpPr>
            <a:spLocks noGrp="1"/>
          </p:cNvSpPr>
          <p:nvPr>
            <p:ph type="body" sz="quarter" idx="13" hasCustomPrompt="1"/>
            <p:custDataLst>
              <p:tags r:id="rId5"/>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7" name="Line 16"/>
          <p:cNvSpPr>
            <a:spLocks noChangeShapeType="1"/>
          </p:cNvSpPr>
          <p:nvPr userDrawn="1">
            <p:custDataLst>
              <p:tags r:id="rId6"/>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Tree>
    <p:extLst>
      <p:ext uri="{BB962C8B-B14F-4D97-AF65-F5344CB8AC3E}">
        <p14:creationId xmlns:p14="http://schemas.microsoft.com/office/powerpoint/2010/main" val="3219255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NRF_Summary highlights grid of four">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baseline="0"/>
            </a:lvl1pPr>
          </a:lstStyle>
          <a:p>
            <a:r>
              <a:rPr lang="en-GB"/>
              <a:t>Slide title</a:t>
            </a:r>
            <a:endParaRPr lang="en-GB"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GB" smtClean="0">
                <a:solidFill>
                  <a:srgbClr val="000000"/>
                </a:solidFill>
              </a:rPr>
              <a:pPr/>
              <a:t>‹#›</a:t>
            </a:fld>
            <a:endParaRPr lang="en-GB" dirty="0">
              <a:solidFill>
                <a:srgbClr val="000000"/>
              </a:solidFill>
            </a:endParaRPr>
          </a:p>
        </p:txBody>
      </p:sp>
      <p:sp>
        <p:nvSpPr>
          <p:cNvPr id="8" name="Text Placeholder 7"/>
          <p:cNvSpPr>
            <a:spLocks noGrp="1"/>
          </p:cNvSpPr>
          <p:nvPr>
            <p:ph type="body" sz="quarter" idx="12" hasCustomPrompt="1"/>
            <p:custDataLst>
              <p:tags r:id="rId4"/>
            </p:custDataLst>
          </p:nvPr>
        </p:nvSpPr>
        <p:spPr>
          <a:xfrm>
            <a:off x="358775" y="1098000"/>
            <a:ext cx="3996000" cy="2196000"/>
          </a:xfrm>
          <a:prstGeom prst="rect">
            <a:avLst/>
          </a:prstGeom>
          <a:solidFill>
            <a:schemeClr val="bg1">
              <a:lumMod val="85000"/>
            </a:schemeClr>
          </a:solidFill>
        </p:spPr>
        <p:txBody>
          <a:bodyPr wrap="square" lIns="180000" tIns="180000" rIns="180000" bIns="18000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0" name="Text Placeholder 9"/>
          <p:cNvSpPr>
            <a:spLocks noGrp="1"/>
          </p:cNvSpPr>
          <p:nvPr>
            <p:ph type="body" sz="quarter" idx="13" hasCustomPrompt="1"/>
            <p:custDataLst>
              <p:tags r:id="rId5"/>
            </p:custDataLst>
          </p:nvPr>
        </p:nvSpPr>
        <p:spPr>
          <a:xfrm>
            <a:off x="4788000" y="109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4" name="Text Placeholder 3"/>
          <p:cNvSpPr>
            <a:spLocks noGrp="1"/>
          </p:cNvSpPr>
          <p:nvPr>
            <p:ph type="body" sz="quarter" idx="14" hasCustomPrompt="1"/>
            <p:custDataLst>
              <p:tags r:id="rId6"/>
            </p:custDataLst>
          </p:nvPr>
        </p:nvSpPr>
        <p:spPr>
          <a:xfrm>
            <a:off x="3672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Text Placeholder 8"/>
          <p:cNvSpPr>
            <a:spLocks noGrp="1"/>
          </p:cNvSpPr>
          <p:nvPr>
            <p:ph type="body" sz="quarter" idx="15" hasCustomPrompt="1"/>
            <p:custDataLst>
              <p:tags r:id="rId7"/>
            </p:custDataLst>
          </p:nvPr>
        </p:nvSpPr>
        <p:spPr>
          <a:xfrm>
            <a:off x="47916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11" name="Line 16"/>
          <p:cNvSpPr>
            <a:spLocks noChangeShapeType="1"/>
          </p:cNvSpPr>
          <p:nvPr userDrawn="1">
            <p:custDataLst>
              <p:tags r:id="rId8"/>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Tree>
    <p:extLst>
      <p:ext uri="{BB962C8B-B14F-4D97-AF65-F5344CB8AC3E}">
        <p14:creationId xmlns:p14="http://schemas.microsoft.com/office/powerpoint/2010/main" val="50608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Rectangle 9"/>
          <p:cNvSpPr/>
          <p:nvPr userDrawn="1"/>
        </p:nvSpPr>
        <p:spPr>
          <a:xfrm>
            <a:off x="228600" y="1219200"/>
            <a:ext cx="8915400" cy="5638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219200"/>
            <a:ext cx="8915400" cy="617538"/>
          </a:xfrm>
        </p:spPr>
        <p:txBody>
          <a:bodyPr/>
          <a:lstStyle>
            <a:lvl1pPr algn="l">
              <a:defRPr/>
            </a:lvl1pPr>
          </a:lstStyle>
          <a:p>
            <a:r>
              <a:rPr lang="en-US"/>
              <a:t>Click to edit Master title style</a:t>
            </a:r>
            <a:endParaRPr lang="en-US" dirty="0"/>
          </a:p>
        </p:txBody>
      </p:sp>
      <p:sp>
        <p:nvSpPr>
          <p:cNvPr id="3" name="Content Placeholder 2"/>
          <p:cNvSpPr>
            <a:spLocks noGrp="1"/>
          </p:cNvSpPr>
          <p:nvPr>
            <p:ph idx="1"/>
          </p:nvPr>
        </p:nvSpPr>
        <p:spPr>
          <a:xfrm>
            <a:off x="228600" y="1905000"/>
            <a:ext cx="8915400" cy="4953000"/>
          </a:xfr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1219200"/>
            <a:ext cx="228600" cy="5638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99060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0650" y="75642"/>
            <a:ext cx="2573744" cy="76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50443" y="73259"/>
            <a:ext cx="20431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81800" y="73259"/>
            <a:ext cx="19812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19620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NRF_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custDataLst>
              <p:tags r:id="rId1"/>
            </p:custDataLst>
          </p:nvPr>
        </p:nvSpPr>
        <p:spPr>
          <a:xfrm>
            <a:off x="358775" y="6529388"/>
            <a:ext cx="179388" cy="179387"/>
          </a:xfrm>
        </p:spPr>
        <p:txBody>
          <a:bodyPr/>
          <a:lstStyle>
            <a:lvl1pPr>
              <a:defRPr/>
            </a:lvl1pPr>
          </a:lstStyle>
          <a:p>
            <a:fld id="{C219EB94-48BC-4BDB-AE90-B3BAC65062F0}" type="slidenum">
              <a:rPr lang="en-GB" smtClean="0">
                <a:solidFill>
                  <a:srgbClr val="000000"/>
                </a:solidFill>
              </a:rPr>
              <a:pPr/>
              <a:t>‹#›</a:t>
            </a:fld>
            <a:endParaRPr lang="en-GB" dirty="0">
              <a:solidFill>
                <a:srgbClr val="000000"/>
              </a:solidFill>
            </a:endParaRPr>
          </a:p>
        </p:txBody>
      </p:sp>
      <p:sp>
        <p:nvSpPr>
          <p:cNvPr id="6" name="Text Placeholder 5"/>
          <p:cNvSpPr>
            <a:spLocks noGrp="1"/>
          </p:cNvSpPr>
          <p:nvPr>
            <p:ph type="body" sz="quarter" idx="12" hasCustomPrompt="1"/>
            <p:custDataLst>
              <p:tags r:id="rId2"/>
            </p:custDataLst>
          </p:nvPr>
        </p:nvSpPr>
        <p:spPr>
          <a:xfrm>
            <a:off x="358775" y="432000"/>
            <a:ext cx="8420400" cy="5648400"/>
          </a:xfrm>
          <a:prstGeom prst="rect">
            <a:avLst/>
          </a:prstGeom>
        </p:spPr>
        <p:txBody>
          <a:bodyPr wrap="square" lIns="0" tIns="0" rIns="0" bIns="0"/>
          <a:lstStyle>
            <a:lvl2pPr>
              <a:defRPr baseline="0"/>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5" name="Line 16"/>
          <p:cNvSpPr>
            <a:spLocks noChangeShapeType="1"/>
          </p:cNvSpPr>
          <p:nvPr userDrawn="1">
            <p:custDataLst>
              <p:tags r:id="rId3"/>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2" name="Footer Placeholder 1"/>
          <p:cNvSpPr>
            <a:spLocks noGrp="1"/>
          </p:cNvSpPr>
          <p:nvPr>
            <p:ph type="ftr" sz="quarter" idx="13"/>
            <p:custDataLst>
              <p:tags r:id="rId4"/>
            </p:custDataLst>
          </p:nvPr>
        </p:nvSpPr>
        <p:spPr/>
        <p:txBody>
          <a:bodyPr/>
          <a:lstStyle/>
          <a:p>
            <a:endParaRPr lang="en-GB" dirty="0">
              <a:solidFill>
                <a:srgbClr val="000000"/>
              </a:solidFill>
            </a:endParaRPr>
          </a:p>
        </p:txBody>
      </p:sp>
    </p:spTree>
    <p:extLst>
      <p:ext uri="{BB962C8B-B14F-4D97-AF65-F5344CB8AC3E}">
        <p14:creationId xmlns:p14="http://schemas.microsoft.com/office/powerpoint/2010/main" val="982553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RF_Standard pictur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custDataLst>
              <p:tags r:id="rId1"/>
            </p:custDataLst>
          </p:nvPr>
        </p:nvSpPr>
        <p:spPr>
          <a:xfrm>
            <a:off x="0" y="0"/>
            <a:ext cx="9147600" cy="6861600"/>
          </a:xfrm>
        </p:spPr>
        <p:txBody>
          <a:bodyPr>
            <a:normAutofit/>
          </a:bodyPr>
          <a:lstStyle>
            <a:lvl1pPr>
              <a:defRPr lang="en-US" sz="2200" kern="1200" baseline="0" dirty="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GB"/>
              <a:t>Select to insert full page picture</a:t>
            </a:r>
            <a:endParaRPr lang="en-GB" dirty="0"/>
          </a:p>
        </p:txBody>
      </p:sp>
    </p:spTree>
    <p:extLst>
      <p:ext uri="{BB962C8B-B14F-4D97-AF65-F5344CB8AC3E}">
        <p14:creationId xmlns:p14="http://schemas.microsoft.com/office/powerpoint/2010/main" val="25148161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7E9F7716-E157-43C1-99F5-9E1B8C28129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726569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58775" y="431800"/>
            <a:ext cx="8421688" cy="503238"/>
          </a:xfrm>
        </p:spPr>
        <p:txBody>
          <a:bodyPr/>
          <a:lstStyle/>
          <a:p>
            <a:r>
              <a:rPr lang="en-US"/>
              <a:t>Click to edit Master title style</a:t>
            </a:r>
            <a:endParaRPr lang="en-GB"/>
          </a:p>
        </p:txBody>
      </p:sp>
      <p:sp>
        <p:nvSpPr>
          <p:cNvPr id="3" name="SmartArt Placeholder 2"/>
          <p:cNvSpPr>
            <a:spLocks noGrp="1"/>
          </p:cNvSpPr>
          <p:nvPr>
            <p:ph type="dgm" idx="1"/>
          </p:nvPr>
        </p:nvSpPr>
        <p:spPr>
          <a:xfrm>
            <a:off x="358775" y="1042988"/>
            <a:ext cx="8421688" cy="5038725"/>
          </a:xfrm>
        </p:spPr>
        <p:txBody>
          <a:bodyPr/>
          <a:lstStyle/>
          <a:p>
            <a:endParaRPr lang="en-GB"/>
          </a:p>
        </p:txBody>
      </p:sp>
      <p:sp>
        <p:nvSpPr>
          <p:cNvPr id="4" name="Footer Placeholder 3"/>
          <p:cNvSpPr>
            <a:spLocks noGrp="1"/>
          </p:cNvSpPr>
          <p:nvPr>
            <p:ph type="ftr" sz="quarter" idx="10"/>
          </p:nvPr>
        </p:nvSpPr>
        <p:spPr>
          <a:xfrm>
            <a:off x="582613" y="6529388"/>
            <a:ext cx="5399087" cy="179387"/>
          </a:xfrm>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1"/>
          </p:nvPr>
        </p:nvSpPr>
        <p:spPr>
          <a:xfrm>
            <a:off x="358775" y="6529388"/>
            <a:ext cx="179388" cy="179387"/>
          </a:xfrm>
        </p:spPr>
        <p:txBody>
          <a:bodyPr/>
          <a:lstStyle>
            <a:lvl1pPr>
              <a:defRPr/>
            </a:lvl1pPr>
          </a:lstStyle>
          <a:p>
            <a:fld id="{49EE849D-88A3-4991-AE85-F57D00BF30A8}"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11584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190120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90BEF2-6B2C-417A-93C9-B85FDFA0F81A}" type="datetimeFigureOut">
              <a:rPr lang="en-US" smtClean="0"/>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195721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90BEF2-6B2C-417A-93C9-B85FDFA0F81A}" type="datetimeFigureOut">
              <a:rPr lang="en-US" smtClean="0"/>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425185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0BEF2-6B2C-417A-93C9-B85FDFA0F81A}" type="datetimeFigureOut">
              <a:rPr lang="en-US" smtClean="0"/>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6083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757400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327575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NRF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lvl1pPr>
          </a:lstStyle>
          <a:p>
            <a:r>
              <a:rPr lang="en-GB"/>
              <a:t>Slide title</a:t>
            </a:r>
            <a:endParaRPr lang="en-GB" dirty="0"/>
          </a:p>
        </p:txBody>
      </p:sp>
      <p:sp>
        <p:nvSpPr>
          <p:cNvPr id="7" name="Slide Number Placeholder 4"/>
          <p:cNvSpPr>
            <a:spLocks noGrp="1"/>
          </p:cNvSpPr>
          <p:nvPr>
            <p:ph type="sldNum" sz="quarter" idx="11"/>
            <p:custDataLst>
              <p:tags r:id="rId2"/>
            </p:custDataLst>
          </p:nvPr>
        </p:nvSpPr>
        <p:spPr>
          <a:xfrm>
            <a:off x="358776" y="6529462"/>
            <a:ext cx="179388" cy="179387"/>
          </a:xfrm>
        </p:spPr>
        <p:txBody>
          <a:bodyPr/>
          <a:lstStyle>
            <a:lvl1pPr>
              <a:defRPr/>
            </a:lvl1pPr>
          </a:lstStyle>
          <a:p>
            <a:fld id="{56E3EF9F-6447-4352-9D67-5AAB50718BD2}" type="slidenum">
              <a:rPr lang="en-GB" smtClean="0"/>
              <a:pPr/>
              <a:t>‹#›</a:t>
            </a:fld>
            <a:endParaRPr lang="en-GB" dirty="0"/>
          </a:p>
        </p:txBody>
      </p:sp>
      <p:sp>
        <p:nvSpPr>
          <p:cNvPr id="8" name="Text Placeholder 6"/>
          <p:cNvSpPr>
            <a:spLocks noGrp="1"/>
          </p:cNvSpPr>
          <p:nvPr>
            <p:ph type="body" sz="quarter" idx="12" hasCustomPrompt="1"/>
            <p:custDataLst>
              <p:tags r:id="rId3"/>
            </p:custDataLst>
          </p:nvPr>
        </p:nvSpPr>
        <p:spPr>
          <a:xfrm>
            <a:off x="358775" y="1044000"/>
            <a:ext cx="8424000" cy="5040000"/>
          </a:xfrm>
          <a:prstGeom prst="rect">
            <a:avLst/>
          </a:prstGeom>
        </p:spPr>
        <p:txBody>
          <a:bodyPr wrap="square" lIns="0" tIns="0" rIns="0" bIns="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Line 16"/>
          <p:cNvSpPr>
            <a:spLocks noChangeShapeType="1"/>
          </p:cNvSpPr>
          <p:nvPr userDrawn="1">
            <p:custDataLst>
              <p:tags r:id="rId4"/>
            </p:custDataLst>
          </p:nvPr>
        </p:nvSpPr>
        <p:spPr bwMode="gray">
          <a:xfrm>
            <a:off x="538163" y="6545337"/>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Footer Placeholder 1"/>
          <p:cNvSpPr>
            <a:spLocks noGrp="1"/>
          </p:cNvSpPr>
          <p:nvPr>
            <p:ph type="ftr" sz="quarter" idx="13"/>
            <p:custDataLst>
              <p:tags r:id="rId5"/>
            </p:custDataLst>
          </p:nvPr>
        </p:nvSpPr>
        <p:spPr/>
        <p:txBody>
          <a:bodyPr/>
          <a:lstStyle/>
          <a:p>
            <a:r>
              <a:rPr lang="en-GB"/>
              <a:t>Sloane Energy Colombia SAS - La Luna IPP</a:t>
            </a:r>
            <a:endParaRPr lang="en-GB" dirty="0"/>
          </a:p>
        </p:txBody>
      </p:sp>
    </p:spTree>
    <p:extLst>
      <p:ext uri="{BB962C8B-B14F-4D97-AF65-F5344CB8AC3E}">
        <p14:creationId xmlns:p14="http://schemas.microsoft.com/office/powerpoint/2010/main" val="335295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6.emf"/></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0BEF2-6B2C-417A-93C9-B85FDFA0F81A}" type="datetimeFigureOut">
              <a:rPr lang="en-US" smtClean="0"/>
              <a:t>7/8/2020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DB426-FD3D-4E02-9BC1-1B6508C5754C}" type="slidenum">
              <a:rPr lang="en-US" smtClean="0"/>
              <a:t>‹#›</a:t>
            </a:fld>
            <a:endParaRPr lang="en-US"/>
          </a:p>
        </p:txBody>
      </p:sp>
    </p:spTree>
    <p:extLst>
      <p:ext uri="{BB962C8B-B14F-4D97-AF65-F5344CB8AC3E}">
        <p14:creationId xmlns:p14="http://schemas.microsoft.com/office/powerpoint/2010/main" val="3979447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60"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GB"/>
              <a:t>Slide title</a:t>
            </a:r>
            <a:endParaRPr lang="en-GB"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GB"/>
              <a:t>Click to type text</a:t>
            </a:r>
          </a:p>
          <a:p>
            <a:pPr lvl="1"/>
            <a:r>
              <a:rPr lang="en-GB"/>
              <a:t>Body text</a:t>
            </a:r>
          </a:p>
          <a:p>
            <a:pPr lvl="2"/>
            <a:r>
              <a:rPr lang="en-GB"/>
              <a:t>Bullet text</a:t>
            </a:r>
          </a:p>
          <a:p>
            <a:pPr lvl="3"/>
            <a:r>
              <a:rPr lang="en-GB"/>
              <a:t>Bullet numbered text 1</a:t>
            </a:r>
          </a:p>
          <a:p>
            <a:pPr lvl="4"/>
            <a:r>
              <a:rPr lang="en-GB"/>
              <a:t>Bullet numbered text 2</a:t>
            </a:r>
          </a:p>
          <a:p>
            <a:pPr lvl="5"/>
            <a:r>
              <a:rPr lang="en-GB"/>
              <a:t>Bullet numbered text 3</a:t>
            </a:r>
          </a:p>
          <a:p>
            <a:pPr lvl="6"/>
            <a:r>
              <a:rPr lang="en-GB"/>
              <a:t>Bullet numbered text 4</a:t>
            </a:r>
          </a:p>
          <a:p>
            <a:pPr lvl="7"/>
            <a:r>
              <a:rPr lang="en-GB"/>
              <a:t>Bullet numbered text 5</a:t>
            </a:r>
          </a:p>
          <a:p>
            <a:pPr lvl="8"/>
            <a:r>
              <a:rPr lang="en-GB"/>
              <a:t>Bullet numbered text 6</a:t>
            </a:r>
            <a:endParaRPr lang="en-GB"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pPr fontAlgn="base">
              <a:spcBef>
                <a:spcPct val="0"/>
              </a:spcBef>
              <a:spcAft>
                <a:spcPct val="0"/>
              </a:spcAft>
            </a:pPr>
            <a:endParaRPr lang="en-GB" dirty="0">
              <a:solidFill>
                <a:srgbClr val="000000"/>
              </a:solidFill>
            </a:endParaRPr>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pPr fontAlgn="base">
              <a:spcBef>
                <a:spcPct val="0"/>
              </a:spcBef>
              <a:spcAft>
                <a:spcPct val="0"/>
              </a:spcAft>
            </a:pPr>
            <a:fld id="{9A12B91B-C83B-4460-B2C8-CCFD3E5825AF}" type="slidenum">
              <a:rPr lang="en-GB" smtClean="0">
                <a:solidFill>
                  <a:srgbClr val="000000"/>
                </a:solidFill>
              </a:rPr>
              <a:pPr fontAlgn="base">
                <a:spcBef>
                  <a:spcPct val="0"/>
                </a:spcBef>
                <a:spcAft>
                  <a:spcPct val="0"/>
                </a:spcAft>
              </a:pPr>
              <a:t>‹#›</a:t>
            </a:fld>
            <a:endParaRPr lang="en-GB" dirty="0">
              <a:solidFill>
                <a:srgbClr val="000000"/>
              </a:solidFill>
            </a:endParaRPr>
          </a:p>
        </p:txBody>
      </p:sp>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39214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GB"/>
              <a:t>Slide title</a:t>
            </a:r>
            <a:endParaRPr lang="en-GB"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GB"/>
              <a:t>Click to type text</a:t>
            </a:r>
          </a:p>
          <a:p>
            <a:pPr lvl="1"/>
            <a:r>
              <a:rPr lang="en-GB"/>
              <a:t>Body text</a:t>
            </a:r>
          </a:p>
          <a:p>
            <a:pPr lvl="2"/>
            <a:r>
              <a:rPr lang="en-GB"/>
              <a:t>Bullet text</a:t>
            </a:r>
          </a:p>
          <a:p>
            <a:pPr lvl="3"/>
            <a:r>
              <a:rPr lang="en-GB"/>
              <a:t>Bullet numbered text 1</a:t>
            </a:r>
          </a:p>
          <a:p>
            <a:pPr lvl="4"/>
            <a:r>
              <a:rPr lang="en-GB"/>
              <a:t>Bullet numbered text 2</a:t>
            </a:r>
          </a:p>
          <a:p>
            <a:pPr lvl="5"/>
            <a:r>
              <a:rPr lang="en-GB"/>
              <a:t>Bullet numbered text 3</a:t>
            </a:r>
          </a:p>
          <a:p>
            <a:pPr lvl="6"/>
            <a:r>
              <a:rPr lang="en-GB"/>
              <a:t>Bullet numbered text 4</a:t>
            </a:r>
          </a:p>
          <a:p>
            <a:pPr lvl="7"/>
            <a:r>
              <a:rPr lang="en-GB"/>
              <a:t>Bullet numbered text 5</a:t>
            </a:r>
          </a:p>
          <a:p>
            <a:pPr lvl="8"/>
            <a:r>
              <a:rPr lang="en-GB"/>
              <a:t>Bullet numbered text 6</a:t>
            </a:r>
            <a:endParaRPr lang="en-GB"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pPr fontAlgn="base">
              <a:spcBef>
                <a:spcPct val="0"/>
              </a:spcBef>
              <a:spcAft>
                <a:spcPct val="0"/>
              </a:spcAft>
            </a:pPr>
            <a:endParaRPr lang="en-GB" dirty="0">
              <a:solidFill>
                <a:srgbClr val="000000"/>
              </a:solidFill>
            </a:endParaRPr>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pPr fontAlgn="base">
              <a:spcBef>
                <a:spcPct val="0"/>
              </a:spcBef>
              <a:spcAft>
                <a:spcPct val="0"/>
              </a:spcAft>
            </a:pPr>
            <a:fld id="{9A12B91B-C83B-4460-B2C8-CCFD3E5825AF}" type="slidenum">
              <a:rPr lang="en-GB" smtClean="0">
                <a:solidFill>
                  <a:srgbClr val="000000"/>
                </a:solidFill>
              </a:rPr>
              <a:pPr fontAlgn="base">
                <a:spcBef>
                  <a:spcPct val="0"/>
                </a:spcBef>
                <a:spcAft>
                  <a:spcPct val="0"/>
                </a:spcAft>
              </a:pPr>
              <a:t>‹#›</a:t>
            </a:fld>
            <a:endParaRPr lang="en-GB" dirty="0">
              <a:solidFill>
                <a:srgbClr val="000000"/>
              </a:solidFill>
            </a:endParaRPr>
          </a:p>
        </p:txBody>
      </p:sp>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216850223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Lst>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5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GOVERNMENT SUPPORT OPTIONS</a:t>
            </a:r>
          </a:p>
        </p:txBody>
      </p:sp>
      <p:sp>
        <p:nvSpPr>
          <p:cNvPr id="3" name="Subtitle 2"/>
          <p:cNvSpPr>
            <a:spLocks noGrp="1"/>
          </p:cNvSpPr>
          <p:nvPr>
            <p:ph type="subTitle" idx="1"/>
          </p:nvPr>
        </p:nvSpPr>
        <p:spPr/>
        <p:txBody>
          <a:bodyPr/>
          <a:lstStyle/>
          <a:p>
            <a:r>
              <a:rPr lang="en-GB" dirty="0"/>
              <a:t>Laura Kiwelu</a:t>
            </a:r>
          </a:p>
          <a:p>
            <a:r>
              <a:rPr lang="en-GB" dirty="0"/>
              <a:t>Norton Rose Fulbright</a:t>
            </a:r>
          </a:p>
        </p:txBody>
      </p:sp>
    </p:spTree>
    <p:extLst>
      <p:ext uri="{BB962C8B-B14F-4D97-AF65-F5344CB8AC3E}">
        <p14:creationId xmlns:p14="http://schemas.microsoft.com/office/powerpoint/2010/main" val="16790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Letters of support and letters of comfort</a:t>
            </a:r>
          </a:p>
        </p:txBody>
      </p:sp>
      <p:sp>
        <p:nvSpPr>
          <p:cNvPr id="3" name="Text Placeholder 2"/>
          <p:cNvSpPr>
            <a:spLocks noGrp="1"/>
          </p:cNvSpPr>
          <p:nvPr>
            <p:ph type="body" sz="quarter" idx="12"/>
          </p:nvPr>
        </p:nvSpPr>
        <p:spPr/>
        <p:txBody>
          <a:bodyPr>
            <a:normAutofit/>
          </a:bodyPr>
          <a:lstStyle/>
          <a:p>
            <a:r>
              <a:rPr lang="en-GB" sz="2400" dirty="0"/>
              <a:t>Main regional example is Kenya.  </a:t>
            </a:r>
            <a:r>
              <a:rPr lang="en-GB" sz="2400" dirty="0" err="1"/>
              <a:t>GoK</a:t>
            </a:r>
            <a:r>
              <a:rPr lang="en-GB" sz="2400" dirty="0"/>
              <a:t> letter of support covers political events (including a natural force majeure event affecting Kenya Power).  Coverage for revenue relief and termination compensation.</a:t>
            </a:r>
          </a:p>
          <a:p>
            <a:pPr marL="0" indent="0">
              <a:buNone/>
            </a:pPr>
            <a:endParaRPr lang="en-GB" sz="2400" dirty="0"/>
          </a:p>
          <a:p>
            <a:r>
              <a:rPr lang="en-GB" sz="2400" dirty="0"/>
              <a:t>The </a:t>
            </a:r>
            <a:r>
              <a:rPr lang="en-GB" sz="2400" dirty="0" err="1"/>
              <a:t>GoK</a:t>
            </a:r>
            <a:r>
              <a:rPr lang="en-GB" sz="2400" dirty="0"/>
              <a:t> letter of support is not a letter of comfort – it is legally binding – a </a:t>
            </a:r>
            <a:r>
              <a:rPr lang="en-GB" sz="2400" i="1" dirty="0"/>
              <a:t>“binding letter of comfort”</a:t>
            </a:r>
            <a:r>
              <a:rPr lang="en-GB" sz="2400" dirty="0"/>
              <a:t> (PPP Act).</a:t>
            </a:r>
          </a:p>
          <a:p>
            <a:pPr marL="0" indent="0">
              <a:buNone/>
            </a:pPr>
            <a:endParaRPr lang="en-GB" sz="2400" dirty="0"/>
          </a:p>
          <a:p>
            <a:r>
              <a:rPr lang="en-GB" sz="2400" dirty="0" err="1"/>
              <a:t>GoK</a:t>
            </a:r>
            <a:r>
              <a:rPr lang="en-GB" sz="2400" dirty="0"/>
              <a:t> letter of support states on its face that it is not a guarantee (as defined by the Kenyan constitution, and therefore does not require National Assembly approval).</a:t>
            </a:r>
          </a:p>
        </p:txBody>
      </p:sp>
    </p:spTree>
    <p:extLst>
      <p:ext uri="{BB962C8B-B14F-4D97-AF65-F5344CB8AC3E}">
        <p14:creationId xmlns:p14="http://schemas.microsoft.com/office/powerpoint/2010/main" val="1683115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rPr>
              <a:t>Put and call option agreements</a:t>
            </a:r>
          </a:p>
        </p:txBody>
      </p:sp>
      <p:sp>
        <p:nvSpPr>
          <p:cNvPr id="3" name="Text Placeholder 2"/>
          <p:cNvSpPr>
            <a:spLocks noGrp="1"/>
          </p:cNvSpPr>
          <p:nvPr>
            <p:ph type="body" sz="quarter" idx="12"/>
          </p:nvPr>
        </p:nvSpPr>
        <p:spPr>
          <a:xfrm>
            <a:off x="358775" y="1044000"/>
            <a:ext cx="8424000" cy="5193312"/>
          </a:xfrm>
        </p:spPr>
        <p:txBody>
          <a:bodyPr/>
          <a:lstStyle/>
          <a:p>
            <a:endParaRPr lang="en-GB" sz="2000" dirty="0"/>
          </a:p>
          <a:p>
            <a:r>
              <a:rPr lang="en-GB" sz="2000" dirty="0"/>
              <a:t>A </a:t>
            </a:r>
            <a:r>
              <a:rPr lang="en-GB" sz="2000" dirty="0" err="1"/>
              <a:t>PCOA</a:t>
            </a:r>
            <a:r>
              <a:rPr lang="en-GB" sz="2000" dirty="0"/>
              <a:t> turns a PPA termination into a commercial transaction and therefore seeks to avoid any underwriting of the project and contingent liability connotations.</a:t>
            </a:r>
          </a:p>
          <a:p>
            <a:endParaRPr lang="en-GB" sz="2000" dirty="0"/>
          </a:p>
          <a:p>
            <a:r>
              <a:rPr lang="en-GB" sz="2000" dirty="0"/>
              <a:t>The </a:t>
            </a:r>
            <a:r>
              <a:rPr lang="en-GB" sz="2000" dirty="0" err="1"/>
              <a:t>PCOA</a:t>
            </a:r>
            <a:r>
              <a:rPr lang="en-GB" sz="2000" dirty="0"/>
              <a:t> establishes a process for ‘buy-out’ of the Plant:</a:t>
            </a:r>
          </a:p>
          <a:p>
            <a:pPr lvl="1"/>
            <a:r>
              <a:rPr lang="en-GB" sz="2000" dirty="0" err="1"/>
              <a:t>ProjectCo</a:t>
            </a:r>
            <a:r>
              <a:rPr lang="en-GB" sz="2000" dirty="0"/>
              <a:t> put option = </a:t>
            </a:r>
            <a:r>
              <a:rPr lang="en-GB" sz="2000" dirty="0" err="1"/>
              <a:t>ProjectCo’s</a:t>
            </a:r>
            <a:r>
              <a:rPr lang="en-GB" sz="2000" dirty="0"/>
              <a:t> and Sponsors’ option to require Government to purchase the Plant or the shares in </a:t>
            </a:r>
            <a:r>
              <a:rPr lang="en-GB" sz="2000" dirty="0" err="1"/>
              <a:t>ProjectCo</a:t>
            </a:r>
            <a:endParaRPr lang="en-GB" sz="2000" dirty="0"/>
          </a:p>
          <a:p>
            <a:pPr lvl="1"/>
            <a:r>
              <a:rPr lang="en-GB" sz="2000" dirty="0" err="1"/>
              <a:t>Govt</a:t>
            </a:r>
            <a:r>
              <a:rPr lang="en-GB" sz="2000" dirty="0"/>
              <a:t> call option = Government’s option to require </a:t>
            </a:r>
            <a:r>
              <a:rPr lang="en-GB" sz="2000" dirty="0" err="1"/>
              <a:t>ProjectCo</a:t>
            </a:r>
            <a:r>
              <a:rPr lang="en-GB" sz="2000" dirty="0"/>
              <a:t> or the Sponsors (as applicable) to sell the Plant or the shares in </a:t>
            </a:r>
            <a:r>
              <a:rPr lang="en-GB" sz="2000" dirty="0" err="1"/>
              <a:t>ProjectCo</a:t>
            </a:r>
            <a:r>
              <a:rPr lang="en-GB" sz="2000" dirty="0"/>
              <a:t>.</a:t>
            </a:r>
          </a:p>
          <a:p>
            <a:pPr marL="342900" lvl="1" indent="-342900">
              <a:buFont typeface="Arial" panose="020B0604020202020204" pitchFamily="34" charset="0"/>
              <a:buChar char="•"/>
            </a:pPr>
            <a:endParaRPr lang="en-GB" sz="2000" dirty="0"/>
          </a:p>
          <a:p>
            <a:pPr marL="342900" lvl="1" indent="-342900">
              <a:buFont typeface="Arial" panose="020B0604020202020204" pitchFamily="34" charset="0"/>
              <a:buChar char="•"/>
            </a:pPr>
            <a:r>
              <a:rPr lang="en-GB" sz="2000" dirty="0"/>
              <a:t>Option must be exercised within 60-90 days or it will lapse.</a:t>
            </a:r>
          </a:p>
          <a:p>
            <a:pPr marL="342900" lvl="1" indent="-342900">
              <a:buFont typeface="Arial" panose="020B0604020202020204" pitchFamily="34" charset="0"/>
              <a:buChar char="•"/>
            </a:pPr>
            <a:endParaRPr lang="en-GB" sz="2000" dirty="0"/>
          </a:p>
          <a:p>
            <a:pPr marL="342900" lvl="1" indent="-342900">
              <a:buFont typeface="Arial" panose="020B0604020202020204" pitchFamily="34" charset="0"/>
              <a:buChar char="•"/>
            </a:pPr>
            <a:r>
              <a:rPr lang="en-GB" sz="2000" dirty="0"/>
              <a:t>PPA must set out a clear procedure for the ‘buy-out’ so as to ensure bankability and reduce the possibility of dispute.</a:t>
            </a:r>
          </a:p>
          <a:p>
            <a:pPr lvl="1"/>
            <a:endParaRPr lang="en-GB" sz="1600" dirty="0"/>
          </a:p>
        </p:txBody>
      </p:sp>
    </p:spTree>
    <p:extLst>
      <p:ext uri="{BB962C8B-B14F-4D97-AF65-F5344CB8AC3E}">
        <p14:creationId xmlns:p14="http://schemas.microsoft.com/office/powerpoint/2010/main" val="316262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rPr>
              <a:t>Termination compensation</a:t>
            </a:r>
          </a:p>
        </p:txBody>
      </p:sp>
      <p:graphicFrame>
        <p:nvGraphicFramePr>
          <p:cNvPr id="5" name="Table Placeholder 2"/>
          <p:cNvGraphicFramePr>
            <a:graphicFrameLocks/>
          </p:cNvGraphicFramePr>
          <p:nvPr>
            <p:extLst>
              <p:ext uri="{D42A27DB-BD31-4B8C-83A1-F6EECF244321}">
                <p14:modId xmlns:p14="http://schemas.microsoft.com/office/powerpoint/2010/main" val="2349128819"/>
              </p:ext>
            </p:extLst>
          </p:nvPr>
        </p:nvGraphicFramePr>
        <p:xfrm>
          <a:off x="360363" y="1052737"/>
          <a:ext cx="8423274" cy="4558671"/>
        </p:xfrm>
        <a:graphic>
          <a:graphicData uri="http://schemas.openxmlformats.org/drawingml/2006/table">
            <a:tbl>
              <a:tblPr firstRow="1" bandRow="1">
                <a:tableStyleId>{5C22544A-7EE6-4342-B048-85BDC9FD1C3A}</a:tableStyleId>
              </a:tblPr>
              <a:tblGrid>
                <a:gridCol w="1691357">
                  <a:extLst>
                    <a:ext uri="{9D8B030D-6E8A-4147-A177-3AD203B41FA5}">
                      <a16:colId xmlns:a16="http://schemas.microsoft.com/office/drawing/2014/main" val="20000"/>
                    </a:ext>
                  </a:extLst>
                </a:gridCol>
                <a:gridCol w="1634455">
                  <a:extLst>
                    <a:ext uri="{9D8B030D-6E8A-4147-A177-3AD203B41FA5}">
                      <a16:colId xmlns:a16="http://schemas.microsoft.com/office/drawing/2014/main" val="20001"/>
                    </a:ext>
                  </a:extLst>
                </a:gridCol>
                <a:gridCol w="1247775">
                  <a:extLst>
                    <a:ext uri="{9D8B030D-6E8A-4147-A177-3AD203B41FA5}">
                      <a16:colId xmlns:a16="http://schemas.microsoft.com/office/drawing/2014/main" val="20002"/>
                    </a:ext>
                  </a:extLst>
                </a:gridCol>
                <a:gridCol w="1247775">
                  <a:extLst>
                    <a:ext uri="{9D8B030D-6E8A-4147-A177-3AD203B41FA5}">
                      <a16:colId xmlns:a16="http://schemas.microsoft.com/office/drawing/2014/main" val="20003"/>
                    </a:ext>
                  </a:extLst>
                </a:gridCol>
                <a:gridCol w="1314450">
                  <a:extLst>
                    <a:ext uri="{9D8B030D-6E8A-4147-A177-3AD203B41FA5}">
                      <a16:colId xmlns:a16="http://schemas.microsoft.com/office/drawing/2014/main" val="20004"/>
                    </a:ext>
                  </a:extLst>
                </a:gridCol>
                <a:gridCol w="1287462">
                  <a:extLst>
                    <a:ext uri="{9D8B030D-6E8A-4147-A177-3AD203B41FA5}">
                      <a16:colId xmlns:a16="http://schemas.microsoft.com/office/drawing/2014/main" val="20005"/>
                    </a:ext>
                  </a:extLst>
                </a:gridCol>
              </a:tblGrid>
              <a:tr h="521930">
                <a:tc>
                  <a:txBody>
                    <a:bodyPr/>
                    <a:lstStyle>
                      <a:lvl1pPr marL="0" algn="l" defTabSz="914400" rtl="0" eaLnBrk="1" latinLnBrk="0" hangingPunct="1">
                        <a:defRPr sz="1800" b="1" kern="1200">
                          <a:solidFill>
                            <a:schemeClr val="bg1"/>
                          </a:solidFill>
                          <a:latin typeface="Arial"/>
                        </a:defRPr>
                      </a:lvl1pPr>
                      <a:lvl2pPr marL="457200" algn="l" defTabSz="914400" rtl="0" eaLnBrk="1" latinLnBrk="0" hangingPunct="1">
                        <a:defRPr sz="1800" b="1" kern="1200">
                          <a:solidFill>
                            <a:schemeClr val="bg1"/>
                          </a:solidFill>
                          <a:latin typeface="Arial"/>
                        </a:defRPr>
                      </a:lvl2pPr>
                      <a:lvl3pPr marL="914400" algn="l" defTabSz="914400" rtl="0" eaLnBrk="1" latinLnBrk="0" hangingPunct="1">
                        <a:defRPr sz="1800" b="1" kern="1200">
                          <a:solidFill>
                            <a:schemeClr val="bg1"/>
                          </a:solidFill>
                          <a:latin typeface="Arial"/>
                        </a:defRPr>
                      </a:lvl3pPr>
                      <a:lvl4pPr marL="1371600" algn="l" defTabSz="914400" rtl="0" eaLnBrk="1" latinLnBrk="0" hangingPunct="1">
                        <a:defRPr sz="1800" b="1" kern="1200">
                          <a:solidFill>
                            <a:schemeClr val="bg1"/>
                          </a:solidFill>
                          <a:latin typeface="Arial"/>
                        </a:defRPr>
                      </a:lvl4pPr>
                      <a:lvl5pPr marL="1828800" algn="l" defTabSz="914400" rtl="0" eaLnBrk="1" latinLnBrk="0" hangingPunct="1">
                        <a:defRPr sz="1800" b="1" kern="1200">
                          <a:solidFill>
                            <a:schemeClr val="bg1"/>
                          </a:solidFill>
                          <a:latin typeface="Arial"/>
                        </a:defRPr>
                      </a:lvl5pPr>
                      <a:lvl6pPr marL="2286000" algn="l" defTabSz="914400" rtl="0" eaLnBrk="1" latinLnBrk="0" hangingPunct="1">
                        <a:defRPr sz="1800" b="1" kern="1200">
                          <a:solidFill>
                            <a:schemeClr val="bg1"/>
                          </a:solidFill>
                          <a:latin typeface="Arial"/>
                        </a:defRPr>
                      </a:lvl6pPr>
                      <a:lvl7pPr marL="2743200" algn="l" defTabSz="914400" rtl="0" eaLnBrk="1" latinLnBrk="0" hangingPunct="1">
                        <a:defRPr sz="1800" b="1" kern="1200">
                          <a:solidFill>
                            <a:schemeClr val="bg1"/>
                          </a:solidFill>
                          <a:latin typeface="Arial"/>
                        </a:defRPr>
                      </a:lvl7pPr>
                      <a:lvl8pPr marL="3200400" algn="l" defTabSz="914400" rtl="0" eaLnBrk="1" latinLnBrk="0" hangingPunct="1">
                        <a:defRPr sz="1800" b="1" kern="1200">
                          <a:solidFill>
                            <a:schemeClr val="bg1"/>
                          </a:solidFill>
                          <a:latin typeface="Arial"/>
                        </a:defRPr>
                      </a:lvl8pPr>
                      <a:lvl9pPr marL="3657600" algn="l" defTabSz="914400" rtl="0" eaLnBrk="1" latinLnBrk="0" hangingPunct="1">
                        <a:defRPr sz="1800" b="1" kern="1200">
                          <a:solidFill>
                            <a:schemeClr val="bg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1" i="0" u="none" strike="noStrike" cap="none" normalizeH="0" baseline="0" dirty="0">
                        <a:ln>
                          <a:noFill/>
                        </a:ln>
                        <a:solidFill>
                          <a:schemeClr val="bg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Right to terminate</a:t>
                      </a:r>
                      <a:endParaRPr kumimoji="0" lang="en-GB" sz="1200" b="1" i="0" u="none" strike="noStrike" cap="none" normalizeH="0" baseline="0" dirty="0">
                        <a:ln>
                          <a:noFill/>
                        </a:ln>
                        <a:solidFill>
                          <a:schemeClr val="bg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b="1" kern="1200">
                          <a:solidFill>
                            <a:schemeClr val="bg1"/>
                          </a:solidFill>
                          <a:latin typeface="Arial"/>
                        </a:defRPr>
                      </a:lvl1pPr>
                      <a:lvl2pPr marL="457200" algn="l" defTabSz="914400" rtl="0" eaLnBrk="1" latinLnBrk="0" hangingPunct="1">
                        <a:defRPr sz="1800" b="1" kern="1200">
                          <a:solidFill>
                            <a:schemeClr val="bg1"/>
                          </a:solidFill>
                          <a:latin typeface="Arial"/>
                        </a:defRPr>
                      </a:lvl2pPr>
                      <a:lvl3pPr marL="914400" algn="l" defTabSz="914400" rtl="0" eaLnBrk="1" latinLnBrk="0" hangingPunct="1">
                        <a:defRPr sz="1800" b="1" kern="1200">
                          <a:solidFill>
                            <a:schemeClr val="bg1"/>
                          </a:solidFill>
                          <a:latin typeface="Arial"/>
                        </a:defRPr>
                      </a:lvl3pPr>
                      <a:lvl4pPr marL="1371600" algn="l" defTabSz="914400" rtl="0" eaLnBrk="1" latinLnBrk="0" hangingPunct="1">
                        <a:defRPr sz="1800" b="1" kern="1200">
                          <a:solidFill>
                            <a:schemeClr val="bg1"/>
                          </a:solidFill>
                          <a:latin typeface="Arial"/>
                        </a:defRPr>
                      </a:lvl4pPr>
                      <a:lvl5pPr marL="1828800" algn="l" defTabSz="914400" rtl="0" eaLnBrk="1" latinLnBrk="0" hangingPunct="1">
                        <a:defRPr sz="1800" b="1" kern="1200">
                          <a:solidFill>
                            <a:schemeClr val="bg1"/>
                          </a:solidFill>
                          <a:latin typeface="Arial"/>
                        </a:defRPr>
                      </a:lvl5pPr>
                      <a:lvl6pPr marL="2286000" algn="l" defTabSz="914400" rtl="0" eaLnBrk="1" latinLnBrk="0" hangingPunct="1">
                        <a:defRPr sz="1800" b="1" kern="1200">
                          <a:solidFill>
                            <a:schemeClr val="bg1"/>
                          </a:solidFill>
                          <a:latin typeface="Arial"/>
                        </a:defRPr>
                      </a:lvl6pPr>
                      <a:lvl7pPr marL="2743200" algn="l" defTabSz="914400" rtl="0" eaLnBrk="1" latinLnBrk="0" hangingPunct="1">
                        <a:defRPr sz="1800" b="1" kern="1200">
                          <a:solidFill>
                            <a:schemeClr val="bg1"/>
                          </a:solidFill>
                          <a:latin typeface="Arial"/>
                        </a:defRPr>
                      </a:lvl7pPr>
                      <a:lvl8pPr marL="3200400" algn="l" defTabSz="914400" rtl="0" eaLnBrk="1" latinLnBrk="0" hangingPunct="1">
                        <a:defRPr sz="1800" b="1" kern="1200">
                          <a:solidFill>
                            <a:schemeClr val="bg1"/>
                          </a:solidFill>
                          <a:latin typeface="Arial"/>
                        </a:defRPr>
                      </a:lvl8pPr>
                      <a:lvl9pPr marL="3657600" algn="l" defTabSz="914400" rtl="0" eaLnBrk="1" latinLnBrk="0" hangingPunct="1">
                        <a:defRPr sz="1800" b="1" kern="1200">
                          <a:solidFill>
                            <a:schemeClr val="bg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Option</a:t>
                      </a:r>
                      <a:endParaRPr kumimoji="0" lang="en-GB" sz="1200" b="1" i="0" u="none" strike="noStrike" cap="none" normalizeH="0" baseline="0" dirty="0">
                        <a:ln>
                          <a:noFill/>
                        </a:ln>
                        <a:solidFill>
                          <a:schemeClr val="bg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b="1" kern="1200">
                          <a:solidFill>
                            <a:schemeClr val="bg1"/>
                          </a:solidFill>
                          <a:latin typeface="Arial"/>
                        </a:defRPr>
                      </a:lvl1pPr>
                      <a:lvl2pPr marL="457200" algn="l" defTabSz="914400" rtl="0" eaLnBrk="1" latinLnBrk="0" hangingPunct="1">
                        <a:defRPr sz="1800" b="1" kern="1200">
                          <a:solidFill>
                            <a:schemeClr val="bg1"/>
                          </a:solidFill>
                          <a:latin typeface="Arial"/>
                        </a:defRPr>
                      </a:lvl2pPr>
                      <a:lvl3pPr marL="914400" algn="l" defTabSz="914400" rtl="0" eaLnBrk="1" latinLnBrk="0" hangingPunct="1">
                        <a:defRPr sz="1800" b="1" kern="1200">
                          <a:solidFill>
                            <a:schemeClr val="bg1"/>
                          </a:solidFill>
                          <a:latin typeface="Arial"/>
                        </a:defRPr>
                      </a:lvl3pPr>
                      <a:lvl4pPr marL="1371600" algn="l" defTabSz="914400" rtl="0" eaLnBrk="1" latinLnBrk="0" hangingPunct="1">
                        <a:defRPr sz="1800" b="1" kern="1200">
                          <a:solidFill>
                            <a:schemeClr val="bg1"/>
                          </a:solidFill>
                          <a:latin typeface="Arial"/>
                        </a:defRPr>
                      </a:lvl4pPr>
                      <a:lvl5pPr marL="1828800" algn="l" defTabSz="914400" rtl="0" eaLnBrk="1" latinLnBrk="0" hangingPunct="1">
                        <a:defRPr sz="1800" b="1" kern="1200">
                          <a:solidFill>
                            <a:schemeClr val="bg1"/>
                          </a:solidFill>
                          <a:latin typeface="Arial"/>
                        </a:defRPr>
                      </a:lvl5pPr>
                      <a:lvl6pPr marL="2286000" algn="l" defTabSz="914400" rtl="0" eaLnBrk="1" latinLnBrk="0" hangingPunct="1">
                        <a:defRPr sz="1800" b="1" kern="1200">
                          <a:solidFill>
                            <a:schemeClr val="bg1"/>
                          </a:solidFill>
                          <a:latin typeface="Arial"/>
                        </a:defRPr>
                      </a:lvl6pPr>
                      <a:lvl7pPr marL="2743200" algn="l" defTabSz="914400" rtl="0" eaLnBrk="1" latinLnBrk="0" hangingPunct="1">
                        <a:defRPr sz="1800" b="1" kern="1200">
                          <a:solidFill>
                            <a:schemeClr val="bg1"/>
                          </a:solidFill>
                          <a:latin typeface="Arial"/>
                        </a:defRPr>
                      </a:lvl7pPr>
                      <a:lvl8pPr marL="3200400" algn="l" defTabSz="914400" rtl="0" eaLnBrk="1" latinLnBrk="0" hangingPunct="1">
                        <a:defRPr sz="1800" b="1" kern="1200">
                          <a:solidFill>
                            <a:schemeClr val="bg1"/>
                          </a:solidFill>
                          <a:latin typeface="Arial"/>
                        </a:defRPr>
                      </a:lvl8pPr>
                      <a:lvl9pPr marL="3657600" algn="l" defTabSz="914400" rtl="0" eaLnBrk="1" latinLnBrk="0" hangingPunct="1">
                        <a:defRPr sz="1800" b="1" kern="1200">
                          <a:solidFill>
                            <a:schemeClr val="bg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Debt &amp; interest</a:t>
                      </a:r>
                      <a:endParaRPr kumimoji="0" lang="en-GB" sz="1200" b="1" i="0" u="none" strike="noStrike" cap="none" normalizeH="0" baseline="0" dirty="0">
                        <a:ln>
                          <a:noFill/>
                        </a:ln>
                        <a:solidFill>
                          <a:schemeClr val="bg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b="1" kern="1200">
                          <a:solidFill>
                            <a:schemeClr val="bg1"/>
                          </a:solidFill>
                          <a:latin typeface="Arial"/>
                        </a:defRPr>
                      </a:lvl1pPr>
                      <a:lvl2pPr marL="457200" algn="l" defTabSz="914400" rtl="0" eaLnBrk="1" latinLnBrk="0" hangingPunct="1">
                        <a:defRPr sz="1800" b="1" kern="1200">
                          <a:solidFill>
                            <a:schemeClr val="bg1"/>
                          </a:solidFill>
                          <a:latin typeface="Arial"/>
                        </a:defRPr>
                      </a:lvl2pPr>
                      <a:lvl3pPr marL="914400" algn="l" defTabSz="914400" rtl="0" eaLnBrk="1" latinLnBrk="0" hangingPunct="1">
                        <a:defRPr sz="1800" b="1" kern="1200">
                          <a:solidFill>
                            <a:schemeClr val="bg1"/>
                          </a:solidFill>
                          <a:latin typeface="Arial"/>
                        </a:defRPr>
                      </a:lvl3pPr>
                      <a:lvl4pPr marL="1371600" algn="l" defTabSz="914400" rtl="0" eaLnBrk="1" latinLnBrk="0" hangingPunct="1">
                        <a:defRPr sz="1800" b="1" kern="1200">
                          <a:solidFill>
                            <a:schemeClr val="bg1"/>
                          </a:solidFill>
                          <a:latin typeface="Arial"/>
                        </a:defRPr>
                      </a:lvl4pPr>
                      <a:lvl5pPr marL="1828800" algn="l" defTabSz="914400" rtl="0" eaLnBrk="1" latinLnBrk="0" hangingPunct="1">
                        <a:defRPr sz="1800" b="1" kern="1200">
                          <a:solidFill>
                            <a:schemeClr val="bg1"/>
                          </a:solidFill>
                          <a:latin typeface="Arial"/>
                        </a:defRPr>
                      </a:lvl5pPr>
                      <a:lvl6pPr marL="2286000" algn="l" defTabSz="914400" rtl="0" eaLnBrk="1" latinLnBrk="0" hangingPunct="1">
                        <a:defRPr sz="1800" b="1" kern="1200">
                          <a:solidFill>
                            <a:schemeClr val="bg1"/>
                          </a:solidFill>
                          <a:latin typeface="Arial"/>
                        </a:defRPr>
                      </a:lvl6pPr>
                      <a:lvl7pPr marL="2743200" algn="l" defTabSz="914400" rtl="0" eaLnBrk="1" latinLnBrk="0" hangingPunct="1">
                        <a:defRPr sz="1800" b="1" kern="1200">
                          <a:solidFill>
                            <a:schemeClr val="bg1"/>
                          </a:solidFill>
                          <a:latin typeface="Arial"/>
                        </a:defRPr>
                      </a:lvl7pPr>
                      <a:lvl8pPr marL="3200400" algn="l" defTabSz="914400" rtl="0" eaLnBrk="1" latinLnBrk="0" hangingPunct="1">
                        <a:defRPr sz="1800" b="1" kern="1200">
                          <a:solidFill>
                            <a:schemeClr val="bg1"/>
                          </a:solidFill>
                          <a:latin typeface="Arial"/>
                        </a:defRPr>
                      </a:lvl8pPr>
                      <a:lvl9pPr marL="3657600" algn="l" defTabSz="914400" rtl="0" eaLnBrk="1" latinLnBrk="0" hangingPunct="1">
                        <a:defRPr sz="1800" b="1" kern="1200">
                          <a:solidFill>
                            <a:schemeClr val="bg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Initial Equity</a:t>
                      </a:r>
                      <a:endParaRPr kumimoji="0" lang="en-GB" sz="1200" b="1" i="0" u="none" strike="noStrike" cap="none" normalizeH="0" baseline="0" dirty="0">
                        <a:ln>
                          <a:noFill/>
                        </a:ln>
                        <a:solidFill>
                          <a:schemeClr val="bg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b="1" kern="1200">
                          <a:solidFill>
                            <a:schemeClr val="bg1"/>
                          </a:solidFill>
                          <a:latin typeface="Arial"/>
                        </a:defRPr>
                      </a:lvl1pPr>
                      <a:lvl2pPr marL="457200" algn="l" defTabSz="914400" rtl="0" eaLnBrk="1" latinLnBrk="0" hangingPunct="1">
                        <a:defRPr sz="1800" b="1" kern="1200">
                          <a:solidFill>
                            <a:schemeClr val="bg1"/>
                          </a:solidFill>
                          <a:latin typeface="Arial"/>
                        </a:defRPr>
                      </a:lvl2pPr>
                      <a:lvl3pPr marL="914400" algn="l" defTabSz="914400" rtl="0" eaLnBrk="1" latinLnBrk="0" hangingPunct="1">
                        <a:defRPr sz="1800" b="1" kern="1200">
                          <a:solidFill>
                            <a:schemeClr val="bg1"/>
                          </a:solidFill>
                          <a:latin typeface="Arial"/>
                        </a:defRPr>
                      </a:lvl3pPr>
                      <a:lvl4pPr marL="1371600" algn="l" defTabSz="914400" rtl="0" eaLnBrk="1" latinLnBrk="0" hangingPunct="1">
                        <a:defRPr sz="1800" b="1" kern="1200">
                          <a:solidFill>
                            <a:schemeClr val="bg1"/>
                          </a:solidFill>
                          <a:latin typeface="Arial"/>
                        </a:defRPr>
                      </a:lvl4pPr>
                      <a:lvl5pPr marL="1828800" algn="l" defTabSz="914400" rtl="0" eaLnBrk="1" latinLnBrk="0" hangingPunct="1">
                        <a:defRPr sz="1800" b="1" kern="1200">
                          <a:solidFill>
                            <a:schemeClr val="bg1"/>
                          </a:solidFill>
                          <a:latin typeface="Arial"/>
                        </a:defRPr>
                      </a:lvl5pPr>
                      <a:lvl6pPr marL="2286000" algn="l" defTabSz="914400" rtl="0" eaLnBrk="1" latinLnBrk="0" hangingPunct="1">
                        <a:defRPr sz="1800" b="1" kern="1200">
                          <a:solidFill>
                            <a:schemeClr val="bg1"/>
                          </a:solidFill>
                          <a:latin typeface="Arial"/>
                        </a:defRPr>
                      </a:lvl6pPr>
                      <a:lvl7pPr marL="2743200" algn="l" defTabSz="914400" rtl="0" eaLnBrk="1" latinLnBrk="0" hangingPunct="1">
                        <a:defRPr sz="1800" b="1" kern="1200">
                          <a:solidFill>
                            <a:schemeClr val="bg1"/>
                          </a:solidFill>
                          <a:latin typeface="Arial"/>
                        </a:defRPr>
                      </a:lvl7pPr>
                      <a:lvl8pPr marL="3200400" algn="l" defTabSz="914400" rtl="0" eaLnBrk="1" latinLnBrk="0" hangingPunct="1">
                        <a:defRPr sz="1800" b="1" kern="1200">
                          <a:solidFill>
                            <a:schemeClr val="bg1"/>
                          </a:solidFill>
                          <a:latin typeface="Arial"/>
                        </a:defRPr>
                      </a:lvl8pPr>
                      <a:lvl9pPr marL="3657600" algn="l" defTabSz="914400" rtl="0" eaLnBrk="1" latinLnBrk="0" hangingPunct="1">
                        <a:defRPr sz="1800" b="1" kern="1200">
                          <a:solidFill>
                            <a:schemeClr val="bg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Equity Return</a:t>
                      </a:r>
                      <a:endParaRPr kumimoji="0" lang="en-GB" sz="1200" b="1" i="0" u="none" strike="noStrike" cap="none" normalizeH="0" baseline="0" dirty="0">
                        <a:ln>
                          <a:noFill/>
                        </a:ln>
                        <a:solidFill>
                          <a:schemeClr val="bg1"/>
                        </a:solidFill>
                        <a:effectLst/>
                        <a:latin typeface="Arial" pitchFamily="34" charset="0"/>
                      </a:endParaRPr>
                    </a:p>
                  </a:txBody>
                  <a:tcPr marL="54010" marR="54010" marT="54000" marB="54000" horzOverflow="overflow"/>
                </a:tc>
                <a:extLst>
                  <a:ext uri="{0D108BD9-81ED-4DB2-BD59-A6C34878D82A}">
                    <a16:rowId xmlns:a16="http://schemas.microsoft.com/office/drawing/2014/main" val="10000"/>
                  </a:ext>
                </a:extLst>
              </a:tr>
              <a:tr h="70220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err="1">
                          <a:ln>
                            <a:noFill/>
                          </a:ln>
                          <a:effectLst/>
                        </a:rPr>
                        <a:t>ProjectCo</a:t>
                      </a:r>
                      <a:r>
                        <a:rPr kumimoji="0" lang="en-GB" sz="1200" u="none" strike="noStrike" cap="none" normalizeH="0" baseline="0" dirty="0">
                          <a:ln>
                            <a:noFill/>
                          </a:ln>
                          <a:effectLst/>
                        </a:rPr>
                        <a:t> default</a:t>
                      </a: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Buyer</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Call</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extLst>
                  <a:ext uri="{0D108BD9-81ED-4DB2-BD59-A6C34878D82A}">
                    <a16:rowId xmlns:a16="http://schemas.microsoft.com/office/drawing/2014/main" val="10001"/>
                  </a:ext>
                </a:extLst>
              </a:tr>
              <a:tr h="72101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err="1">
                          <a:ln>
                            <a:noFill/>
                          </a:ln>
                          <a:effectLst/>
                        </a:rPr>
                        <a:t>Offtaker</a:t>
                      </a:r>
                      <a:r>
                        <a:rPr kumimoji="0" lang="en-GB" sz="1200" u="none" strike="noStrike" cap="none" normalizeH="0" baseline="0" dirty="0">
                          <a:ln>
                            <a:noFill/>
                          </a:ln>
                          <a:effectLst/>
                        </a:rPr>
                        <a:t> default</a:t>
                      </a:r>
                    </a:p>
                    <a:p>
                      <a:pPr marL="0" marR="0" lvl="0" indent="0" algn="l" defTabSz="895350" rtl="0" eaLnBrk="1" fontAlgn="base" latinLnBrk="0" hangingPunct="1">
                        <a:lnSpc>
                          <a:spcPct val="95000"/>
                        </a:lnSpc>
                        <a:spcBef>
                          <a:spcPct val="0"/>
                        </a:spcBef>
                        <a:spcAft>
                          <a:spcPct val="0"/>
                        </a:spcAft>
                        <a:buClrTx/>
                        <a:buSzTx/>
                        <a:buFontTx/>
                        <a:buNone/>
                        <a:tabLst/>
                      </a:pPr>
                      <a:endParaRPr kumimoji="0" lang="en-GB" sz="1200" u="none" strike="noStrike" cap="none" normalizeH="0" baseline="0" dirty="0">
                        <a:ln>
                          <a:noFill/>
                        </a:ln>
                        <a:effectLst/>
                      </a:endParaRPr>
                    </a:p>
                    <a:p>
                      <a:pPr marL="0" marR="0" lvl="0" indent="0" algn="l" defTabSz="895350" rtl="0" eaLnBrk="1" fontAlgn="base" latinLnBrk="0" hangingPunct="1">
                        <a:lnSpc>
                          <a:spcPct val="95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Generator</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Put</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extLst>
                  <a:ext uri="{0D108BD9-81ED-4DB2-BD59-A6C34878D82A}">
                    <a16:rowId xmlns:a16="http://schemas.microsoft.com/office/drawing/2014/main" val="10002"/>
                  </a:ext>
                </a:extLst>
              </a:tr>
              <a:tr h="72101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Political FM affecting </a:t>
                      </a:r>
                      <a:r>
                        <a:rPr kumimoji="0" lang="en-GB" sz="1200" u="none" strike="noStrike" cap="none" normalizeH="0" baseline="0" dirty="0" err="1">
                          <a:ln>
                            <a:noFill/>
                          </a:ln>
                          <a:effectLst/>
                        </a:rPr>
                        <a:t>ProjectCo</a:t>
                      </a:r>
                      <a:endParaRPr kumimoji="0" lang="en-GB" sz="1200" u="none" strike="noStrike" cap="none" normalizeH="0" baseline="0" dirty="0">
                        <a:ln>
                          <a:noFill/>
                        </a:ln>
                        <a:effectLst/>
                      </a:endParaRPr>
                    </a:p>
                    <a:p>
                      <a:pPr marL="0" marR="0" lvl="0" indent="0" algn="l" defTabSz="895350" rtl="0" eaLnBrk="1" fontAlgn="base" latinLnBrk="0" hangingPunct="1">
                        <a:lnSpc>
                          <a:spcPct val="95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Both</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Put</a:t>
                      </a:r>
                      <a:endParaRPr kumimoji="0" lang="en-US" sz="1200" u="none" strike="noStrike" cap="none" normalizeH="0" baseline="0" dirty="0">
                        <a:ln>
                          <a:noFill/>
                        </a:ln>
                        <a:effectLst/>
                      </a:endParaRP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extLst>
                  <a:ext uri="{0D108BD9-81ED-4DB2-BD59-A6C34878D82A}">
                    <a16:rowId xmlns:a16="http://schemas.microsoft.com/office/drawing/2014/main" val="10003"/>
                  </a:ext>
                </a:extLst>
              </a:tr>
              <a:tr h="52193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Political FM affecting </a:t>
                      </a:r>
                      <a:r>
                        <a:rPr kumimoji="0" lang="en-GB" sz="1200" u="none" strike="noStrike" cap="none" normalizeH="0" baseline="0" dirty="0" err="1">
                          <a:ln>
                            <a:noFill/>
                          </a:ln>
                          <a:effectLst/>
                        </a:rPr>
                        <a:t>Offtaker</a:t>
                      </a: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Both</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rPr>
                        <a:t>Put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extLst>
                  <a:ext uri="{0D108BD9-81ED-4DB2-BD59-A6C34878D82A}">
                    <a16:rowId xmlns:a16="http://schemas.microsoft.com/office/drawing/2014/main" val="10004"/>
                  </a:ext>
                </a:extLst>
              </a:tr>
              <a:tr h="72101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Natural FM affecting </a:t>
                      </a:r>
                      <a:r>
                        <a:rPr kumimoji="0" lang="en-GB" sz="1200" u="none" strike="noStrike" cap="none" normalizeH="0" baseline="0" dirty="0" err="1">
                          <a:ln>
                            <a:noFill/>
                          </a:ln>
                          <a:effectLst/>
                        </a:rPr>
                        <a:t>ProjectCo</a:t>
                      </a:r>
                      <a:endParaRPr kumimoji="0" lang="en-GB" sz="1200" u="none" strike="noStrike" cap="none" normalizeH="0" baseline="0" dirty="0">
                        <a:ln>
                          <a:noFill/>
                        </a:ln>
                        <a:effectLst/>
                      </a:endParaRPr>
                    </a:p>
                    <a:p>
                      <a:pPr marL="0" marR="0" lvl="0" indent="0" algn="l" defTabSz="895350" rtl="0" eaLnBrk="1" fontAlgn="base" latinLnBrk="0" hangingPunct="1">
                        <a:lnSpc>
                          <a:spcPct val="95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Buyer?</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rPr>
                        <a:t>Put / Call</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sym typeface="Wingdings"/>
                        </a:rPr>
                        <a:t>(net of insurance proceeds?)</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extLst>
                  <a:ext uri="{0D108BD9-81ED-4DB2-BD59-A6C34878D82A}">
                    <a16:rowId xmlns:a16="http://schemas.microsoft.com/office/drawing/2014/main" val="10005"/>
                  </a:ext>
                </a:extLst>
              </a:tr>
              <a:tr h="64956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1" fontAlgn="base" latinLnBrk="0" hangingPunct="1">
                        <a:lnSpc>
                          <a:spcPct val="95000"/>
                        </a:lnSpc>
                        <a:spcBef>
                          <a:spcPct val="0"/>
                        </a:spcBef>
                        <a:spcAft>
                          <a:spcPct val="0"/>
                        </a:spcAft>
                        <a:buClrTx/>
                        <a:buSzTx/>
                        <a:buFontTx/>
                        <a:buNone/>
                        <a:tabLst/>
                      </a:pPr>
                      <a:r>
                        <a:rPr kumimoji="0" lang="en-GB" sz="1200" u="none" strike="noStrike" cap="none" normalizeH="0" baseline="0" dirty="0">
                          <a:ln>
                            <a:noFill/>
                          </a:ln>
                          <a:effectLst/>
                        </a:rPr>
                        <a:t>Natural FM affecting Buyer</a:t>
                      </a:r>
                    </a:p>
                    <a:p>
                      <a:pPr marL="0" marR="0" lvl="0" indent="0" algn="l" defTabSz="895350" rtl="0" eaLnBrk="1" fontAlgn="base" latinLnBrk="0" hangingPunct="1">
                        <a:lnSpc>
                          <a:spcPct val="95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Buyer</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Put</a:t>
                      </a:r>
                      <a:endParaRPr kumimoji="0" lang="en-US" sz="1200" u="none" strike="noStrike" cap="none" normalizeH="0" baseline="0" dirty="0">
                        <a:ln>
                          <a:noFill/>
                        </a:ln>
                        <a:effectLst/>
                      </a:endParaRP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endParaRPr kumimoji="0" lang="en-US" sz="1200" u="none" strike="noStrike" cap="none" normalizeH="0" baseline="0" dirty="0">
                        <a:ln>
                          <a:noFill/>
                        </a:ln>
                        <a:effectLst/>
                      </a:endParaRPr>
                    </a:p>
                    <a:p>
                      <a:pPr marL="0" marR="0" lvl="0" indent="0" algn="ctr" defTabSz="895350" rtl="0" eaLnBrk="1" fontAlgn="base" latinLnBrk="0" hangingPunct="1">
                        <a:lnSpc>
                          <a:spcPct val="95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p>
                    <a:p>
                      <a:pPr marL="0" marR="0" lvl="0" indent="0" algn="ctr" defTabSz="895350" rtl="0" eaLnBrk="1" fontAlgn="base" latinLnBrk="0" hangingPunct="1">
                        <a:lnSpc>
                          <a:spcPct val="95000"/>
                        </a:lnSpc>
                        <a:spcBef>
                          <a:spcPct val="0"/>
                        </a:spcBef>
                        <a:spcAft>
                          <a:spcPct val="0"/>
                        </a:spcAft>
                        <a:buClrTx/>
                        <a:buSzTx/>
                        <a:buFontTx/>
                        <a:buNone/>
                        <a:tabLst/>
                      </a:pPr>
                      <a:r>
                        <a:rPr kumimoji="0" lang="en-US" sz="1200" u="none" strike="noStrike" cap="none" normalizeH="0" baseline="0" dirty="0">
                          <a:ln>
                            <a:noFill/>
                          </a:ln>
                          <a:effectLst/>
                        </a:rPr>
                        <a:t>(net of insurance proceeds?)</a:t>
                      </a:r>
                      <a:endParaRPr kumimoji="0" lang="en-US" sz="1200" b="0" i="0" u="none" strike="noStrike" cap="none" normalizeH="0" baseline="0" dirty="0">
                        <a:ln>
                          <a:noFill/>
                        </a:ln>
                        <a:solidFill>
                          <a:schemeClr val="tx1"/>
                        </a:solidFill>
                        <a:effectLst/>
                        <a:latin typeface="Arial" pitchFamily="34" charset="0"/>
                      </a:endParaRPr>
                    </a:p>
                  </a:txBody>
                  <a:tcPr marL="54010" marR="54010" marT="54000" marB="54000" horzOverflow="overflow"/>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895350" rtl="0" eaLnBrk="1" fontAlgn="base" latinLnBrk="0" hangingPunct="1">
                        <a:lnSpc>
                          <a:spcPct val="95000"/>
                        </a:lnSpc>
                        <a:spcBef>
                          <a:spcPct val="0"/>
                        </a:spcBef>
                        <a:spcAft>
                          <a:spcPct val="0"/>
                        </a:spcAft>
                        <a:buClrTx/>
                        <a:buSzTx/>
                        <a:buFontTx/>
                        <a:buNone/>
                        <a:tabLst/>
                        <a:defRPr/>
                      </a:pPr>
                      <a:r>
                        <a:rPr kumimoji="0" lang="en-US" sz="1200" u="none" strike="noStrike" cap="none" normalizeH="0" baseline="0" dirty="0">
                          <a:ln>
                            <a:noFill/>
                          </a:ln>
                          <a:effectLst/>
                          <a:sym typeface="Wingdings"/>
                        </a:rPr>
                        <a:t></a:t>
                      </a:r>
                      <a:endParaRPr kumimoji="0" lang="en-US" sz="1200" b="0" i="0" u="none" strike="noStrike" cap="none" normalizeH="0" baseline="0" dirty="0">
                        <a:ln>
                          <a:noFill/>
                        </a:ln>
                        <a:solidFill>
                          <a:schemeClr val="tx1"/>
                        </a:solidFill>
                        <a:effectLst/>
                        <a:latin typeface="Arial" pitchFamily="34" charset="0"/>
                        <a:sym typeface="Wingdings"/>
                      </a:endParaRPr>
                    </a:p>
                  </a:txBody>
                  <a:tcPr marL="54010" marR="54010" marT="54000" marB="54000" horzOverflow="overflow"/>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97742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General comments</a:t>
            </a:r>
          </a:p>
        </p:txBody>
      </p:sp>
      <p:sp>
        <p:nvSpPr>
          <p:cNvPr id="3" name="Text Placeholder 2"/>
          <p:cNvSpPr>
            <a:spLocks noGrp="1"/>
          </p:cNvSpPr>
          <p:nvPr>
            <p:ph type="body" sz="quarter" idx="12"/>
          </p:nvPr>
        </p:nvSpPr>
        <p:spPr/>
        <p:txBody>
          <a:bodyPr>
            <a:normAutofit/>
          </a:bodyPr>
          <a:lstStyle/>
          <a:p>
            <a:r>
              <a:rPr lang="en-GB" sz="2000" dirty="0"/>
              <a:t>Interface with the PPA (and other project documents, such as land lease agreement(s) and connection agreement) must be fully considered.</a:t>
            </a:r>
          </a:p>
          <a:p>
            <a:pPr marL="0" indent="0">
              <a:buNone/>
            </a:pPr>
            <a:endParaRPr lang="en-GB" sz="2000" dirty="0"/>
          </a:p>
          <a:p>
            <a:r>
              <a:rPr lang="en-GB" sz="2000" dirty="0"/>
              <a:t>Defined terms should be aligned with PPA.</a:t>
            </a:r>
          </a:p>
          <a:p>
            <a:pPr marL="0" indent="0">
              <a:buNone/>
            </a:pPr>
            <a:endParaRPr lang="en-GB" sz="2000" dirty="0"/>
          </a:p>
          <a:p>
            <a:r>
              <a:rPr lang="en-GB" sz="2000" dirty="0"/>
              <a:t>Arbitration provisions would usually be aligned and permit consolidation of arbitration.</a:t>
            </a:r>
          </a:p>
          <a:p>
            <a:pPr marL="0" indent="0">
              <a:buNone/>
            </a:pPr>
            <a:endParaRPr lang="en-GB" sz="2000" dirty="0"/>
          </a:p>
          <a:p>
            <a:r>
              <a:rPr lang="en-GB" sz="2000" dirty="0"/>
              <a:t>Waiver of sovereign immunity.</a:t>
            </a:r>
          </a:p>
          <a:p>
            <a:pPr marL="0" indent="0">
              <a:buNone/>
            </a:pPr>
            <a:endParaRPr lang="en-GB" sz="2000" dirty="0"/>
          </a:p>
          <a:p>
            <a:r>
              <a:rPr lang="en-GB" sz="2000" dirty="0"/>
              <a:t>Direct agreement and assignment by way of security permitted.</a:t>
            </a:r>
          </a:p>
          <a:p>
            <a:endParaRPr lang="en-GB" sz="2000" dirty="0"/>
          </a:p>
        </p:txBody>
      </p:sp>
    </p:spTree>
    <p:extLst>
      <p:ext uri="{BB962C8B-B14F-4D97-AF65-F5344CB8AC3E}">
        <p14:creationId xmlns:p14="http://schemas.microsoft.com/office/powerpoint/2010/main" val="2955875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In summary…</a:t>
            </a:r>
          </a:p>
        </p:txBody>
      </p:sp>
      <p:graphicFrame>
        <p:nvGraphicFramePr>
          <p:cNvPr id="4" name="Diagram 3" descr="Summary graphic"/>
          <p:cNvGraphicFramePr/>
          <p:nvPr>
            <p:extLst>
              <p:ext uri="{D42A27DB-BD31-4B8C-83A1-F6EECF244321}">
                <p14:modId xmlns:p14="http://schemas.microsoft.com/office/powerpoint/2010/main" val="3426099381"/>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836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a:t>Any Questions?</a:t>
            </a:r>
          </a:p>
        </p:txBody>
      </p:sp>
    </p:spTree>
    <p:extLst>
      <p:ext uri="{BB962C8B-B14F-4D97-AF65-F5344CB8AC3E}">
        <p14:creationId xmlns:p14="http://schemas.microsoft.com/office/powerpoint/2010/main" val="233876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GB" sz="3200" dirty="0">
                <a:solidFill>
                  <a:srgbClr val="FF0000"/>
                </a:solidFill>
              </a:rPr>
              <a:t>What is a government support agreement? </a:t>
            </a:r>
          </a:p>
        </p:txBody>
      </p:sp>
      <p:sp>
        <p:nvSpPr>
          <p:cNvPr id="4" name="Content Placeholder 3"/>
          <p:cNvSpPr>
            <a:spLocks noGrp="1"/>
          </p:cNvSpPr>
          <p:nvPr>
            <p:ph sz="half" idx="2"/>
          </p:nvPr>
        </p:nvSpPr>
        <p:spPr>
          <a:xfrm>
            <a:off x="467544" y="1268760"/>
            <a:ext cx="8219256" cy="4857403"/>
          </a:xfrm>
        </p:spPr>
        <p:txBody>
          <a:bodyPr>
            <a:normAutofit/>
          </a:bodyPr>
          <a:lstStyle/>
          <a:p>
            <a:r>
              <a:rPr lang="en-GB" sz="2000" dirty="0"/>
              <a:t>A government support agreement is an agreement between the Government (typically acting through the Ministry of Finance and Ministry of Energy) and </a:t>
            </a:r>
            <a:r>
              <a:rPr lang="en-GB" sz="2000" dirty="0" err="1"/>
              <a:t>ProjectCo</a:t>
            </a:r>
            <a:r>
              <a:rPr lang="en-GB" sz="2000" dirty="0"/>
              <a:t> (and potentially the Sponsors).</a:t>
            </a:r>
          </a:p>
          <a:p>
            <a:pPr marL="0" indent="0">
              <a:buNone/>
            </a:pPr>
            <a:endParaRPr lang="en-GB" sz="2000" dirty="0"/>
          </a:p>
          <a:p>
            <a:r>
              <a:rPr lang="en-GB" sz="2000" dirty="0"/>
              <a:t>It may be any of, or a combination of:</a:t>
            </a:r>
          </a:p>
          <a:p>
            <a:pPr marL="0" indent="0">
              <a:buNone/>
            </a:pPr>
            <a:r>
              <a:rPr lang="en-GB" sz="2000" dirty="0"/>
              <a:t>	</a:t>
            </a:r>
          </a:p>
          <a:p>
            <a:pPr marL="0" indent="0">
              <a:buNone/>
            </a:pPr>
            <a:r>
              <a:rPr lang="en-GB" sz="2000" dirty="0"/>
              <a:t>	Implementation agreement</a:t>
            </a:r>
          </a:p>
          <a:p>
            <a:pPr marL="0" indent="0">
              <a:buNone/>
            </a:pPr>
            <a:r>
              <a:rPr lang="en-GB" sz="2000" dirty="0"/>
              <a:t>	Concession agreement</a:t>
            </a:r>
          </a:p>
          <a:p>
            <a:pPr marL="0" indent="0">
              <a:buNone/>
            </a:pPr>
            <a:r>
              <a:rPr lang="en-GB" sz="2000" dirty="0"/>
              <a:t>	Put and call option agreement</a:t>
            </a:r>
          </a:p>
          <a:p>
            <a:pPr marL="0" indent="0">
              <a:buNone/>
            </a:pPr>
            <a:r>
              <a:rPr lang="en-GB" sz="2000" dirty="0"/>
              <a:t>	Sovereign guarantee</a:t>
            </a:r>
          </a:p>
          <a:p>
            <a:pPr marL="0" indent="0">
              <a:buNone/>
            </a:pPr>
            <a:r>
              <a:rPr lang="en-GB" sz="2000" dirty="0"/>
              <a:t>	Letter of support</a:t>
            </a:r>
          </a:p>
          <a:p>
            <a:pPr marL="0" indent="0">
              <a:buNone/>
            </a:pPr>
            <a:r>
              <a:rPr lang="en-GB" sz="2000" dirty="0"/>
              <a:t>	Letter of comfort</a:t>
            </a:r>
          </a:p>
          <a:p>
            <a:pPr marL="0" indent="0" algn="ctr">
              <a:buNone/>
            </a:pPr>
            <a:endParaRPr lang="en-GB" sz="2000" dirty="0"/>
          </a:p>
        </p:txBody>
      </p:sp>
    </p:spTree>
    <p:extLst>
      <p:ext uri="{BB962C8B-B14F-4D97-AF65-F5344CB8AC3E}">
        <p14:creationId xmlns:p14="http://schemas.microsoft.com/office/powerpoint/2010/main" val="2545101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p:txBody>
          <a:bodyPr/>
          <a:lstStyle/>
          <a:p>
            <a:r>
              <a:rPr lang="en-GB" altLang="en-US" dirty="0"/>
              <a:t>How is Government support provided?	</a:t>
            </a:r>
          </a:p>
        </p:txBody>
      </p:sp>
      <p:sp>
        <p:nvSpPr>
          <p:cNvPr id="632835" name="Rectangle 3"/>
          <p:cNvSpPr>
            <a:spLocks noGrp="1" noChangeArrowheads="1"/>
          </p:cNvSpPr>
          <p:nvPr>
            <p:ph type="body" idx="1"/>
          </p:nvPr>
        </p:nvSpPr>
        <p:spPr>
          <a:xfrm>
            <a:off x="358775" y="1042988"/>
            <a:ext cx="4527550" cy="5038725"/>
          </a:xfrm>
        </p:spPr>
        <p:txBody>
          <a:bodyPr/>
          <a:lstStyle/>
          <a:p>
            <a:r>
              <a:rPr lang="en-GB" altLang="en-US" sz="2000" dirty="0"/>
              <a:t>Direct support, e.g. Implementation Agreement</a:t>
            </a:r>
          </a:p>
          <a:p>
            <a:pPr lvl="2">
              <a:buClr>
                <a:srgbClr val="FF0000"/>
              </a:buClr>
              <a:buSzPct val="68000"/>
              <a:buFont typeface="Symbol" pitchFamily="18" charset="2"/>
              <a:buChar char="·"/>
            </a:pPr>
            <a:r>
              <a:rPr lang="en-GB" altLang="en-US" sz="2000" dirty="0">
                <a:solidFill>
                  <a:srgbClr val="000000"/>
                </a:solidFill>
              </a:rPr>
              <a:t>Contractual undertaking to support </a:t>
            </a:r>
            <a:r>
              <a:rPr lang="en-GB" altLang="en-US" sz="2000" dirty="0" err="1">
                <a:solidFill>
                  <a:srgbClr val="000000"/>
                </a:solidFill>
              </a:rPr>
              <a:t>ProjectCo</a:t>
            </a:r>
            <a:endParaRPr lang="en-GB" altLang="en-US" sz="2000" dirty="0">
              <a:solidFill>
                <a:srgbClr val="000000"/>
              </a:solidFill>
            </a:endParaRPr>
          </a:p>
          <a:p>
            <a:pPr lvl="2">
              <a:buClr>
                <a:srgbClr val="FF0000"/>
              </a:buClr>
              <a:buSzPct val="68000"/>
              <a:buFont typeface="Symbol" pitchFamily="18" charset="2"/>
              <a:buChar char="·"/>
            </a:pPr>
            <a:r>
              <a:rPr lang="en-GB" altLang="en-US" sz="2000" dirty="0">
                <a:solidFill>
                  <a:srgbClr val="000000"/>
                </a:solidFill>
              </a:rPr>
              <a:t>Also record commitment of </a:t>
            </a:r>
            <a:r>
              <a:rPr lang="en-GB" altLang="en-US" sz="2000" dirty="0" err="1">
                <a:solidFill>
                  <a:srgbClr val="000000"/>
                </a:solidFill>
              </a:rPr>
              <a:t>ProjectCo</a:t>
            </a:r>
            <a:endParaRPr lang="en-GB" altLang="en-US" sz="2000" dirty="0">
              <a:solidFill>
                <a:srgbClr val="000000"/>
              </a:solidFill>
            </a:endParaRPr>
          </a:p>
          <a:p>
            <a:pPr lvl="2">
              <a:buClr>
                <a:srgbClr val="FF0000"/>
              </a:buClr>
              <a:buSzPct val="68000"/>
              <a:buFont typeface="Symbol" pitchFamily="18" charset="2"/>
              <a:buChar char="·"/>
            </a:pPr>
            <a:endParaRPr lang="en-GB" altLang="en-US" sz="2000" dirty="0">
              <a:solidFill>
                <a:srgbClr val="000000"/>
              </a:solidFill>
            </a:endParaRPr>
          </a:p>
          <a:p>
            <a:pPr lvl="2">
              <a:buClr>
                <a:srgbClr val="FF0000"/>
              </a:buClr>
              <a:buSzPct val="68000"/>
              <a:buFont typeface="Symbol" pitchFamily="18" charset="2"/>
              <a:buNone/>
            </a:pPr>
            <a:r>
              <a:rPr lang="en-GB" altLang="en-US" sz="2000" dirty="0">
                <a:solidFill>
                  <a:schemeClr val="tx2"/>
                </a:solidFill>
              </a:rPr>
              <a:t>Indirect support, e.g. Guarantee</a:t>
            </a:r>
          </a:p>
          <a:p>
            <a:pPr lvl="2">
              <a:buClr>
                <a:srgbClr val="FF0000"/>
              </a:buClr>
              <a:buSzPct val="68000"/>
              <a:buFont typeface="Symbol" pitchFamily="18" charset="2"/>
              <a:buChar char="·"/>
            </a:pPr>
            <a:r>
              <a:rPr lang="en-GB" altLang="en-US" sz="2000" dirty="0">
                <a:solidFill>
                  <a:srgbClr val="000000"/>
                </a:solidFill>
              </a:rPr>
              <a:t>Guarantee performance of counterparty under project document (such as </a:t>
            </a:r>
            <a:r>
              <a:rPr lang="en-GB" altLang="en-US" sz="2000" dirty="0" err="1">
                <a:solidFill>
                  <a:srgbClr val="000000"/>
                </a:solidFill>
              </a:rPr>
              <a:t>PPA</a:t>
            </a:r>
            <a:r>
              <a:rPr lang="en-GB" altLang="en-US" sz="2000" dirty="0">
                <a:solidFill>
                  <a:srgbClr val="000000"/>
                </a:solidFill>
              </a:rPr>
              <a:t>)</a:t>
            </a:r>
          </a:p>
          <a:p>
            <a:pPr lvl="2">
              <a:buClr>
                <a:srgbClr val="FF0000"/>
              </a:buClr>
              <a:buSzPct val="68000"/>
              <a:buFont typeface="Symbol" pitchFamily="18" charset="2"/>
              <a:buChar char="·"/>
            </a:pPr>
            <a:endParaRPr lang="en-GB" altLang="en-US" sz="2000" dirty="0">
              <a:solidFill>
                <a:srgbClr val="000000"/>
              </a:solidFill>
            </a:endParaRPr>
          </a:p>
          <a:p>
            <a:pPr lvl="2">
              <a:buClr>
                <a:srgbClr val="FF0000"/>
              </a:buClr>
              <a:buSzPct val="68000"/>
              <a:buFont typeface="Symbol" pitchFamily="18" charset="2"/>
              <a:buNone/>
            </a:pPr>
            <a:r>
              <a:rPr lang="en-GB" altLang="en-US" sz="2000" dirty="0">
                <a:solidFill>
                  <a:schemeClr val="tx2"/>
                </a:solidFill>
              </a:rPr>
              <a:t>Mixture of both</a:t>
            </a:r>
          </a:p>
          <a:p>
            <a:pPr lvl="2">
              <a:buClr>
                <a:srgbClr val="FF0000"/>
              </a:buClr>
              <a:buSzPct val="68000"/>
              <a:buFont typeface="Symbol" pitchFamily="18" charset="2"/>
              <a:buChar char="·"/>
            </a:pPr>
            <a:r>
              <a:rPr lang="en-GB" altLang="en-US" sz="2000" dirty="0">
                <a:solidFill>
                  <a:srgbClr val="000000"/>
                </a:solidFill>
              </a:rPr>
              <a:t>Covers gaps in underlying project docs AND guarantees performance if breach by </a:t>
            </a:r>
            <a:r>
              <a:rPr lang="en-GB" altLang="en-US" sz="2000" dirty="0" err="1">
                <a:solidFill>
                  <a:srgbClr val="000000"/>
                </a:solidFill>
              </a:rPr>
              <a:t>offtaker</a:t>
            </a:r>
            <a:r>
              <a:rPr lang="en-GB" altLang="en-US" sz="2000" dirty="0">
                <a:solidFill>
                  <a:srgbClr val="000000"/>
                </a:solidFill>
              </a:rPr>
              <a:t> of its obligations</a:t>
            </a:r>
          </a:p>
          <a:p>
            <a:pPr lvl="2">
              <a:buClr>
                <a:srgbClr val="FF0000"/>
              </a:buClr>
              <a:buSzPct val="68000"/>
              <a:buFont typeface="Symbol" pitchFamily="18" charset="2"/>
              <a:buNone/>
            </a:pPr>
            <a:endParaRPr lang="en-GB" altLang="en-US" sz="2000" dirty="0">
              <a:solidFill>
                <a:srgbClr val="000000"/>
              </a:solidFill>
            </a:endParaRPr>
          </a:p>
          <a:p>
            <a:endParaRPr lang="en-GB" altLang="en-US" dirty="0"/>
          </a:p>
        </p:txBody>
      </p:sp>
      <p:sp>
        <p:nvSpPr>
          <p:cNvPr id="632837" name="Oval 5"/>
          <p:cNvSpPr>
            <a:spLocks noChangeArrowheads="1"/>
          </p:cNvSpPr>
          <p:nvPr/>
        </p:nvSpPr>
        <p:spPr bwMode="auto">
          <a:xfrm>
            <a:off x="5854700" y="641350"/>
            <a:ext cx="2374900" cy="2374900"/>
          </a:xfrm>
          <a:prstGeom prst="ellipse">
            <a:avLst/>
          </a:prstGeom>
          <a:solidFill>
            <a:srgbClr val="0070C0"/>
          </a:solidFill>
          <a:ln>
            <a:noFill/>
          </a:ln>
          <a:effectLst/>
        </p:spPr>
        <p:txBody>
          <a:bodyPr wrap="none" anchor="ctr"/>
          <a:lstStyle/>
          <a:p>
            <a:pPr algn="ctr" fontAlgn="base">
              <a:spcBef>
                <a:spcPct val="0"/>
              </a:spcBef>
              <a:spcAft>
                <a:spcPct val="0"/>
              </a:spcAft>
            </a:pPr>
            <a:r>
              <a:rPr lang="en-GB" altLang="en-US" b="1" dirty="0">
                <a:solidFill>
                  <a:srgbClr val="FFFFFF"/>
                </a:solidFill>
              </a:rPr>
              <a:t>Government </a:t>
            </a:r>
          </a:p>
          <a:p>
            <a:pPr algn="ctr" fontAlgn="base">
              <a:spcBef>
                <a:spcPct val="0"/>
              </a:spcBef>
              <a:spcAft>
                <a:spcPct val="0"/>
              </a:spcAft>
            </a:pPr>
            <a:r>
              <a:rPr lang="en-GB" altLang="en-US" b="1" dirty="0">
                <a:solidFill>
                  <a:srgbClr val="FFFFFF"/>
                </a:solidFill>
              </a:rPr>
              <a:t>direct</a:t>
            </a:r>
          </a:p>
          <a:p>
            <a:pPr algn="ctr" fontAlgn="base">
              <a:spcBef>
                <a:spcPct val="0"/>
              </a:spcBef>
              <a:spcAft>
                <a:spcPct val="0"/>
              </a:spcAft>
            </a:pPr>
            <a:r>
              <a:rPr lang="en-GB" altLang="en-US" b="1" dirty="0">
                <a:solidFill>
                  <a:srgbClr val="FFFFFF"/>
                </a:solidFill>
              </a:rPr>
              <a:t>support</a:t>
            </a:r>
          </a:p>
        </p:txBody>
      </p:sp>
      <p:sp>
        <p:nvSpPr>
          <p:cNvPr id="632839" name="Oval 7"/>
          <p:cNvSpPr>
            <a:spLocks noChangeArrowheads="1"/>
          </p:cNvSpPr>
          <p:nvPr/>
        </p:nvSpPr>
        <p:spPr bwMode="auto">
          <a:xfrm>
            <a:off x="5854700" y="3925888"/>
            <a:ext cx="2374900" cy="2374900"/>
          </a:xfrm>
          <a:prstGeom prst="ellipse">
            <a:avLst/>
          </a:prstGeom>
          <a:solidFill>
            <a:srgbClr val="FF0000"/>
          </a:solidFill>
          <a:ln>
            <a:solidFill>
              <a:srgbClr val="FF0000"/>
            </a:solidFill>
          </a:ln>
          <a:effectLst/>
        </p:spPr>
        <p:txBody>
          <a:bodyPr wrap="none" anchor="ctr"/>
          <a:lstStyle/>
          <a:p>
            <a:pPr algn="ctr" fontAlgn="base">
              <a:spcBef>
                <a:spcPct val="0"/>
              </a:spcBef>
              <a:spcAft>
                <a:spcPct val="0"/>
              </a:spcAft>
            </a:pPr>
            <a:r>
              <a:rPr lang="en-GB" altLang="en-US" b="1" dirty="0">
                <a:solidFill>
                  <a:srgbClr val="FFFFFF"/>
                </a:solidFill>
              </a:rPr>
              <a:t>Government </a:t>
            </a:r>
          </a:p>
          <a:p>
            <a:pPr algn="ctr" fontAlgn="base">
              <a:spcBef>
                <a:spcPct val="0"/>
              </a:spcBef>
              <a:spcAft>
                <a:spcPct val="0"/>
              </a:spcAft>
            </a:pPr>
            <a:r>
              <a:rPr lang="en-GB" altLang="en-US" b="1" dirty="0">
                <a:solidFill>
                  <a:srgbClr val="FFFFFF"/>
                </a:solidFill>
              </a:rPr>
              <a:t>indirect support</a:t>
            </a:r>
          </a:p>
        </p:txBody>
      </p:sp>
      <p:sp>
        <p:nvSpPr>
          <p:cNvPr id="632838" name="Oval 6"/>
          <p:cNvSpPr>
            <a:spLocks noChangeArrowheads="1"/>
          </p:cNvSpPr>
          <p:nvPr/>
        </p:nvSpPr>
        <p:spPr bwMode="auto">
          <a:xfrm>
            <a:off x="5854700" y="2344738"/>
            <a:ext cx="2374900" cy="2374900"/>
          </a:xfrm>
          <a:prstGeom prst="ellipse">
            <a:avLst/>
          </a:prstGeom>
          <a:solidFill>
            <a:srgbClr val="7030A0"/>
          </a:solidFill>
          <a:ln>
            <a:noFill/>
          </a:ln>
          <a:effectLst/>
        </p:spPr>
        <p:txBody>
          <a:bodyPr wrap="none" anchor="ctr"/>
          <a:lstStyle/>
          <a:p>
            <a:pPr algn="ctr" fontAlgn="base">
              <a:spcBef>
                <a:spcPct val="0"/>
              </a:spcBef>
              <a:spcAft>
                <a:spcPct val="0"/>
              </a:spcAft>
            </a:pPr>
            <a:r>
              <a:rPr lang="en-GB" altLang="en-US" b="1" dirty="0">
                <a:solidFill>
                  <a:srgbClr val="FFFFFF"/>
                </a:solidFill>
              </a:rPr>
              <a:t>Mixture of both</a:t>
            </a:r>
          </a:p>
        </p:txBody>
      </p:sp>
      <p:sp>
        <p:nvSpPr>
          <p:cNvPr id="5" name="Slide Number Placeholder 4"/>
          <p:cNvSpPr>
            <a:spLocks noGrp="1"/>
          </p:cNvSpPr>
          <p:nvPr>
            <p:ph type="sldNum" sz="quarter" idx="11"/>
          </p:nvPr>
        </p:nvSpPr>
        <p:spPr/>
        <p:txBody>
          <a:bodyPr/>
          <a:lstStyle/>
          <a:p>
            <a:fld id="{7E9F7716-E157-43C1-99F5-9E1B8C281291}" type="slidenum">
              <a:rPr lang="en-GB" altLang="en-US" smtClean="0">
                <a:solidFill>
                  <a:srgbClr val="000000"/>
                </a:solidFill>
              </a:rPr>
              <a:pPr/>
              <a:t>3</a:t>
            </a:fld>
            <a:endParaRPr lang="en-GB" altLang="en-US">
              <a:solidFill>
                <a:srgbClr val="000000"/>
              </a:solidFill>
            </a:endParaRPr>
          </a:p>
        </p:txBody>
      </p:sp>
    </p:spTree>
    <p:custDataLst>
      <p:tags r:id="rId1"/>
    </p:custDataLst>
    <p:extLst>
      <p:ext uri="{BB962C8B-B14F-4D97-AF65-F5344CB8AC3E}">
        <p14:creationId xmlns:p14="http://schemas.microsoft.com/office/powerpoint/2010/main" val="1633688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FF0000"/>
                </a:solidFill>
              </a:rPr>
              <a:t>Why should the Government provide support?</a:t>
            </a:r>
          </a:p>
        </p:txBody>
      </p:sp>
      <p:sp>
        <p:nvSpPr>
          <p:cNvPr id="4" name="Content Placeholder 3"/>
          <p:cNvSpPr>
            <a:spLocks noGrp="1"/>
          </p:cNvSpPr>
          <p:nvPr>
            <p:ph sz="half" idx="2"/>
          </p:nvPr>
        </p:nvSpPr>
        <p:spPr>
          <a:xfrm>
            <a:off x="467544" y="1600200"/>
            <a:ext cx="8219256" cy="4525963"/>
          </a:xfrm>
        </p:spPr>
        <p:txBody>
          <a:bodyPr>
            <a:normAutofit/>
          </a:bodyPr>
          <a:lstStyle/>
          <a:p>
            <a:r>
              <a:rPr lang="en-GB" sz="2400" dirty="0"/>
              <a:t>Some risks are more appropriately allocated to Government (e.g. land, sector restructuring, forex, change in law, change in tax, expropriation).</a:t>
            </a:r>
          </a:p>
          <a:p>
            <a:pPr marL="0" indent="0">
              <a:buNone/>
            </a:pPr>
            <a:endParaRPr lang="en-GB" sz="2400" dirty="0"/>
          </a:p>
          <a:p>
            <a:r>
              <a:rPr lang="en-GB" sz="2400" dirty="0"/>
              <a:t>Ensures the Government is ‘on notice’ and aware of the investment.</a:t>
            </a:r>
          </a:p>
          <a:p>
            <a:pPr marL="0" indent="0">
              <a:buNone/>
            </a:pPr>
            <a:endParaRPr lang="en-GB" sz="2400" dirty="0"/>
          </a:p>
          <a:p>
            <a:r>
              <a:rPr lang="en-GB" sz="2400" dirty="0"/>
              <a:t>Credit enhancement.</a:t>
            </a:r>
          </a:p>
          <a:p>
            <a:pPr marL="0" indent="0">
              <a:buNone/>
            </a:pPr>
            <a:endParaRPr lang="en-GB" sz="2400" dirty="0"/>
          </a:p>
          <a:p>
            <a:r>
              <a:rPr lang="en-GB" sz="2400" dirty="0"/>
              <a:t>Direct recourse to Government for Funders.</a:t>
            </a:r>
          </a:p>
        </p:txBody>
      </p:sp>
    </p:spTree>
    <p:extLst>
      <p:ext uri="{BB962C8B-B14F-4D97-AF65-F5344CB8AC3E}">
        <p14:creationId xmlns:p14="http://schemas.microsoft.com/office/powerpoint/2010/main" val="54872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a:solidFill>
                  <a:srgbClr val="FF0000"/>
                </a:solidFill>
              </a:rPr>
              <a:t>Hindrances to the provision of Government support</a:t>
            </a:r>
          </a:p>
        </p:txBody>
      </p:sp>
      <p:sp>
        <p:nvSpPr>
          <p:cNvPr id="4" name="Content Placeholder 3"/>
          <p:cNvSpPr>
            <a:spLocks noGrp="1"/>
          </p:cNvSpPr>
          <p:nvPr>
            <p:ph sz="half" idx="2"/>
          </p:nvPr>
        </p:nvSpPr>
        <p:spPr>
          <a:xfrm>
            <a:off x="467544" y="1600200"/>
            <a:ext cx="8219256" cy="4525963"/>
          </a:xfrm>
        </p:spPr>
        <p:txBody>
          <a:bodyPr>
            <a:normAutofit/>
          </a:bodyPr>
          <a:lstStyle/>
          <a:p>
            <a:r>
              <a:rPr lang="en-GB" sz="2000" dirty="0"/>
              <a:t>IMF limits and the need to maintain sustainable public debt levels in order for Governments to continue to borrow from external institutions, and to continue to comply with existing borrowing facilities – the treatment of contingent liabilities.</a:t>
            </a:r>
          </a:p>
          <a:p>
            <a:endParaRPr lang="en-GB" sz="2000" dirty="0"/>
          </a:p>
          <a:p>
            <a:r>
              <a:rPr lang="en-GB" sz="2000" dirty="0"/>
              <a:t>Legislative or regulatory restrictions (consider exact scope of these though); e.g. Malawi, Ghana and in Tanzania.</a:t>
            </a:r>
          </a:p>
          <a:p>
            <a:endParaRPr lang="en-GB" sz="2000" dirty="0"/>
          </a:p>
          <a:p>
            <a:pPr lvl="0"/>
            <a:r>
              <a:rPr lang="en-GB" sz="2000" dirty="0" err="1"/>
              <a:t>Mis</a:t>
            </a:r>
            <a:r>
              <a:rPr lang="en-GB" sz="2000" dirty="0"/>
              <a:t>-fit with policy – concerns about setting precedents or treating some </a:t>
            </a:r>
            <a:r>
              <a:rPr lang="en-GB" sz="2000" dirty="0" err="1"/>
              <a:t>IPPs</a:t>
            </a:r>
            <a:r>
              <a:rPr lang="en-GB" sz="2000" dirty="0"/>
              <a:t> more favourably than other </a:t>
            </a:r>
            <a:r>
              <a:rPr lang="en-GB" sz="2000" dirty="0" err="1"/>
              <a:t>IPPs</a:t>
            </a:r>
            <a:r>
              <a:rPr lang="en-GB" sz="2000" dirty="0"/>
              <a:t>.</a:t>
            </a:r>
          </a:p>
          <a:p>
            <a:pPr marL="0" indent="0">
              <a:buNone/>
            </a:pPr>
            <a:endParaRPr lang="en-GB" sz="2000" dirty="0"/>
          </a:p>
        </p:txBody>
      </p:sp>
    </p:spTree>
    <p:extLst>
      <p:ext uri="{BB962C8B-B14F-4D97-AF65-F5344CB8AC3E}">
        <p14:creationId xmlns:p14="http://schemas.microsoft.com/office/powerpoint/2010/main" val="208878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5668" name="Rectangle 4"/>
          <p:cNvSpPr>
            <a:spLocks noGrp="1" noChangeArrowheads="1"/>
          </p:cNvSpPr>
          <p:nvPr>
            <p:ph type="title"/>
          </p:nvPr>
        </p:nvSpPr>
        <p:spPr/>
        <p:txBody>
          <a:bodyPr/>
          <a:lstStyle/>
          <a:p>
            <a:r>
              <a:rPr lang="en-GB" altLang="en-US"/>
              <a:t>Types of Government support </a:t>
            </a:r>
            <a:endParaRPr lang="en-GB" altLang="en-US" dirty="0"/>
          </a:p>
        </p:txBody>
      </p:sp>
      <p:sp>
        <p:nvSpPr>
          <p:cNvPr id="625669" name="Rectangle 5"/>
          <p:cNvSpPr>
            <a:spLocks noGrp="1" noChangeArrowheads="1"/>
          </p:cNvSpPr>
          <p:nvPr>
            <p:ph type="body" idx="1"/>
          </p:nvPr>
        </p:nvSpPr>
        <p:spPr/>
        <p:txBody>
          <a:bodyPr/>
          <a:lstStyle/>
          <a:p>
            <a:r>
              <a:rPr lang="en-GB" altLang="en-US"/>
              <a:t> </a:t>
            </a:r>
          </a:p>
          <a:p>
            <a:pPr lvl="2"/>
            <a:endParaRPr lang="en-GB" altLang="en-US"/>
          </a:p>
          <a:p>
            <a:pPr lvl="2"/>
            <a:endParaRPr lang="en-GB" altLang="en-US" dirty="0"/>
          </a:p>
        </p:txBody>
      </p:sp>
      <p:sp>
        <p:nvSpPr>
          <p:cNvPr id="6" name="Slide Number Placeholder 5"/>
          <p:cNvSpPr>
            <a:spLocks noGrp="1"/>
          </p:cNvSpPr>
          <p:nvPr>
            <p:ph type="sldNum" sz="quarter" idx="11"/>
          </p:nvPr>
        </p:nvSpPr>
        <p:spPr/>
        <p:txBody>
          <a:bodyPr/>
          <a:lstStyle/>
          <a:p>
            <a:fld id="{7E9F7716-E157-43C1-99F5-9E1B8C281291}" type="slidenum">
              <a:rPr lang="en-GB" altLang="en-US" smtClean="0"/>
              <a:pPr/>
              <a:t>6</a:t>
            </a:fld>
            <a:endParaRPr lang="en-GB" altLang="en-US"/>
          </a:p>
        </p:txBody>
      </p:sp>
      <p:grpSp>
        <p:nvGrpSpPr>
          <p:cNvPr id="26" name="Group 25" descr="A chart illustrating different types of government support"/>
          <p:cNvGrpSpPr/>
          <p:nvPr/>
        </p:nvGrpSpPr>
        <p:grpSpPr>
          <a:xfrm>
            <a:off x="685800" y="1007546"/>
            <a:ext cx="7879080" cy="4585386"/>
            <a:chOff x="363537" y="1002860"/>
            <a:chExt cx="10608203" cy="5099490"/>
          </a:xfrm>
        </p:grpSpPr>
        <p:grpSp>
          <p:nvGrpSpPr>
            <p:cNvPr id="27" name="Group 26"/>
            <p:cNvGrpSpPr/>
            <p:nvPr/>
          </p:nvGrpSpPr>
          <p:grpSpPr>
            <a:xfrm>
              <a:off x="363537" y="1002860"/>
              <a:ext cx="2013477" cy="5099490"/>
              <a:chOff x="2320291" y="1431802"/>
              <a:chExt cx="2140239" cy="5099490"/>
            </a:xfrm>
          </p:grpSpPr>
          <p:sp>
            <p:nvSpPr>
              <p:cNvPr id="40" name="Rectangle 39"/>
              <p:cNvSpPr/>
              <p:nvPr/>
            </p:nvSpPr>
            <p:spPr>
              <a:xfrm>
                <a:off x="2320291" y="1992156"/>
                <a:ext cx="2140239" cy="45391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t" anchorCtr="0"/>
              <a:lstStyle/>
              <a:p>
                <a:pPr marL="285750" indent="-285750">
                  <a:buClr>
                    <a:srgbClr val="FF0000"/>
                  </a:buClr>
                  <a:buFont typeface="Wingdings 2" panose="05020102010507070707" pitchFamily="18" charset="2"/>
                  <a:buChar char=""/>
                  <a:defRPr/>
                </a:pPr>
                <a:r>
                  <a:rPr lang="en-GB" sz="1400" dirty="0">
                    <a:solidFill>
                      <a:srgbClr val="000000"/>
                    </a:solidFill>
                  </a:rPr>
                  <a:t>[Examples/ evidence to back up statement]</a:t>
                </a:r>
              </a:p>
            </p:txBody>
          </p:sp>
          <p:sp>
            <p:nvSpPr>
              <p:cNvPr id="41" name="Rectangle 40"/>
              <p:cNvSpPr/>
              <p:nvPr/>
            </p:nvSpPr>
            <p:spPr>
              <a:xfrm>
                <a:off x="2320291" y="1431802"/>
                <a:ext cx="2140238" cy="4754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ctr"/>
              <a:lstStyle/>
              <a:p>
                <a:pPr algn="ctr">
                  <a:buClr>
                    <a:srgbClr val="FFFFFF"/>
                  </a:buClr>
                  <a:defRPr/>
                </a:pPr>
                <a:r>
                  <a:rPr lang="en-GB" sz="1400" dirty="0">
                    <a:solidFill>
                      <a:srgbClr val="FFFFFF"/>
                    </a:solidFill>
                  </a:rPr>
                  <a:t>Letter of Comfort</a:t>
                </a:r>
              </a:p>
            </p:txBody>
          </p:sp>
        </p:grpSp>
        <p:grpSp>
          <p:nvGrpSpPr>
            <p:cNvPr id="28" name="Group 27"/>
            <p:cNvGrpSpPr/>
            <p:nvPr/>
          </p:nvGrpSpPr>
          <p:grpSpPr>
            <a:xfrm>
              <a:off x="2506487" y="1002860"/>
              <a:ext cx="2013477" cy="5099490"/>
              <a:chOff x="2320291" y="1431802"/>
              <a:chExt cx="2140239" cy="5099490"/>
            </a:xfrm>
          </p:grpSpPr>
          <p:sp>
            <p:nvSpPr>
              <p:cNvPr id="38" name="Rectangle 37"/>
              <p:cNvSpPr/>
              <p:nvPr/>
            </p:nvSpPr>
            <p:spPr>
              <a:xfrm>
                <a:off x="2320291" y="1992156"/>
                <a:ext cx="2140239" cy="45391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t" anchorCtr="0"/>
              <a:lstStyle/>
              <a:p>
                <a:pPr marL="285750" indent="-285750">
                  <a:buClr>
                    <a:srgbClr val="FF0000"/>
                  </a:buClr>
                  <a:buFont typeface="Wingdings 2" panose="05020102010507070707" pitchFamily="18" charset="2"/>
                  <a:buChar char=""/>
                  <a:defRPr/>
                </a:pPr>
                <a:r>
                  <a:rPr lang="en-GB" sz="1400" dirty="0">
                    <a:solidFill>
                      <a:srgbClr val="000000"/>
                    </a:solidFill>
                  </a:rPr>
                  <a:t>[Examples/ evidence to back up statement]</a:t>
                </a:r>
              </a:p>
            </p:txBody>
          </p:sp>
          <p:sp>
            <p:nvSpPr>
              <p:cNvPr id="39" name="Rectangle 38"/>
              <p:cNvSpPr/>
              <p:nvPr/>
            </p:nvSpPr>
            <p:spPr>
              <a:xfrm>
                <a:off x="2320291" y="1431802"/>
                <a:ext cx="2140239" cy="4754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ctr"/>
              <a:lstStyle/>
              <a:p>
                <a:pPr algn="ctr">
                  <a:buClr>
                    <a:srgbClr val="FFFFFF"/>
                  </a:buClr>
                  <a:defRPr/>
                </a:pPr>
                <a:r>
                  <a:rPr lang="en-GB" sz="1400" dirty="0" err="1">
                    <a:solidFill>
                      <a:srgbClr val="FFFFFF"/>
                    </a:solidFill>
                  </a:rPr>
                  <a:t>PCOA</a:t>
                </a:r>
                <a:endParaRPr lang="en-GB" sz="1400" dirty="0">
                  <a:solidFill>
                    <a:srgbClr val="FFFFFF"/>
                  </a:solidFill>
                </a:endParaRPr>
              </a:p>
            </p:txBody>
          </p:sp>
        </p:grpSp>
        <p:grpSp>
          <p:nvGrpSpPr>
            <p:cNvPr id="29" name="Group 28"/>
            <p:cNvGrpSpPr/>
            <p:nvPr/>
          </p:nvGrpSpPr>
          <p:grpSpPr>
            <a:xfrm>
              <a:off x="6792386" y="1002860"/>
              <a:ext cx="2013477" cy="5099490"/>
              <a:chOff x="2320291" y="1431802"/>
              <a:chExt cx="2140239" cy="5099490"/>
            </a:xfrm>
          </p:grpSpPr>
          <p:sp>
            <p:nvSpPr>
              <p:cNvPr id="36" name="Rectangle 35"/>
              <p:cNvSpPr/>
              <p:nvPr/>
            </p:nvSpPr>
            <p:spPr>
              <a:xfrm>
                <a:off x="2320291" y="1992156"/>
                <a:ext cx="2140239" cy="45391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t" anchorCtr="0"/>
              <a:lstStyle/>
              <a:p>
                <a:pPr marL="285750" indent="-285750">
                  <a:buClr>
                    <a:srgbClr val="FF0000"/>
                  </a:buClr>
                  <a:buFont typeface="Wingdings 2" panose="05020102010507070707" pitchFamily="18" charset="2"/>
                  <a:buChar char=""/>
                  <a:defRPr/>
                </a:pPr>
                <a:r>
                  <a:rPr lang="en-GB" sz="1400" dirty="0">
                    <a:solidFill>
                      <a:srgbClr val="000000"/>
                    </a:solidFill>
                  </a:rPr>
                  <a:t>[Examples/ evidence to back up statement]</a:t>
                </a:r>
              </a:p>
            </p:txBody>
          </p:sp>
          <p:sp>
            <p:nvSpPr>
              <p:cNvPr id="37" name="Rectangle 36"/>
              <p:cNvSpPr/>
              <p:nvPr/>
            </p:nvSpPr>
            <p:spPr>
              <a:xfrm>
                <a:off x="2320291" y="1431802"/>
                <a:ext cx="2140239" cy="4754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ctr"/>
              <a:lstStyle/>
              <a:p>
                <a:pPr algn="ctr">
                  <a:buClr>
                    <a:srgbClr val="FFFFFF"/>
                  </a:buClr>
                  <a:defRPr/>
                </a:pPr>
                <a:r>
                  <a:rPr lang="en-GB" sz="1400" dirty="0">
                    <a:solidFill>
                      <a:srgbClr val="FFFFFF"/>
                    </a:solidFill>
                  </a:rPr>
                  <a:t>Concession Agreement / IA</a:t>
                </a:r>
              </a:p>
            </p:txBody>
          </p:sp>
        </p:grpSp>
        <p:grpSp>
          <p:nvGrpSpPr>
            <p:cNvPr id="30" name="Group 29"/>
            <p:cNvGrpSpPr/>
            <p:nvPr/>
          </p:nvGrpSpPr>
          <p:grpSpPr>
            <a:xfrm>
              <a:off x="4649437" y="1002860"/>
              <a:ext cx="2013477" cy="5099490"/>
              <a:chOff x="2320291" y="1431802"/>
              <a:chExt cx="2140239" cy="5099490"/>
            </a:xfrm>
          </p:grpSpPr>
          <p:sp>
            <p:nvSpPr>
              <p:cNvPr id="34" name="Rectangle 33"/>
              <p:cNvSpPr/>
              <p:nvPr/>
            </p:nvSpPr>
            <p:spPr>
              <a:xfrm>
                <a:off x="2320291" y="1992156"/>
                <a:ext cx="2140239" cy="45391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t" anchorCtr="0"/>
              <a:lstStyle/>
              <a:p>
                <a:pPr marL="285750" indent="-285750">
                  <a:buClr>
                    <a:srgbClr val="FF0000"/>
                  </a:buClr>
                  <a:buFont typeface="Wingdings 2" panose="05020102010507070707" pitchFamily="18" charset="2"/>
                  <a:buChar char=""/>
                  <a:defRPr/>
                </a:pPr>
                <a:r>
                  <a:rPr lang="en-GB" sz="1400" dirty="0">
                    <a:solidFill>
                      <a:srgbClr val="000000"/>
                    </a:solidFill>
                  </a:rPr>
                  <a:t>[Examples/ evidence to back up statement]</a:t>
                </a:r>
              </a:p>
            </p:txBody>
          </p:sp>
          <p:sp>
            <p:nvSpPr>
              <p:cNvPr id="35" name="Rectangle 34"/>
              <p:cNvSpPr/>
              <p:nvPr/>
            </p:nvSpPr>
            <p:spPr>
              <a:xfrm>
                <a:off x="2320291" y="1431802"/>
                <a:ext cx="2140239" cy="4754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ctr"/>
              <a:lstStyle/>
              <a:p>
                <a:pPr algn="ctr">
                  <a:buClr>
                    <a:srgbClr val="FFFFFF"/>
                  </a:buClr>
                  <a:defRPr/>
                </a:pPr>
                <a:r>
                  <a:rPr lang="en-GB" sz="1400" dirty="0">
                    <a:solidFill>
                      <a:srgbClr val="FFFFFF"/>
                    </a:solidFill>
                  </a:rPr>
                  <a:t>Sovereign Guarantee</a:t>
                </a:r>
              </a:p>
            </p:txBody>
          </p:sp>
        </p:grpSp>
        <p:grpSp>
          <p:nvGrpSpPr>
            <p:cNvPr id="31" name="Group 30"/>
            <p:cNvGrpSpPr/>
            <p:nvPr/>
          </p:nvGrpSpPr>
          <p:grpSpPr>
            <a:xfrm>
              <a:off x="8958263" y="1002860"/>
              <a:ext cx="2013477" cy="5099490"/>
              <a:chOff x="2320291" y="1431802"/>
              <a:chExt cx="2140239" cy="5099490"/>
            </a:xfrm>
          </p:grpSpPr>
          <p:sp>
            <p:nvSpPr>
              <p:cNvPr id="32" name="Rectangle 31"/>
              <p:cNvSpPr/>
              <p:nvPr/>
            </p:nvSpPr>
            <p:spPr>
              <a:xfrm>
                <a:off x="2320291" y="1992156"/>
                <a:ext cx="2140239" cy="45391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t" anchorCtr="0"/>
              <a:lstStyle/>
              <a:p>
                <a:pPr marL="285750" indent="-285750">
                  <a:buClr>
                    <a:srgbClr val="FF0000"/>
                  </a:buClr>
                  <a:buFont typeface="Wingdings 2" panose="05020102010507070707" pitchFamily="18" charset="2"/>
                  <a:buChar char=""/>
                  <a:defRPr/>
                </a:pPr>
                <a:endParaRPr lang="en-GB" sz="1400" dirty="0">
                  <a:solidFill>
                    <a:srgbClr val="000000"/>
                  </a:solidFill>
                </a:endParaRPr>
              </a:p>
            </p:txBody>
          </p:sp>
          <p:sp>
            <p:nvSpPr>
              <p:cNvPr id="33" name="Rectangle 32"/>
              <p:cNvSpPr/>
              <p:nvPr/>
            </p:nvSpPr>
            <p:spPr>
              <a:xfrm>
                <a:off x="2320291" y="1431802"/>
                <a:ext cx="2140239" cy="4754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tIns="72000" rIns="144000" bIns="72000" rtlCol="0" anchor="ctr"/>
              <a:lstStyle/>
              <a:p>
                <a:pPr algn="ctr">
                  <a:buClr>
                    <a:srgbClr val="FFFFFF"/>
                  </a:buClr>
                  <a:defRPr/>
                </a:pPr>
                <a:r>
                  <a:rPr lang="en-GB" sz="1400" dirty="0">
                    <a:solidFill>
                      <a:srgbClr val="FFFFFF"/>
                    </a:solidFill>
                  </a:rPr>
                  <a:t>Sovereign Balance Sheet</a:t>
                </a:r>
              </a:p>
            </p:txBody>
          </p:sp>
        </p:grpSp>
      </p:grpSp>
      <p:sp>
        <p:nvSpPr>
          <p:cNvPr id="25" name="Rectangle 24">
            <a:extLst>
              <a:ext uri="{C183D7F6-B498-43B3-948B-1728B52AA6E4}">
                <adec:decorative xmlns:adec="http://schemas.microsoft.com/office/drawing/2017/decorative" val="1"/>
              </a:ext>
            </a:extLst>
          </p:cNvPr>
          <p:cNvSpPr/>
          <p:nvPr/>
        </p:nvSpPr>
        <p:spPr>
          <a:xfrm>
            <a:off x="685801" y="1511409"/>
            <a:ext cx="1495478" cy="4081524"/>
          </a:xfrm>
          <a:custGeom>
            <a:avLst/>
            <a:gdLst>
              <a:gd name="connsiteX0" fmla="*/ 0 w 1602385"/>
              <a:gd name="connsiteY0" fmla="*/ 0 h 3681886"/>
              <a:gd name="connsiteX1" fmla="*/ 1602385 w 1602385"/>
              <a:gd name="connsiteY1" fmla="*/ 0 h 3681886"/>
              <a:gd name="connsiteX2" fmla="*/ 1602385 w 1602385"/>
              <a:gd name="connsiteY2" fmla="*/ 3681886 h 3681886"/>
              <a:gd name="connsiteX3" fmla="*/ 0 w 1602385"/>
              <a:gd name="connsiteY3" fmla="*/ 3681886 h 3681886"/>
              <a:gd name="connsiteX4" fmla="*/ 0 w 1602385"/>
              <a:gd name="connsiteY4" fmla="*/ 0 h 3681886"/>
              <a:gd name="connsiteX0" fmla="*/ 6350 w 1608735"/>
              <a:gd name="connsiteY0" fmla="*/ 0 h 4545486"/>
              <a:gd name="connsiteX1" fmla="*/ 1608735 w 1608735"/>
              <a:gd name="connsiteY1" fmla="*/ 0 h 4545486"/>
              <a:gd name="connsiteX2" fmla="*/ 1608735 w 1608735"/>
              <a:gd name="connsiteY2" fmla="*/ 3681886 h 4545486"/>
              <a:gd name="connsiteX3" fmla="*/ 0 w 1608735"/>
              <a:gd name="connsiteY3" fmla="*/ 4545486 h 4545486"/>
              <a:gd name="connsiteX4" fmla="*/ 6350 w 1608735"/>
              <a:gd name="connsiteY4" fmla="*/ 0 h 4545486"/>
              <a:gd name="connsiteX0" fmla="*/ 3968 w 1606353"/>
              <a:gd name="connsiteY0" fmla="*/ 0 h 4538343"/>
              <a:gd name="connsiteX1" fmla="*/ 1606353 w 1606353"/>
              <a:gd name="connsiteY1" fmla="*/ 0 h 4538343"/>
              <a:gd name="connsiteX2" fmla="*/ 1606353 w 1606353"/>
              <a:gd name="connsiteY2" fmla="*/ 3681886 h 4538343"/>
              <a:gd name="connsiteX3" fmla="*/ 0 w 1606353"/>
              <a:gd name="connsiteY3" fmla="*/ 4538343 h 4538343"/>
              <a:gd name="connsiteX4" fmla="*/ 3968 w 1606353"/>
              <a:gd name="connsiteY4" fmla="*/ 0 h 4538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6353" h="4538343">
                <a:moveTo>
                  <a:pt x="3968" y="0"/>
                </a:moveTo>
                <a:lnTo>
                  <a:pt x="1606353" y="0"/>
                </a:lnTo>
                <a:lnTo>
                  <a:pt x="1606353" y="3681886"/>
                </a:lnTo>
                <a:lnTo>
                  <a:pt x="0" y="4538343"/>
                </a:lnTo>
                <a:cubicBezTo>
                  <a:pt x="2117" y="3023181"/>
                  <a:pt x="1851" y="1515162"/>
                  <a:pt x="396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sp>
        <p:nvSpPr>
          <p:cNvPr id="625664" name="Rectangle 625663">
            <a:extLst>
              <a:ext uri="{C183D7F6-B498-43B3-948B-1728B52AA6E4}">
                <adec:decorative xmlns:adec="http://schemas.microsoft.com/office/drawing/2017/decorative" val="1"/>
              </a:ext>
            </a:extLst>
          </p:cNvPr>
          <p:cNvSpPr/>
          <p:nvPr/>
        </p:nvSpPr>
        <p:spPr>
          <a:xfrm>
            <a:off x="2277443" y="1511408"/>
            <a:ext cx="1495479" cy="3247023"/>
          </a:xfrm>
          <a:custGeom>
            <a:avLst/>
            <a:gdLst>
              <a:gd name="connsiteX0" fmla="*/ 0 w 1602385"/>
              <a:gd name="connsiteY0" fmla="*/ 0 h 2748436"/>
              <a:gd name="connsiteX1" fmla="*/ 1602385 w 1602385"/>
              <a:gd name="connsiteY1" fmla="*/ 0 h 2748436"/>
              <a:gd name="connsiteX2" fmla="*/ 1602385 w 1602385"/>
              <a:gd name="connsiteY2" fmla="*/ 2748436 h 2748436"/>
              <a:gd name="connsiteX3" fmla="*/ 0 w 1602385"/>
              <a:gd name="connsiteY3" fmla="*/ 2748436 h 2748436"/>
              <a:gd name="connsiteX4" fmla="*/ 0 w 1602385"/>
              <a:gd name="connsiteY4" fmla="*/ 0 h 2748436"/>
              <a:gd name="connsiteX0" fmla="*/ 0 w 1602385"/>
              <a:gd name="connsiteY0" fmla="*/ 0 h 3624736"/>
              <a:gd name="connsiteX1" fmla="*/ 1602385 w 1602385"/>
              <a:gd name="connsiteY1" fmla="*/ 0 h 3624736"/>
              <a:gd name="connsiteX2" fmla="*/ 1602385 w 1602385"/>
              <a:gd name="connsiteY2" fmla="*/ 2748436 h 3624736"/>
              <a:gd name="connsiteX3" fmla="*/ 0 w 1602385"/>
              <a:gd name="connsiteY3" fmla="*/ 3624736 h 3624736"/>
              <a:gd name="connsiteX4" fmla="*/ 0 w 1602385"/>
              <a:gd name="connsiteY4" fmla="*/ 0 h 3624736"/>
              <a:gd name="connsiteX0" fmla="*/ 0 w 1608735"/>
              <a:gd name="connsiteY0" fmla="*/ 0 h 3624736"/>
              <a:gd name="connsiteX1" fmla="*/ 1602385 w 1608735"/>
              <a:gd name="connsiteY1" fmla="*/ 0 h 3624736"/>
              <a:gd name="connsiteX2" fmla="*/ 1608735 w 1608735"/>
              <a:gd name="connsiteY2" fmla="*/ 2767486 h 3624736"/>
              <a:gd name="connsiteX3" fmla="*/ 0 w 1608735"/>
              <a:gd name="connsiteY3" fmla="*/ 3624736 h 3624736"/>
              <a:gd name="connsiteX4" fmla="*/ 0 w 1608735"/>
              <a:gd name="connsiteY4" fmla="*/ 0 h 3624736"/>
              <a:gd name="connsiteX0" fmla="*/ 0 w 1602917"/>
              <a:gd name="connsiteY0" fmla="*/ 0 h 3624736"/>
              <a:gd name="connsiteX1" fmla="*/ 1602385 w 1602917"/>
              <a:gd name="connsiteY1" fmla="*/ 0 h 3624736"/>
              <a:gd name="connsiteX2" fmla="*/ 1601591 w 1602917"/>
              <a:gd name="connsiteY2" fmla="*/ 2769867 h 3624736"/>
              <a:gd name="connsiteX3" fmla="*/ 0 w 1602917"/>
              <a:gd name="connsiteY3" fmla="*/ 3624736 h 3624736"/>
              <a:gd name="connsiteX4" fmla="*/ 0 w 1602917"/>
              <a:gd name="connsiteY4" fmla="*/ 0 h 36247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2917" h="3624736">
                <a:moveTo>
                  <a:pt x="0" y="0"/>
                </a:moveTo>
                <a:lnTo>
                  <a:pt x="1602385" y="0"/>
                </a:lnTo>
                <a:cubicBezTo>
                  <a:pt x="1604502" y="922495"/>
                  <a:pt x="1599474" y="1847372"/>
                  <a:pt x="1601591" y="2769867"/>
                </a:cubicBezTo>
                <a:lnTo>
                  <a:pt x="0" y="3624736"/>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sp>
        <p:nvSpPr>
          <p:cNvPr id="625665" name="Rectangle 625664">
            <a:extLst>
              <a:ext uri="{C183D7F6-B498-43B3-948B-1728B52AA6E4}">
                <adec:decorative xmlns:adec="http://schemas.microsoft.com/office/drawing/2017/decorative" val="1"/>
              </a:ext>
            </a:extLst>
          </p:cNvPr>
          <p:cNvSpPr/>
          <p:nvPr/>
        </p:nvSpPr>
        <p:spPr>
          <a:xfrm>
            <a:off x="3869085" y="1511409"/>
            <a:ext cx="1495479" cy="2439154"/>
          </a:xfrm>
          <a:custGeom>
            <a:avLst/>
            <a:gdLst>
              <a:gd name="connsiteX0" fmla="*/ 0 w 1602385"/>
              <a:gd name="connsiteY0" fmla="*/ 0 h 1812368"/>
              <a:gd name="connsiteX1" fmla="*/ 1602385 w 1602385"/>
              <a:gd name="connsiteY1" fmla="*/ 0 h 1812368"/>
              <a:gd name="connsiteX2" fmla="*/ 1602385 w 1602385"/>
              <a:gd name="connsiteY2" fmla="*/ 1812368 h 1812368"/>
              <a:gd name="connsiteX3" fmla="*/ 0 w 1602385"/>
              <a:gd name="connsiteY3" fmla="*/ 1812368 h 1812368"/>
              <a:gd name="connsiteX4" fmla="*/ 0 w 1602385"/>
              <a:gd name="connsiteY4" fmla="*/ 0 h 1812368"/>
              <a:gd name="connsiteX0" fmla="*/ 0 w 1602385"/>
              <a:gd name="connsiteY0" fmla="*/ 0 h 2707718"/>
              <a:gd name="connsiteX1" fmla="*/ 1602385 w 1602385"/>
              <a:gd name="connsiteY1" fmla="*/ 0 h 2707718"/>
              <a:gd name="connsiteX2" fmla="*/ 1602385 w 1602385"/>
              <a:gd name="connsiteY2" fmla="*/ 1812368 h 2707718"/>
              <a:gd name="connsiteX3" fmla="*/ 0 w 1602385"/>
              <a:gd name="connsiteY3" fmla="*/ 2707718 h 2707718"/>
              <a:gd name="connsiteX4" fmla="*/ 0 w 1602385"/>
              <a:gd name="connsiteY4" fmla="*/ 0 h 2707718"/>
              <a:gd name="connsiteX0" fmla="*/ 0 w 1608735"/>
              <a:gd name="connsiteY0" fmla="*/ 0 h 2707718"/>
              <a:gd name="connsiteX1" fmla="*/ 1602385 w 1608735"/>
              <a:gd name="connsiteY1" fmla="*/ 0 h 2707718"/>
              <a:gd name="connsiteX2" fmla="*/ 1608735 w 1608735"/>
              <a:gd name="connsiteY2" fmla="*/ 1831418 h 2707718"/>
              <a:gd name="connsiteX3" fmla="*/ 0 w 1608735"/>
              <a:gd name="connsiteY3" fmla="*/ 2707718 h 2707718"/>
              <a:gd name="connsiteX4" fmla="*/ 0 w 1608735"/>
              <a:gd name="connsiteY4" fmla="*/ 0 h 2707718"/>
              <a:gd name="connsiteX0" fmla="*/ 0 w 1603972"/>
              <a:gd name="connsiteY0" fmla="*/ 0 h 2707718"/>
              <a:gd name="connsiteX1" fmla="*/ 1602385 w 1603972"/>
              <a:gd name="connsiteY1" fmla="*/ 0 h 2707718"/>
              <a:gd name="connsiteX2" fmla="*/ 1603972 w 1603972"/>
              <a:gd name="connsiteY2" fmla="*/ 1831418 h 2707718"/>
              <a:gd name="connsiteX3" fmla="*/ 0 w 1603972"/>
              <a:gd name="connsiteY3" fmla="*/ 2707718 h 2707718"/>
              <a:gd name="connsiteX4" fmla="*/ 0 w 1603972"/>
              <a:gd name="connsiteY4" fmla="*/ 0 h 2707718"/>
              <a:gd name="connsiteX0" fmla="*/ 0 w 1602917"/>
              <a:gd name="connsiteY0" fmla="*/ 0 h 2707718"/>
              <a:gd name="connsiteX1" fmla="*/ 1602385 w 1602917"/>
              <a:gd name="connsiteY1" fmla="*/ 0 h 2707718"/>
              <a:gd name="connsiteX2" fmla="*/ 1601591 w 1602917"/>
              <a:gd name="connsiteY2" fmla="*/ 1833800 h 2707718"/>
              <a:gd name="connsiteX3" fmla="*/ 0 w 1602917"/>
              <a:gd name="connsiteY3" fmla="*/ 2707718 h 2707718"/>
              <a:gd name="connsiteX4" fmla="*/ 0 w 1602917"/>
              <a:gd name="connsiteY4" fmla="*/ 0 h 2707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2917" h="2707718">
                <a:moveTo>
                  <a:pt x="0" y="0"/>
                </a:moveTo>
                <a:lnTo>
                  <a:pt x="1602385" y="0"/>
                </a:lnTo>
                <a:cubicBezTo>
                  <a:pt x="1604502" y="610473"/>
                  <a:pt x="1599474" y="1223327"/>
                  <a:pt x="1601591" y="1833800"/>
                </a:cubicBezTo>
                <a:lnTo>
                  <a:pt x="0" y="2707718"/>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sp>
        <p:nvSpPr>
          <p:cNvPr id="625666" name="Rectangle 625665">
            <a:extLst>
              <a:ext uri="{C183D7F6-B498-43B3-948B-1728B52AA6E4}">
                <adec:decorative xmlns:adec="http://schemas.microsoft.com/office/drawing/2017/decorative" val="1"/>
              </a:ext>
            </a:extLst>
          </p:cNvPr>
          <p:cNvSpPr/>
          <p:nvPr/>
        </p:nvSpPr>
        <p:spPr>
          <a:xfrm>
            <a:off x="5460728" y="1511408"/>
            <a:ext cx="1495479" cy="1623511"/>
          </a:xfrm>
          <a:custGeom>
            <a:avLst/>
            <a:gdLst>
              <a:gd name="connsiteX0" fmla="*/ 0 w 1602385"/>
              <a:gd name="connsiteY0" fmla="*/ 0 h 932336"/>
              <a:gd name="connsiteX1" fmla="*/ 1602385 w 1602385"/>
              <a:gd name="connsiteY1" fmla="*/ 0 h 932336"/>
              <a:gd name="connsiteX2" fmla="*/ 1602385 w 1602385"/>
              <a:gd name="connsiteY2" fmla="*/ 932336 h 932336"/>
              <a:gd name="connsiteX3" fmla="*/ 0 w 1602385"/>
              <a:gd name="connsiteY3" fmla="*/ 932336 h 932336"/>
              <a:gd name="connsiteX4" fmla="*/ 0 w 1602385"/>
              <a:gd name="connsiteY4" fmla="*/ 0 h 932336"/>
              <a:gd name="connsiteX0" fmla="*/ 6350 w 1608735"/>
              <a:gd name="connsiteY0" fmla="*/ 0 h 1783236"/>
              <a:gd name="connsiteX1" fmla="*/ 1608735 w 1608735"/>
              <a:gd name="connsiteY1" fmla="*/ 0 h 1783236"/>
              <a:gd name="connsiteX2" fmla="*/ 1608735 w 1608735"/>
              <a:gd name="connsiteY2" fmla="*/ 932336 h 1783236"/>
              <a:gd name="connsiteX3" fmla="*/ 0 w 1608735"/>
              <a:gd name="connsiteY3" fmla="*/ 1783236 h 1783236"/>
              <a:gd name="connsiteX4" fmla="*/ 6350 w 1608735"/>
              <a:gd name="connsiteY4" fmla="*/ 0 h 1783236"/>
              <a:gd name="connsiteX0" fmla="*/ 1588 w 1603973"/>
              <a:gd name="connsiteY0" fmla="*/ 0 h 1780855"/>
              <a:gd name="connsiteX1" fmla="*/ 1603973 w 1603973"/>
              <a:gd name="connsiteY1" fmla="*/ 0 h 1780855"/>
              <a:gd name="connsiteX2" fmla="*/ 1603973 w 1603973"/>
              <a:gd name="connsiteY2" fmla="*/ 932336 h 1780855"/>
              <a:gd name="connsiteX3" fmla="*/ 0 w 1603973"/>
              <a:gd name="connsiteY3" fmla="*/ 1780855 h 1780855"/>
              <a:gd name="connsiteX4" fmla="*/ 1588 w 1603973"/>
              <a:gd name="connsiteY4" fmla="*/ 0 h 1780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3973" h="1780855">
                <a:moveTo>
                  <a:pt x="1588" y="0"/>
                </a:moveTo>
                <a:lnTo>
                  <a:pt x="1603973" y="0"/>
                </a:lnTo>
                <a:lnTo>
                  <a:pt x="1603973" y="932336"/>
                </a:lnTo>
                <a:lnTo>
                  <a:pt x="0" y="1780855"/>
                </a:lnTo>
                <a:cubicBezTo>
                  <a:pt x="2117" y="1186443"/>
                  <a:pt x="-529" y="594412"/>
                  <a:pt x="158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sp>
        <p:nvSpPr>
          <p:cNvPr id="625670" name="Rectangle 625669">
            <a:extLst>
              <a:ext uri="{C183D7F6-B498-43B3-948B-1728B52AA6E4}">
                <adec:decorative xmlns:adec="http://schemas.microsoft.com/office/drawing/2017/decorative" val="1"/>
              </a:ext>
            </a:extLst>
          </p:cNvPr>
          <p:cNvSpPr/>
          <p:nvPr/>
        </p:nvSpPr>
        <p:spPr>
          <a:xfrm>
            <a:off x="7069401" y="1511408"/>
            <a:ext cx="1495479" cy="811755"/>
          </a:xfrm>
          <a:custGeom>
            <a:avLst/>
            <a:gdLst>
              <a:gd name="connsiteX0" fmla="*/ 0 w 1602385"/>
              <a:gd name="connsiteY0" fmla="*/ 0 h 508474"/>
              <a:gd name="connsiteX1" fmla="*/ 1602385 w 1602385"/>
              <a:gd name="connsiteY1" fmla="*/ 0 h 508474"/>
              <a:gd name="connsiteX2" fmla="*/ 1602385 w 1602385"/>
              <a:gd name="connsiteY2" fmla="*/ 508474 h 508474"/>
              <a:gd name="connsiteX3" fmla="*/ 0 w 1602385"/>
              <a:gd name="connsiteY3" fmla="*/ 508474 h 508474"/>
              <a:gd name="connsiteX4" fmla="*/ 0 w 1602385"/>
              <a:gd name="connsiteY4" fmla="*/ 0 h 508474"/>
              <a:gd name="connsiteX0" fmla="*/ 0 w 1602385"/>
              <a:gd name="connsiteY0" fmla="*/ 0 h 891855"/>
              <a:gd name="connsiteX1" fmla="*/ 1602385 w 1602385"/>
              <a:gd name="connsiteY1" fmla="*/ 0 h 891855"/>
              <a:gd name="connsiteX2" fmla="*/ 1602385 w 1602385"/>
              <a:gd name="connsiteY2" fmla="*/ 508474 h 891855"/>
              <a:gd name="connsiteX3" fmla="*/ 4762 w 1602385"/>
              <a:gd name="connsiteY3" fmla="*/ 891855 h 891855"/>
              <a:gd name="connsiteX4" fmla="*/ 0 w 1602385"/>
              <a:gd name="connsiteY4" fmla="*/ 0 h 891855"/>
              <a:gd name="connsiteX0" fmla="*/ 0 w 1602385"/>
              <a:gd name="connsiteY0" fmla="*/ 0 h 891855"/>
              <a:gd name="connsiteX1" fmla="*/ 1602385 w 1602385"/>
              <a:gd name="connsiteY1" fmla="*/ 0 h 891855"/>
              <a:gd name="connsiteX2" fmla="*/ 1564285 w 1602385"/>
              <a:gd name="connsiteY2" fmla="*/ 56036 h 891855"/>
              <a:gd name="connsiteX3" fmla="*/ 4762 w 1602385"/>
              <a:gd name="connsiteY3" fmla="*/ 891855 h 891855"/>
              <a:gd name="connsiteX4" fmla="*/ 0 w 1602385"/>
              <a:gd name="connsiteY4" fmla="*/ 0 h 891855"/>
              <a:gd name="connsiteX0" fmla="*/ 4974 w 1607359"/>
              <a:gd name="connsiteY0" fmla="*/ 0 h 863280"/>
              <a:gd name="connsiteX1" fmla="*/ 1607359 w 1607359"/>
              <a:gd name="connsiteY1" fmla="*/ 0 h 863280"/>
              <a:gd name="connsiteX2" fmla="*/ 1569259 w 1607359"/>
              <a:gd name="connsiteY2" fmla="*/ 56036 h 863280"/>
              <a:gd name="connsiteX3" fmla="*/ 211 w 1607359"/>
              <a:gd name="connsiteY3" fmla="*/ 863280 h 863280"/>
              <a:gd name="connsiteX4" fmla="*/ 4974 w 1607359"/>
              <a:gd name="connsiteY4" fmla="*/ 0 h 863280"/>
              <a:gd name="connsiteX0" fmla="*/ 0 w 1602385"/>
              <a:gd name="connsiteY0" fmla="*/ 0 h 858517"/>
              <a:gd name="connsiteX1" fmla="*/ 1602385 w 1602385"/>
              <a:gd name="connsiteY1" fmla="*/ 0 h 858517"/>
              <a:gd name="connsiteX2" fmla="*/ 1564285 w 1602385"/>
              <a:gd name="connsiteY2" fmla="*/ 56036 h 858517"/>
              <a:gd name="connsiteX3" fmla="*/ 4762 w 1602385"/>
              <a:gd name="connsiteY3" fmla="*/ 858517 h 858517"/>
              <a:gd name="connsiteX4" fmla="*/ 0 w 1602385"/>
              <a:gd name="connsiteY4" fmla="*/ 0 h 858517"/>
              <a:gd name="connsiteX0" fmla="*/ 458 w 1602843"/>
              <a:gd name="connsiteY0" fmla="*/ 0 h 856136"/>
              <a:gd name="connsiteX1" fmla="*/ 1602843 w 1602843"/>
              <a:gd name="connsiteY1" fmla="*/ 0 h 856136"/>
              <a:gd name="connsiteX2" fmla="*/ 1564743 w 1602843"/>
              <a:gd name="connsiteY2" fmla="*/ 56036 h 856136"/>
              <a:gd name="connsiteX3" fmla="*/ 458 w 1602843"/>
              <a:gd name="connsiteY3" fmla="*/ 856136 h 856136"/>
              <a:gd name="connsiteX4" fmla="*/ 458 w 1602843"/>
              <a:gd name="connsiteY4" fmla="*/ 0 h 856136"/>
              <a:gd name="connsiteX0" fmla="*/ 458 w 1602843"/>
              <a:gd name="connsiteY0" fmla="*/ 0 h 856136"/>
              <a:gd name="connsiteX1" fmla="*/ 1602843 w 1602843"/>
              <a:gd name="connsiteY1" fmla="*/ 0 h 856136"/>
              <a:gd name="connsiteX2" fmla="*/ 1543312 w 1602843"/>
              <a:gd name="connsiteY2" fmla="*/ 36986 h 856136"/>
              <a:gd name="connsiteX3" fmla="*/ 458 w 1602843"/>
              <a:gd name="connsiteY3" fmla="*/ 856136 h 856136"/>
              <a:gd name="connsiteX4" fmla="*/ 458 w 1602843"/>
              <a:gd name="connsiteY4" fmla="*/ 0 h 856136"/>
              <a:gd name="connsiteX0" fmla="*/ 458 w 1602843"/>
              <a:gd name="connsiteY0" fmla="*/ 0 h 856136"/>
              <a:gd name="connsiteX1" fmla="*/ 1602843 w 1602843"/>
              <a:gd name="connsiteY1" fmla="*/ 0 h 856136"/>
              <a:gd name="connsiteX2" fmla="*/ 1521881 w 1602843"/>
              <a:gd name="connsiteY2" fmla="*/ 27461 h 856136"/>
              <a:gd name="connsiteX3" fmla="*/ 458 w 1602843"/>
              <a:gd name="connsiteY3" fmla="*/ 856136 h 856136"/>
              <a:gd name="connsiteX4" fmla="*/ 458 w 1602843"/>
              <a:gd name="connsiteY4" fmla="*/ 0 h 856136"/>
              <a:gd name="connsiteX0" fmla="*/ 458 w 1602843"/>
              <a:gd name="connsiteY0" fmla="*/ 0 h 856136"/>
              <a:gd name="connsiteX1" fmla="*/ 1602843 w 1602843"/>
              <a:gd name="connsiteY1" fmla="*/ 0 h 856136"/>
              <a:gd name="connsiteX2" fmla="*/ 1533788 w 1602843"/>
              <a:gd name="connsiteY2" fmla="*/ 39367 h 856136"/>
              <a:gd name="connsiteX3" fmla="*/ 458 w 1602843"/>
              <a:gd name="connsiteY3" fmla="*/ 856136 h 856136"/>
              <a:gd name="connsiteX4" fmla="*/ 458 w 1602843"/>
              <a:gd name="connsiteY4" fmla="*/ 0 h 856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2843" h="856136">
                <a:moveTo>
                  <a:pt x="458" y="0"/>
                </a:moveTo>
                <a:lnTo>
                  <a:pt x="1602843" y="0"/>
                </a:lnTo>
                <a:lnTo>
                  <a:pt x="1533788" y="39367"/>
                </a:lnTo>
                <a:lnTo>
                  <a:pt x="458" y="856136"/>
                </a:lnTo>
                <a:cubicBezTo>
                  <a:pt x="-1129" y="558851"/>
                  <a:pt x="2045" y="297285"/>
                  <a:pt x="45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sp>
        <p:nvSpPr>
          <p:cNvPr id="53" name="Rectangle 52"/>
          <p:cNvSpPr/>
          <p:nvPr/>
        </p:nvSpPr>
        <p:spPr>
          <a:xfrm>
            <a:off x="185772" y="1563213"/>
            <a:ext cx="327153" cy="4029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fontAlgn="base">
              <a:spcBef>
                <a:spcPct val="0"/>
              </a:spcBef>
              <a:spcAft>
                <a:spcPct val="0"/>
              </a:spcAft>
            </a:pPr>
            <a:r>
              <a:rPr lang="en-GB" dirty="0">
                <a:solidFill>
                  <a:srgbClr val="000000"/>
                </a:solidFill>
              </a:rPr>
              <a:t>Developer share of risk allocation</a:t>
            </a:r>
          </a:p>
        </p:txBody>
      </p:sp>
      <p:sp>
        <p:nvSpPr>
          <p:cNvPr id="55" name="TextBox 54"/>
          <p:cNvSpPr txBox="1"/>
          <p:nvPr/>
        </p:nvSpPr>
        <p:spPr>
          <a:xfrm rot="19978611">
            <a:off x="351586" y="3268601"/>
            <a:ext cx="7879079" cy="369332"/>
          </a:xfrm>
          <a:prstGeom prst="rect">
            <a:avLst/>
          </a:prstGeom>
          <a:noFill/>
        </p:spPr>
        <p:txBody>
          <a:bodyPr wrap="square" rtlCol="0">
            <a:spAutoFit/>
          </a:bodyPr>
          <a:lstStyle/>
          <a:p>
            <a:pPr fontAlgn="base">
              <a:spcBef>
                <a:spcPct val="0"/>
              </a:spcBef>
              <a:spcAft>
                <a:spcPct val="0"/>
              </a:spcAft>
            </a:pPr>
            <a:r>
              <a:rPr lang="en-GB" sz="1200" dirty="0">
                <a:solidFill>
                  <a:srgbClr val="000000"/>
                </a:solidFill>
              </a:rPr>
              <a:t>                          </a:t>
            </a:r>
            <a:r>
              <a:rPr lang="en-GB" dirty="0">
                <a:solidFill>
                  <a:srgbClr val="000000"/>
                </a:solidFill>
              </a:rPr>
              <a:t>Increasing scope and enforceability of sovereign obligations</a:t>
            </a:r>
          </a:p>
        </p:txBody>
      </p:sp>
      <p:cxnSp>
        <p:nvCxnSpPr>
          <p:cNvPr id="3" name="Straight Arrow Connector 2">
            <a:extLst>
              <a:ext uri="{C183D7F6-B498-43B3-948B-1728B52AA6E4}">
                <adec:decorative xmlns:adec="http://schemas.microsoft.com/office/drawing/2017/decorative" val="1"/>
              </a:ext>
            </a:extLst>
          </p:cNvPr>
          <p:cNvCxnSpPr/>
          <p:nvPr/>
        </p:nvCxnSpPr>
        <p:spPr>
          <a:xfrm>
            <a:off x="561547" y="1007546"/>
            <a:ext cx="0" cy="458538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C183D7F6-B498-43B3-948B-1728B52AA6E4}">
                <adec:decorative xmlns:adec="http://schemas.microsoft.com/office/drawing/2017/decorative" val="1"/>
              </a:ext>
            </a:extLst>
          </p:cNvPr>
          <p:cNvCxnSpPr/>
          <p:nvPr/>
        </p:nvCxnSpPr>
        <p:spPr>
          <a:xfrm>
            <a:off x="8676456" y="1007546"/>
            <a:ext cx="0" cy="4585386"/>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8702154" y="1463160"/>
            <a:ext cx="327153" cy="4029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fontAlgn="base">
              <a:spcBef>
                <a:spcPct val="0"/>
              </a:spcBef>
              <a:spcAft>
                <a:spcPct val="0"/>
              </a:spcAft>
            </a:pPr>
            <a:r>
              <a:rPr lang="en-GB" dirty="0">
                <a:solidFill>
                  <a:srgbClr val="000000"/>
                </a:solidFill>
              </a:rPr>
              <a:t>Government’s share of risk allocation</a:t>
            </a:r>
          </a:p>
        </p:txBody>
      </p:sp>
    </p:spTree>
    <p:custDataLst>
      <p:tags r:id="rId1"/>
    </p:custDataLst>
    <p:extLst>
      <p:ext uri="{BB962C8B-B14F-4D97-AF65-F5344CB8AC3E}">
        <p14:creationId xmlns:p14="http://schemas.microsoft.com/office/powerpoint/2010/main" val="291442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Regional Government support</a:t>
            </a:r>
          </a:p>
        </p:txBody>
      </p:sp>
      <p:sp>
        <p:nvSpPr>
          <p:cNvPr id="3" name="Text Placeholder 2"/>
          <p:cNvSpPr>
            <a:spLocks noGrp="1"/>
          </p:cNvSpPr>
          <p:nvPr>
            <p:ph type="body" sz="quarter" idx="12"/>
          </p:nvPr>
        </p:nvSpPr>
        <p:spPr/>
        <p:txBody>
          <a:bodyPr/>
          <a:lstStyle/>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1908627"/>
              </p:ext>
            </p:extLst>
          </p:nvPr>
        </p:nvGraphicFramePr>
        <p:xfrm>
          <a:off x="323528" y="1052736"/>
          <a:ext cx="8496944" cy="5126287"/>
        </p:xfrm>
        <a:graphic>
          <a:graphicData uri="http://schemas.openxmlformats.org/drawingml/2006/table">
            <a:tbl>
              <a:tblPr firstRow="1" firstCol="1" bandRow="1">
                <a:tableStyleId>{3C2FFA5D-87B4-456A-9821-1D502468CF0F}</a:tableStyleId>
              </a:tblPr>
              <a:tblGrid>
                <a:gridCol w="1047595">
                  <a:extLst>
                    <a:ext uri="{9D8B030D-6E8A-4147-A177-3AD203B41FA5}">
                      <a16:colId xmlns:a16="http://schemas.microsoft.com/office/drawing/2014/main" val="20000"/>
                    </a:ext>
                  </a:extLst>
                </a:gridCol>
                <a:gridCol w="2553566">
                  <a:extLst>
                    <a:ext uri="{9D8B030D-6E8A-4147-A177-3AD203B41FA5}">
                      <a16:colId xmlns:a16="http://schemas.microsoft.com/office/drawing/2014/main" val="20001"/>
                    </a:ext>
                  </a:extLst>
                </a:gridCol>
                <a:gridCol w="4895783">
                  <a:extLst>
                    <a:ext uri="{9D8B030D-6E8A-4147-A177-3AD203B41FA5}">
                      <a16:colId xmlns:a16="http://schemas.microsoft.com/office/drawing/2014/main" val="20002"/>
                    </a:ext>
                  </a:extLst>
                </a:gridCol>
              </a:tblGrid>
              <a:tr h="560062">
                <a:tc>
                  <a:txBody>
                    <a:bodyPr/>
                    <a:lstStyle/>
                    <a:p>
                      <a:pPr algn="just">
                        <a:spcBef>
                          <a:spcPts val="600"/>
                        </a:spcBef>
                        <a:spcAft>
                          <a:spcPts val="600"/>
                        </a:spcAft>
                      </a:pPr>
                      <a:endParaRPr lang="en-GB" sz="1000" dirty="0">
                        <a:effectLst/>
                        <a:latin typeface="Arial"/>
                        <a:ea typeface="Times New Roman"/>
                        <a:cs typeface="Times New Roman"/>
                      </a:endParaRPr>
                    </a:p>
                  </a:txBody>
                  <a:tcPr marL="68580" marR="68580" marT="0" marB="0"/>
                </a:tc>
                <a:tc>
                  <a:txBody>
                    <a:bodyPr/>
                    <a:lstStyle/>
                    <a:p>
                      <a:pPr algn="just">
                        <a:spcBef>
                          <a:spcPts val="600"/>
                        </a:spcBef>
                        <a:spcAft>
                          <a:spcPts val="600"/>
                        </a:spcAft>
                      </a:pPr>
                      <a:endParaRPr lang="en-GB" sz="1000" b="0" dirty="0">
                        <a:solidFill>
                          <a:schemeClr val="tx1"/>
                        </a:solidFill>
                        <a:effectLst/>
                        <a:latin typeface="Arial"/>
                        <a:ea typeface="Times New Roman"/>
                        <a:cs typeface="Times New Roman"/>
                      </a:endParaRPr>
                    </a:p>
                  </a:txBody>
                  <a:tcPr marL="68580" marR="68580" marT="0" marB="0"/>
                </a:tc>
                <a:tc>
                  <a:txBody>
                    <a:bodyPr/>
                    <a:lstStyle/>
                    <a:p>
                      <a:pPr algn="just">
                        <a:spcBef>
                          <a:spcPts val="600"/>
                        </a:spcBef>
                        <a:spcAft>
                          <a:spcPts val="600"/>
                        </a:spcAft>
                      </a:pPr>
                      <a:endParaRPr lang="en-GB" sz="10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560062">
                <a:tc>
                  <a:txBody>
                    <a:bodyPr/>
                    <a:lstStyle/>
                    <a:p>
                      <a:pPr algn="just">
                        <a:spcBef>
                          <a:spcPts val="600"/>
                        </a:spcBef>
                        <a:spcAft>
                          <a:spcPts val="600"/>
                        </a:spcAft>
                      </a:pPr>
                      <a:r>
                        <a:rPr lang="en-GB" sz="1200" dirty="0">
                          <a:effectLst/>
                        </a:rPr>
                        <a:t>Kenya</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Letter of Support</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Government support following a consultation period</a:t>
                      </a:r>
                      <a:r>
                        <a:rPr lang="en-GB" sz="1200" baseline="0" dirty="0">
                          <a:effectLst/>
                        </a:rPr>
                        <a:t> in respect of political events and FM affecting Kenya Power.</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560062">
                <a:tc>
                  <a:txBody>
                    <a:bodyPr/>
                    <a:lstStyle/>
                    <a:p>
                      <a:pPr algn="just">
                        <a:spcBef>
                          <a:spcPts val="600"/>
                        </a:spcBef>
                        <a:spcAft>
                          <a:spcPts val="600"/>
                        </a:spcAft>
                      </a:pPr>
                      <a:r>
                        <a:rPr lang="en-GB" sz="1200">
                          <a:effectLst/>
                        </a:rPr>
                        <a:t>Rwanda </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Government Guarantee and Concession Agreement</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Guarantee of monthly and termination payment obligations.  General government support obligations.</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560062">
                <a:tc>
                  <a:txBody>
                    <a:bodyPr/>
                    <a:lstStyle/>
                    <a:p>
                      <a:pPr algn="just">
                        <a:spcBef>
                          <a:spcPts val="600"/>
                        </a:spcBef>
                        <a:spcAft>
                          <a:spcPts val="600"/>
                        </a:spcAft>
                      </a:pPr>
                      <a:r>
                        <a:rPr lang="en-GB" sz="1200">
                          <a:effectLst/>
                        </a:rPr>
                        <a:t>Malawi</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Government guarantee and implementation agreement</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Guarantee of monthly and termination payment obligations.  General government support obligations.</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560062">
                <a:tc>
                  <a:txBody>
                    <a:bodyPr/>
                    <a:lstStyle/>
                    <a:p>
                      <a:pPr algn="just">
                        <a:spcBef>
                          <a:spcPts val="600"/>
                        </a:spcBef>
                        <a:spcAft>
                          <a:spcPts val="600"/>
                        </a:spcAft>
                      </a:pPr>
                      <a:r>
                        <a:rPr lang="en-GB" sz="1200">
                          <a:effectLst/>
                        </a:rPr>
                        <a:t>Zambia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a:effectLst/>
                        </a:rPr>
                        <a:t>Implementation agreement </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IA</a:t>
                      </a:r>
                      <a:r>
                        <a:rPr lang="en-GB" sz="1200" baseline="0" dirty="0">
                          <a:effectLst/>
                        </a:rPr>
                        <a:t> contains general government support obligations, and put and call option mechanics post termination.  Political risk is allocated to Govt.</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r h="560062">
                <a:tc>
                  <a:txBody>
                    <a:bodyPr/>
                    <a:lstStyle/>
                    <a:p>
                      <a:pPr algn="just">
                        <a:spcBef>
                          <a:spcPts val="600"/>
                        </a:spcBef>
                        <a:spcAft>
                          <a:spcPts val="600"/>
                        </a:spcAft>
                      </a:pPr>
                      <a:r>
                        <a:rPr lang="en-GB" sz="1200">
                          <a:effectLst/>
                        </a:rPr>
                        <a:t>Zimbabwe</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Government guarantee?</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Particular guarantees to be provided by </a:t>
                      </a:r>
                      <a:r>
                        <a:rPr lang="en-GB" sz="1200" dirty="0" err="1">
                          <a:effectLst/>
                        </a:rPr>
                        <a:t>RBZ</a:t>
                      </a:r>
                      <a:r>
                        <a:rPr lang="en-GB" sz="1200" dirty="0">
                          <a:effectLst/>
                        </a:rPr>
                        <a:t>.</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5"/>
                  </a:ext>
                </a:extLst>
              </a:tr>
              <a:tr h="280031">
                <a:tc>
                  <a:txBody>
                    <a:bodyPr/>
                    <a:lstStyle/>
                    <a:p>
                      <a:pPr algn="just">
                        <a:spcBef>
                          <a:spcPts val="600"/>
                        </a:spcBef>
                        <a:spcAft>
                          <a:spcPts val="600"/>
                        </a:spcAft>
                      </a:pPr>
                      <a:r>
                        <a:rPr lang="en-GB" sz="1200">
                          <a:effectLst/>
                        </a:rPr>
                        <a:t>Nigeria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err="1">
                          <a:effectLst/>
                        </a:rPr>
                        <a:t>PCOA</a:t>
                      </a:r>
                      <a:endParaRPr lang="en-GB" sz="1200" dirty="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 </a:t>
                      </a:r>
                      <a:r>
                        <a:rPr lang="en-GB" sz="1200" dirty="0" err="1">
                          <a:effectLst/>
                        </a:rPr>
                        <a:t>PCOA</a:t>
                      </a:r>
                      <a:r>
                        <a:rPr lang="en-GB" sz="1200" dirty="0">
                          <a:effectLst/>
                        </a:rPr>
                        <a:t> structure is triggered upon termination.</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6"/>
                  </a:ext>
                </a:extLst>
              </a:tr>
              <a:tr h="560062">
                <a:tc>
                  <a:txBody>
                    <a:bodyPr/>
                    <a:lstStyle/>
                    <a:p>
                      <a:pPr algn="just">
                        <a:spcBef>
                          <a:spcPts val="600"/>
                        </a:spcBef>
                        <a:spcAft>
                          <a:spcPts val="600"/>
                        </a:spcAft>
                      </a:pPr>
                      <a:r>
                        <a:rPr lang="en-GB" sz="1200">
                          <a:effectLst/>
                        </a:rPr>
                        <a:t>Ghana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a:effectLst/>
                        </a:rPr>
                        <a:t>PCOA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a:effectLst/>
                        </a:rPr>
                        <a:t>The PCOA replaces the previous Government Consent and Support Agreement.</a:t>
                      </a:r>
                      <a:endParaRPr lang="en-GB" sz="1200">
                        <a:effectLst/>
                        <a:latin typeface="Arial"/>
                        <a:ea typeface="Times New Roman"/>
                        <a:cs typeface="Times New Roman"/>
                      </a:endParaRPr>
                    </a:p>
                  </a:txBody>
                  <a:tcPr marL="68580" marR="68580" marT="0" marB="0"/>
                </a:tc>
                <a:extLst>
                  <a:ext uri="{0D108BD9-81ED-4DB2-BD59-A6C34878D82A}">
                    <a16:rowId xmlns:a16="http://schemas.microsoft.com/office/drawing/2014/main" val="10007"/>
                  </a:ext>
                </a:extLst>
              </a:tr>
              <a:tr h="280031">
                <a:tc>
                  <a:txBody>
                    <a:bodyPr/>
                    <a:lstStyle/>
                    <a:p>
                      <a:pPr algn="just">
                        <a:spcBef>
                          <a:spcPts val="600"/>
                        </a:spcBef>
                        <a:spcAft>
                          <a:spcPts val="600"/>
                        </a:spcAft>
                      </a:pPr>
                      <a:r>
                        <a:rPr lang="en-GB" sz="1200">
                          <a:effectLst/>
                        </a:rPr>
                        <a:t>Uganda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a:effectLst/>
                        </a:rPr>
                        <a:t>Implementation agreement</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IA</a:t>
                      </a:r>
                      <a:r>
                        <a:rPr lang="en-GB" sz="1200" baseline="0" dirty="0">
                          <a:effectLst/>
                        </a:rPr>
                        <a:t> contains general government support obligations, and put and call option mechanics post termination.  Political risk is allocated to Govt.</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8"/>
                  </a:ext>
                </a:extLst>
              </a:tr>
              <a:tr h="560062">
                <a:tc>
                  <a:txBody>
                    <a:bodyPr/>
                    <a:lstStyle/>
                    <a:p>
                      <a:pPr algn="just">
                        <a:spcBef>
                          <a:spcPts val="600"/>
                        </a:spcBef>
                        <a:spcAft>
                          <a:spcPts val="600"/>
                        </a:spcAft>
                      </a:pPr>
                      <a:r>
                        <a:rPr lang="en-GB" sz="1200">
                          <a:effectLst/>
                        </a:rPr>
                        <a:t>Botswana</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a:effectLst/>
                        </a:rPr>
                        <a:t>Not yet established</a:t>
                      </a:r>
                      <a:endParaRPr lang="en-GB" sz="1200">
                        <a:effectLst/>
                        <a:latin typeface="Arial"/>
                        <a:ea typeface="Times New Roman"/>
                        <a:cs typeface="Times New Roman"/>
                      </a:endParaRPr>
                    </a:p>
                  </a:txBody>
                  <a:tcPr marL="68580" marR="68580" marT="0" marB="0"/>
                </a:tc>
                <a:tc>
                  <a:txBody>
                    <a:bodyPr/>
                    <a:lstStyle/>
                    <a:p>
                      <a:pPr algn="just">
                        <a:spcBef>
                          <a:spcPts val="600"/>
                        </a:spcBef>
                        <a:spcAft>
                          <a:spcPts val="600"/>
                        </a:spcAft>
                      </a:pPr>
                      <a:r>
                        <a:rPr lang="en-GB" sz="1200" dirty="0">
                          <a:effectLst/>
                        </a:rPr>
                        <a:t>Not yet established</a:t>
                      </a:r>
                      <a:endParaRPr lang="en-GB" sz="12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006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Government or sovereign guarantee</a:t>
            </a:r>
          </a:p>
        </p:txBody>
      </p:sp>
      <p:sp>
        <p:nvSpPr>
          <p:cNvPr id="3" name="Text Placeholder 2"/>
          <p:cNvSpPr>
            <a:spLocks noGrp="1"/>
          </p:cNvSpPr>
          <p:nvPr>
            <p:ph type="body" sz="quarter" idx="12"/>
          </p:nvPr>
        </p:nvSpPr>
        <p:spPr/>
        <p:txBody>
          <a:bodyPr>
            <a:normAutofit lnSpcReduction="10000"/>
          </a:bodyPr>
          <a:lstStyle/>
          <a:p>
            <a:r>
              <a:rPr lang="en-GB" sz="2000" dirty="0"/>
              <a:t>A guarantee is a secondary obligation which depends on the existence of a primary obligation.</a:t>
            </a:r>
          </a:p>
          <a:p>
            <a:pPr lvl="0"/>
            <a:r>
              <a:rPr lang="en-GB" sz="2000" dirty="0"/>
              <a:t>A sovereign guarantee is generally uncapped and will be backed up by an indemnity and an undertaking to pay.</a:t>
            </a:r>
          </a:p>
          <a:p>
            <a:r>
              <a:rPr lang="en-GB" sz="2000" dirty="0"/>
              <a:t>The Government will guarantee that if the </a:t>
            </a:r>
            <a:r>
              <a:rPr lang="en-GB" sz="2000" dirty="0" err="1"/>
              <a:t>Offtaker</a:t>
            </a:r>
            <a:r>
              <a:rPr lang="en-GB" sz="2000" dirty="0"/>
              <a:t> does not pay (i) unpaid amounts, or (ii) any termination compensation following termination of the PPA, then it will pay such amounts within a reasonable time period of </a:t>
            </a:r>
            <a:r>
              <a:rPr lang="en-GB" sz="2000" dirty="0" err="1"/>
              <a:t>ProjectCo’s</a:t>
            </a:r>
            <a:r>
              <a:rPr lang="en-GB" sz="2000" dirty="0"/>
              <a:t> demand.</a:t>
            </a:r>
          </a:p>
          <a:p>
            <a:r>
              <a:rPr lang="en-GB" sz="2000" dirty="0"/>
              <a:t>A sovereign guarantee is a contingent liability on the Government’s balance sheet.  Therefore the Government should weigh up the cost of providing the guarantee and taking on the contingent liability against the economic stimulus benefits of the project.</a:t>
            </a:r>
          </a:p>
          <a:p>
            <a:r>
              <a:rPr lang="en-GB" sz="2000" dirty="0"/>
              <a:t>Funders should also consider the merit of a government guarantee – particularly the credit quality of the host government whether there are sovereign debt ceiling constraints, and whether the guarantee would be capable of being enforced</a:t>
            </a:r>
          </a:p>
          <a:p>
            <a:endParaRPr lang="en-GB" sz="2000" dirty="0"/>
          </a:p>
        </p:txBody>
      </p:sp>
    </p:spTree>
    <p:extLst>
      <p:ext uri="{BB962C8B-B14F-4D97-AF65-F5344CB8AC3E}">
        <p14:creationId xmlns:p14="http://schemas.microsoft.com/office/powerpoint/2010/main" val="68223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Implementation agreement</a:t>
            </a:r>
          </a:p>
        </p:txBody>
      </p:sp>
      <p:sp>
        <p:nvSpPr>
          <p:cNvPr id="3" name="Text Placeholder 2"/>
          <p:cNvSpPr>
            <a:spLocks noGrp="1"/>
          </p:cNvSpPr>
          <p:nvPr>
            <p:ph type="body" sz="quarter" idx="12"/>
          </p:nvPr>
        </p:nvSpPr>
        <p:spPr>
          <a:xfrm>
            <a:off x="358775" y="1044000"/>
            <a:ext cx="8424000" cy="5409336"/>
          </a:xfrm>
        </p:spPr>
        <p:txBody>
          <a:bodyPr>
            <a:normAutofit/>
          </a:bodyPr>
          <a:lstStyle/>
          <a:p>
            <a:r>
              <a:rPr lang="en-GB" sz="2000" dirty="0"/>
              <a:t>Also known as a concession agreement – core is the grant of the right to </a:t>
            </a:r>
            <a:r>
              <a:rPr lang="en-GB" sz="2000" dirty="0" err="1"/>
              <a:t>ProjectCo</a:t>
            </a:r>
            <a:r>
              <a:rPr lang="en-GB" sz="2000" dirty="0"/>
              <a:t> to develop the project.</a:t>
            </a:r>
          </a:p>
          <a:p>
            <a:endParaRPr lang="en-GB" sz="2000" dirty="0"/>
          </a:p>
          <a:p>
            <a:r>
              <a:rPr lang="en-GB" sz="2000" dirty="0"/>
              <a:t>Primary support obligations from Government on issues such as land, access, permitting, relief from import (and export and re-import) restrictions, immigration issues and assurances regarding sector restructuring and non-discrimination.</a:t>
            </a:r>
          </a:p>
          <a:p>
            <a:pPr marL="0" indent="0">
              <a:buNone/>
            </a:pPr>
            <a:endParaRPr lang="en-GB" sz="2000" dirty="0"/>
          </a:p>
          <a:p>
            <a:r>
              <a:rPr lang="en-GB" sz="2000" dirty="0" err="1"/>
              <a:t>ProjectCo</a:t>
            </a:r>
            <a:r>
              <a:rPr lang="en-GB" sz="2000" dirty="0"/>
              <a:t> will also have reciprocal obligations to the Government, such as on local content, limitations on change of control, decommissioning and compliance with law. Certain of these obligations may be duplicative of the PPA</a:t>
            </a:r>
          </a:p>
          <a:p>
            <a:endParaRPr lang="en-GB" sz="2000" dirty="0"/>
          </a:p>
          <a:p>
            <a:r>
              <a:rPr lang="en-GB" sz="2000" dirty="0"/>
              <a:t>Sweep-up of risks where items are not fully covered in the PPA, such as political events, force majeure, change in law, change in tax, convertibility and repatriation and expropriation.</a:t>
            </a:r>
          </a:p>
        </p:txBody>
      </p:sp>
    </p:spTree>
    <p:extLst>
      <p:ext uri="{BB962C8B-B14F-4D97-AF65-F5344CB8AC3E}">
        <p14:creationId xmlns:p14="http://schemas.microsoft.com/office/powerpoint/2010/main" val="4128163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12.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13.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14.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15.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16.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17.xml><?xml version="1.0" encoding="utf-8"?>
<p:tagLst xmlns:a="http://schemas.openxmlformats.org/drawingml/2006/main" xmlns:r="http://schemas.openxmlformats.org/officeDocument/2006/relationships" xmlns:p="http://schemas.openxmlformats.org/presentationml/2006/main">
  <p:tag name="MS_PLACEHOLDERID" val="placeholderID11_41271.7"/>
</p:tagLst>
</file>

<file path=ppt/tags/tag18.xml><?xml version="1.0" encoding="utf-8"?>
<p:tagLst xmlns:a="http://schemas.openxmlformats.org/drawingml/2006/main" xmlns:r="http://schemas.openxmlformats.org/officeDocument/2006/relationships" xmlns:p="http://schemas.openxmlformats.org/presentationml/2006/main">
  <p:tag name="MS_PLACEHOLDERID" val="placeholderID12_41271.7"/>
</p:tagLst>
</file>

<file path=ppt/tags/tag19.xml><?xml version="1.0" encoding="utf-8"?>
<p:tagLst xmlns:a="http://schemas.openxmlformats.org/drawingml/2006/main" xmlns:r="http://schemas.openxmlformats.org/officeDocument/2006/relationships" xmlns:p="http://schemas.openxmlformats.org/presentationml/2006/main">
  <p:tag name="MS_PLACEHOLDERID" val="placeholderID13_41271.7"/>
</p:tagLst>
</file>

<file path=ppt/tags/tag2.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20.xml><?xml version="1.0" encoding="utf-8"?>
<p:tagLst xmlns:a="http://schemas.openxmlformats.org/drawingml/2006/main" xmlns:r="http://schemas.openxmlformats.org/officeDocument/2006/relationships" xmlns:p="http://schemas.openxmlformats.org/presentationml/2006/main">
  <p:tag name="MS_PLACEHOLDERID" val="placeholderID14_41271.7"/>
</p:tagLst>
</file>

<file path=ppt/tags/tag21.xml><?xml version="1.0" encoding="utf-8"?>
<p:tagLst xmlns:a="http://schemas.openxmlformats.org/drawingml/2006/main" xmlns:r="http://schemas.openxmlformats.org/officeDocument/2006/relationships" xmlns:p="http://schemas.openxmlformats.org/presentationml/2006/main">
  <p:tag name="MS_PLACEHOLDERID" val="placeholderID15_41271.7"/>
</p:tagLst>
</file>

<file path=ppt/tags/tag22.xml><?xml version="1.0" encoding="utf-8"?>
<p:tagLst xmlns:a="http://schemas.openxmlformats.org/drawingml/2006/main" xmlns:r="http://schemas.openxmlformats.org/officeDocument/2006/relationships" xmlns:p="http://schemas.openxmlformats.org/presentationml/2006/main">
  <p:tag name="MS_PLACEHOLDERID" val="placeholderID16_41271.7"/>
</p:tagLst>
</file>

<file path=ppt/tags/tag23.xml><?xml version="1.0" encoding="utf-8"?>
<p:tagLst xmlns:a="http://schemas.openxmlformats.org/drawingml/2006/main" xmlns:r="http://schemas.openxmlformats.org/officeDocument/2006/relationships" xmlns:p="http://schemas.openxmlformats.org/presentationml/2006/main">
  <p:tag name="MS_PLACEHOLDERID" val="placeholderID17_41271.7"/>
</p:tagLst>
</file>

<file path=ppt/tags/tag24.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25.xml><?xml version="1.0" encoding="utf-8"?>
<p:tagLst xmlns:a="http://schemas.openxmlformats.org/drawingml/2006/main" xmlns:r="http://schemas.openxmlformats.org/officeDocument/2006/relationships" xmlns:p="http://schemas.openxmlformats.org/presentationml/2006/main">
  <p:tag name="MS_PLACEHOLDERID" val="placeholderID24_41271.7"/>
</p:tagLst>
</file>

<file path=ppt/tags/tag26.xml><?xml version="1.0" encoding="utf-8"?>
<p:tagLst xmlns:a="http://schemas.openxmlformats.org/drawingml/2006/main" xmlns:r="http://schemas.openxmlformats.org/officeDocument/2006/relationships" xmlns:p="http://schemas.openxmlformats.org/presentationml/2006/main">
  <p:tag name="MS_PLACEHOLDERID" val="placeholderID25_41271.7"/>
</p:tagLst>
</file>

<file path=ppt/tags/tag27.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28.xml><?xml version="1.0" encoding="utf-8"?>
<p:tagLst xmlns:a="http://schemas.openxmlformats.org/drawingml/2006/main" xmlns:r="http://schemas.openxmlformats.org/officeDocument/2006/relationships" xmlns:p="http://schemas.openxmlformats.org/presentationml/2006/main">
  <p:tag name="MS_PLACEHOLDERID" val="placeholderID2_41382.51"/>
</p:tagLst>
</file>

<file path=ppt/tags/tag29.xml><?xml version="1.0" encoding="utf-8"?>
<p:tagLst xmlns:a="http://schemas.openxmlformats.org/drawingml/2006/main" xmlns:r="http://schemas.openxmlformats.org/officeDocument/2006/relationships" xmlns:p="http://schemas.openxmlformats.org/presentationml/2006/main">
  <p:tag name="MS_PLACEHOLDERID" val="placeholderID2_41271.8"/>
  <p:tag name="MSOBJECTPICTURESUBFOLDER" val="Full_page"/>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True"/>
  <p:tag name="MSOBJECTSCALEPICTURE" val="True"/>
  <p:tag name="PLACEHOLDERAUTOMATIONTAG" val="Text_Chart_Picture_Or_Text"/>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30.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31.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32.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33.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34.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35.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36.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37.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38.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39.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0.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1.xml><?xml version="1.0" encoding="utf-8"?>
<p:tagLst xmlns:a="http://schemas.openxmlformats.org/drawingml/2006/main" xmlns:r="http://schemas.openxmlformats.org/officeDocument/2006/relationships" xmlns:p="http://schemas.openxmlformats.org/presentationml/2006/main">
  <p:tag name="MS_PLACEHOLDERID" val="placeholderID11_41271.7"/>
</p:tagLst>
</file>

<file path=ppt/tags/tag42.xml><?xml version="1.0" encoding="utf-8"?>
<p:tagLst xmlns:a="http://schemas.openxmlformats.org/drawingml/2006/main" xmlns:r="http://schemas.openxmlformats.org/officeDocument/2006/relationships" xmlns:p="http://schemas.openxmlformats.org/presentationml/2006/main">
  <p:tag name="MS_PLACEHOLDERID" val="placeholderID12_41271.7"/>
</p:tagLst>
</file>

<file path=ppt/tags/tag43.xml><?xml version="1.0" encoding="utf-8"?>
<p:tagLst xmlns:a="http://schemas.openxmlformats.org/drawingml/2006/main" xmlns:r="http://schemas.openxmlformats.org/officeDocument/2006/relationships" xmlns:p="http://schemas.openxmlformats.org/presentationml/2006/main">
  <p:tag name="MS_PLACEHOLDERID" val="placeholderID13_41271.7"/>
</p:tagLst>
</file>

<file path=ppt/tags/tag44.xml><?xml version="1.0" encoding="utf-8"?>
<p:tagLst xmlns:a="http://schemas.openxmlformats.org/drawingml/2006/main" xmlns:r="http://schemas.openxmlformats.org/officeDocument/2006/relationships" xmlns:p="http://schemas.openxmlformats.org/presentationml/2006/main">
  <p:tag name="MS_PLACEHOLDERID" val="placeholderID14_41271.7"/>
</p:tagLst>
</file>

<file path=ppt/tags/tag45.xml><?xml version="1.0" encoding="utf-8"?>
<p:tagLst xmlns:a="http://schemas.openxmlformats.org/drawingml/2006/main" xmlns:r="http://schemas.openxmlformats.org/officeDocument/2006/relationships" xmlns:p="http://schemas.openxmlformats.org/presentationml/2006/main">
  <p:tag name="MS_PLACEHOLDERID" val="placeholderID15_41271.7"/>
</p:tagLst>
</file>

<file path=ppt/tags/tag46.xml><?xml version="1.0" encoding="utf-8"?>
<p:tagLst xmlns:a="http://schemas.openxmlformats.org/drawingml/2006/main" xmlns:r="http://schemas.openxmlformats.org/officeDocument/2006/relationships" xmlns:p="http://schemas.openxmlformats.org/presentationml/2006/main">
  <p:tag name="MS_PLACEHOLDERID" val="placeholderID16_41271.7"/>
</p:tagLst>
</file>

<file path=ppt/tags/tag47.xml><?xml version="1.0" encoding="utf-8"?>
<p:tagLst xmlns:a="http://schemas.openxmlformats.org/drawingml/2006/main" xmlns:r="http://schemas.openxmlformats.org/officeDocument/2006/relationships" xmlns:p="http://schemas.openxmlformats.org/presentationml/2006/main">
  <p:tag name="MS_PLACEHOLDERID" val="placeholderID17_41271.7"/>
</p:tagLst>
</file>

<file path=ppt/tags/tag48.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9.xml><?xml version="1.0" encoding="utf-8"?>
<p:tagLst xmlns:a="http://schemas.openxmlformats.org/drawingml/2006/main" xmlns:r="http://schemas.openxmlformats.org/officeDocument/2006/relationships" xmlns:p="http://schemas.openxmlformats.org/presentationml/2006/main">
  <p:tag name="MS_PLACEHOLDERID" val="placeholderID24_41271.7"/>
</p:tagLst>
</file>

<file path=ppt/tags/tag5.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50.xml><?xml version="1.0" encoding="utf-8"?>
<p:tagLst xmlns:a="http://schemas.openxmlformats.org/drawingml/2006/main" xmlns:r="http://schemas.openxmlformats.org/officeDocument/2006/relationships" xmlns:p="http://schemas.openxmlformats.org/presentationml/2006/main">
  <p:tag name="MS_PLACEHOLDERID" val="placeholderID25_41271.7"/>
</p:tagLst>
</file>

<file path=ppt/tags/tag51.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52.xml><?xml version="1.0" encoding="utf-8"?>
<p:tagLst xmlns:a="http://schemas.openxmlformats.org/drawingml/2006/main" xmlns:r="http://schemas.openxmlformats.org/officeDocument/2006/relationships" xmlns:p="http://schemas.openxmlformats.org/presentationml/2006/main">
  <p:tag name="MS_PLACEHOLDERID" val="placeholderID2_41382.51"/>
</p:tagLst>
</file>

<file path=ppt/tags/tag53.xml><?xml version="1.0" encoding="utf-8"?>
<p:tagLst xmlns:a="http://schemas.openxmlformats.org/drawingml/2006/main" xmlns:r="http://schemas.openxmlformats.org/officeDocument/2006/relationships" xmlns:p="http://schemas.openxmlformats.org/presentationml/2006/main">
  <p:tag name="MS_PLACEHOLDERID" val="placeholderID2_41271.8"/>
  <p:tag name="MSOBJECTPICTURESUBFOLDER" val="Full_page"/>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True"/>
  <p:tag name="MSOBJECTSCALEPICTURE" val="True"/>
  <p:tag name="PLACEHOLDERAUTOMATIONTAG" val="Text_Chart_Picture_Or_Text"/>
</p:tagLst>
</file>

<file path=ppt/tags/tag54.xml><?xml version="1.0" encoding="utf-8"?>
<p:tagLst xmlns:a="http://schemas.openxmlformats.org/drawingml/2006/main" xmlns:r="http://schemas.openxmlformats.org/officeDocument/2006/relationships" xmlns:p="http://schemas.openxmlformats.org/presentationml/2006/main">
  <p:tag name="SLIDEGROUPTYPE" val="Content"/>
  <p:tag name="SLIDEGROUP" val="Content"/>
  <p:tag name="SLIDETITLE" val="Title and Content"/>
  <p:tag name="AUTOMATIONTAG" val="Title and Content"/>
  <p:tag name="SLIDETOCOUTLINELEVEL" val="2"/>
</p:tagLst>
</file>

<file path=ppt/tags/tag55.xml><?xml version="1.0" encoding="utf-8"?>
<p:tagLst xmlns:a="http://schemas.openxmlformats.org/drawingml/2006/main" xmlns:r="http://schemas.openxmlformats.org/officeDocument/2006/relationships" xmlns:p="http://schemas.openxmlformats.org/presentationml/2006/main">
  <p:tag name="SLIDETITLE" val="Text"/>
  <p:tag name="SLIDEGROUP" val="Content"/>
  <p:tag name="SLIDEGROUPTYPE" val="Content"/>
  <p:tag name="AUTOMATIONTAG" val="Title and Content"/>
  <p:tag name="SLIDETOCOUTLINELEVEL" val="2"/>
</p:tagLst>
</file>

<file path=ppt/tags/tag6.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7.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8.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9.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heme/theme1.xml><?xml version="1.0" encoding="utf-8"?>
<a:theme xmlns:a="http://schemas.openxmlformats.org/drawingml/2006/main" name="Power Africa USEA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RF_Content">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NRF_Content">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1922</TotalTime>
  <Words>1228</Words>
  <Application>Microsoft Office PowerPoint</Application>
  <PresentationFormat>On-screen Show (4:3)</PresentationFormat>
  <Paragraphs>178</Paragraphs>
  <Slides>15</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Calibri</vt:lpstr>
      <vt:lpstr>Gill Sans MT</vt:lpstr>
      <vt:lpstr>Symbol</vt:lpstr>
      <vt:lpstr>Wingdings</vt:lpstr>
      <vt:lpstr>Wingdings 2</vt:lpstr>
      <vt:lpstr>Power Africa USEA Powerpoint Template</vt:lpstr>
      <vt:lpstr>NRF_Content</vt:lpstr>
      <vt:lpstr>1_NRF_Content</vt:lpstr>
      <vt:lpstr>GOVERNMENT SUPPORT OPTIONS</vt:lpstr>
      <vt:lpstr>What is a government support agreement? </vt:lpstr>
      <vt:lpstr>How is Government support provided? </vt:lpstr>
      <vt:lpstr>Why should the Government provide support?</vt:lpstr>
      <vt:lpstr>Hindrances to the provision of Government support</vt:lpstr>
      <vt:lpstr>Types of Government support </vt:lpstr>
      <vt:lpstr>Regional Government support</vt:lpstr>
      <vt:lpstr>Government or sovereign guarantee</vt:lpstr>
      <vt:lpstr>Implementation agreement</vt:lpstr>
      <vt:lpstr>Letters of support and letters of comfort</vt:lpstr>
      <vt:lpstr>Put and call option agreements</vt:lpstr>
      <vt:lpstr>Termination compensation</vt:lpstr>
      <vt:lpstr>General comments</vt:lpstr>
      <vt:lpstr>In summary…</vt:lpstr>
      <vt:lpstr>PowerPoint Presentation</vt:lpstr>
    </vt:vector>
  </TitlesOfParts>
  <Company>Norton Rose Fulbright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Kiwelu, Laura</dc:creator>
  <cp:lastModifiedBy>Bradley, Bridget</cp:lastModifiedBy>
  <cp:revision>111</cp:revision>
  <dcterms:created xsi:type="dcterms:W3CDTF">2019-07-09T11:53:55Z</dcterms:created>
  <dcterms:modified xsi:type="dcterms:W3CDTF">2020-07-08T18:42:21Z</dcterms:modified>
</cp:coreProperties>
</file>