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3" r:id="rId28"/>
    <p:sldId id="294" r:id="rId29"/>
    <p:sldId id="295" r:id="rId30"/>
    <p:sldId id="29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5" autoAdjust="0"/>
  </p:normalViewPr>
  <p:slideViewPr>
    <p:cSldViewPr>
      <p:cViewPr varScale="1">
        <p:scale>
          <a:sx n="63" d="100"/>
          <a:sy n="63" d="100"/>
        </p:scale>
        <p:origin x="7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C1BD0B-2B02-4320-8B6E-FC652A02AE57}" type="doc">
      <dgm:prSet loTypeId="urn:microsoft.com/office/officeart/2005/8/layout/cycle2" loCatId="cycle" qsTypeId="urn:microsoft.com/office/officeart/2005/8/quickstyle/simple1" qsCatId="simple" csTypeId="urn:microsoft.com/office/officeart/2005/8/colors/accent0_3" csCatId="mainScheme" phldr="1"/>
      <dgm:spPr/>
      <dgm:t>
        <a:bodyPr/>
        <a:lstStyle/>
        <a:p>
          <a:endParaRPr lang="en-GB"/>
        </a:p>
      </dgm:t>
    </dgm:pt>
    <dgm:pt modelId="{15C4A2F1-0FC2-42B5-A812-3BBBE474259A}">
      <dgm:prSet/>
      <dgm:spPr/>
      <dgm:t>
        <a:bodyPr/>
        <a:lstStyle/>
        <a:p>
          <a:pPr rtl="0"/>
          <a:r>
            <a:rPr lang="en-GB" dirty="0"/>
            <a:t>What power is being sold? Contracted capacity?</a:t>
          </a:r>
        </a:p>
      </dgm:t>
      <dgm:extLst>
        <a:ext uri="{E40237B7-FDA0-4F09-8148-C483321AD2D9}">
          <dgm14:cNvPr xmlns:dgm14="http://schemas.microsoft.com/office/drawing/2010/diagram" id="0" name="" descr="Circle diagram slowing flow from: What power is being sold? Contracted capacity? to Sale of capacity or metered output only? to Where is the delivery point? Is it exclusive? to What about commissioning energy?&#10;"/>
        </a:ext>
      </dgm:extLst>
    </dgm:pt>
    <dgm:pt modelId="{1D1AAE6F-C1EE-43AF-800F-341541F6AED3}" type="parTrans" cxnId="{1198F7B3-037C-4E14-B9C2-A6CB6A9D1809}">
      <dgm:prSet/>
      <dgm:spPr/>
      <dgm:t>
        <a:bodyPr/>
        <a:lstStyle/>
        <a:p>
          <a:endParaRPr lang="en-GB"/>
        </a:p>
      </dgm:t>
    </dgm:pt>
    <dgm:pt modelId="{C02283CD-A94C-439C-A837-D1FFD92F8F7E}" type="sibTrans" cxnId="{1198F7B3-037C-4E14-B9C2-A6CB6A9D1809}">
      <dgm:prSet/>
      <dgm:spPr/>
      <dgm:t>
        <a:bodyPr/>
        <a:lstStyle/>
        <a:p>
          <a:endParaRPr lang="en-GB"/>
        </a:p>
      </dgm:t>
    </dgm:pt>
    <dgm:pt modelId="{E9A0D53F-1DAC-4F6D-8CB1-444E5C6CE5A2}">
      <dgm:prSet/>
      <dgm:spPr/>
      <dgm:t>
        <a:bodyPr/>
        <a:lstStyle/>
        <a:p>
          <a:pPr rtl="0"/>
          <a:r>
            <a:rPr lang="en-GB" dirty="0"/>
            <a:t>Sale of capacity or metered output only?</a:t>
          </a:r>
        </a:p>
      </dgm:t>
      <dgm:extLst>
        <a:ext uri="{E40237B7-FDA0-4F09-8148-C483321AD2D9}">
          <dgm14:cNvPr xmlns:dgm14="http://schemas.microsoft.com/office/drawing/2010/diagram" id="0" name="" descr="Circle diagram slowing flow from: What power is being sold? Contracted capacity? to Sale of capacity or metered output only? to Where is the delivery point? Is it exclusive? to What about commissioning energy?&#10;"/>
        </a:ext>
      </dgm:extLst>
    </dgm:pt>
    <dgm:pt modelId="{F3F673E1-EDB3-48EC-81FF-75DB55E445AC}" type="parTrans" cxnId="{720D0D3E-E9F9-4C59-A9F1-5456BC1D8652}">
      <dgm:prSet/>
      <dgm:spPr/>
      <dgm:t>
        <a:bodyPr/>
        <a:lstStyle/>
        <a:p>
          <a:endParaRPr lang="en-GB"/>
        </a:p>
      </dgm:t>
    </dgm:pt>
    <dgm:pt modelId="{A69193EE-87E7-454B-A000-24B5E57F1FAF}" type="sibTrans" cxnId="{720D0D3E-E9F9-4C59-A9F1-5456BC1D8652}">
      <dgm:prSet/>
      <dgm:spPr/>
      <dgm:t>
        <a:bodyPr/>
        <a:lstStyle/>
        <a:p>
          <a:endParaRPr lang="en-GB"/>
        </a:p>
      </dgm:t>
    </dgm:pt>
    <dgm:pt modelId="{985F83CE-11A7-4183-A102-2BE2D5103677}">
      <dgm:prSet/>
      <dgm:spPr/>
      <dgm:t>
        <a:bodyPr/>
        <a:lstStyle/>
        <a:p>
          <a:pPr rtl="0"/>
          <a:r>
            <a:rPr lang="en-GB" dirty="0"/>
            <a:t>Where is the delivery point?</a:t>
          </a:r>
        </a:p>
      </dgm:t>
      <dgm:extLst>
        <a:ext uri="{E40237B7-FDA0-4F09-8148-C483321AD2D9}">
          <dgm14:cNvPr xmlns:dgm14="http://schemas.microsoft.com/office/drawing/2010/diagram" id="0" name="" descr="Circle diagram slowing flow from: What power is being sold? Contracted capacity? to Sale of capacity or metered output only? to Where is the delivery point? Is it exclusive? to What about commissioning energy?&#10;"/>
        </a:ext>
      </dgm:extLst>
    </dgm:pt>
    <dgm:pt modelId="{2B34E094-89CE-454A-B242-17C472FBE01A}" type="parTrans" cxnId="{28953C3D-6187-4CFA-B59F-89A3A7EA8F39}">
      <dgm:prSet/>
      <dgm:spPr/>
      <dgm:t>
        <a:bodyPr/>
        <a:lstStyle/>
        <a:p>
          <a:endParaRPr lang="en-GB"/>
        </a:p>
      </dgm:t>
    </dgm:pt>
    <dgm:pt modelId="{1C3A24E0-FB71-4EDB-BB8C-7613935576F7}" type="sibTrans" cxnId="{28953C3D-6187-4CFA-B59F-89A3A7EA8F39}">
      <dgm:prSet/>
      <dgm:spPr/>
      <dgm:t>
        <a:bodyPr/>
        <a:lstStyle/>
        <a:p>
          <a:endParaRPr lang="en-GB"/>
        </a:p>
      </dgm:t>
    </dgm:pt>
    <dgm:pt modelId="{FE333E14-5C25-401E-9B00-D4F72BDF2603}">
      <dgm:prSet/>
      <dgm:spPr/>
      <dgm:t>
        <a:bodyPr/>
        <a:lstStyle/>
        <a:p>
          <a:pPr rtl="0"/>
          <a:r>
            <a:rPr lang="en-GB" dirty="0"/>
            <a:t>Is it exclusive?</a:t>
          </a:r>
        </a:p>
      </dgm:t>
      <dgm:extLst>
        <a:ext uri="{E40237B7-FDA0-4F09-8148-C483321AD2D9}">
          <dgm14:cNvPr xmlns:dgm14="http://schemas.microsoft.com/office/drawing/2010/diagram" id="0" name="" descr="Circle diagram slowing flow from: What power is being sold? Contracted capacity? to Sale of capacity or metered output only? to Where is the delivery point? Is it exclusive? to What about commissioning energy?&#10;"/>
        </a:ext>
      </dgm:extLst>
    </dgm:pt>
    <dgm:pt modelId="{8074D16B-82D7-44FD-82C9-1E7E424331DE}" type="parTrans" cxnId="{EFDB35E9-8166-45CA-929F-DC0C988A9ED3}">
      <dgm:prSet/>
      <dgm:spPr/>
      <dgm:t>
        <a:bodyPr/>
        <a:lstStyle/>
        <a:p>
          <a:endParaRPr lang="en-GB"/>
        </a:p>
      </dgm:t>
    </dgm:pt>
    <dgm:pt modelId="{8C69242C-C770-4596-855A-5898C623E13A}" type="sibTrans" cxnId="{EFDB35E9-8166-45CA-929F-DC0C988A9ED3}">
      <dgm:prSet/>
      <dgm:spPr/>
      <dgm:t>
        <a:bodyPr/>
        <a:lstStyle/>
        <a:p>
          <a:endParaRPr lang="en-GB"/>
        </a:p>
      </dgm:t>
    </dgm:pt>
    <dgm:pt modelId="{EACE332C-1566-401D-9309-0FD2E1973DF4}">
      <dgm:prSet/>
      <dgm:spPr/>
      <dgm:t>
        <a:bodyPr/>
        <a:lstStyle/>
        <a:p>
          <a:pPr rtl="0"/>
          <a:r>
            <a:rPr lang="en-GB" dirty="0"/>
            <a:t>What about commissioning energy?</a:t>
          </a:r>
        </a:p>
      </dgm:t>
      <dgm:extLst>
        <a:ext uri="{E40237B7-FDA0-4F09-8148-C483321AD2D9}">
          <dgm14:cNvPr xmlns:dgm14="http://schemas.microsoft.com/office/drawing/2010/diagram" id="0" name="" descr="Circle diagram slowing flow from: What power is being sold? Contracted capacity? to Sale of capacity or metered output only? to Where is the delivery point? Is it exclusive? to What about commissioning energy?&#10;"/>
        </a:ext>
      </dgm:extLst>
    </dgm:pt>
    <dgm:pt modelId="{ED4A55C7-2DC1-411E-ADBE-681253551732}" type="parTrans" cxnId="{EE820D73-3259-4742-99C0-78C9B6FA5541}">
      <dgm:prSet/>
      <dgm:spPr/>
      <dgm:t>
        <a:bodyPr/>
        <a:lstStyle/>
        <a:p>
          <a:endParaRPr lang="en-GB"/>
        </a:p>
      </dgm:t>
    </dgm:pt>
    <dgm:pt modelId="{CA04F46C-C433-4E3E-B88F-06B9EE0A70B7}" type="sibTrans" cxnId="{EE820D73-3259-4742-99C0-78C9B6FA5541}">
      <dgm:prSet/>
      <dgm:spPr/>
      <dgm:t>
        <a:bodyPr/>
        <a:lstStyle/>
        <a:p>
          <a:endParaRPr lang="en-GB"/>
        </a:p>
      </dgm:t>
    </dgm:pt>
    <dgm:pt modelId="{AD737F31-7C14-4282-8AA5-C4E804385917}" type="pres">
      <dgm:prSet presAssocID="{67C1BD0B-2B02-4320-8B6E-FC652A02AE57}" presName="cycle" presStyleCnt="0">
        <dgm:presLayoutVars>
          <dgm:dir/>
          <dgm:resizeHandles val="exact"/>
        </dgm:presLayoutVars>
      </dgm:prSet>
      <dgm:spPr/>
    </dgm:pt>
    <dgm:pt modelId="{0BB7A6D5-C32A-4E7D-8AC7-E573BFCF9D21}" type="pres">
      <dgm:prSet presAssocID="{15C4A2F1-0FC2-42B5-A812-3BBBE474259A}" presName="node" presStyleLbl="node1" presStyleIdx="0" presStyleCnt="5">
        <dgm:presLayoutVars>
          <dgm:bulletEnabled val="1"/>
        </dgm:presLayoutVars>
      </dgm:prSet>
      <dgm:spPr/>
    </dgm:pt>
    <dgm:pt modelId="{79504C3B-00C2-44EC-AE8F-67EC0DA238A5}" type="pres">
      <dgm:prSet presAssocID="{C02283CD-A94C-439C-A837-D1FFD92F8F7E}" presName="sibTrans" presStyleLbl="sibTrans2D1" presStyleIdx="0" presStyleCnt="5"/>
      <dgm:spPr/>
    </dgm:pt>
    <dgm:pt modelId="{6EC95FC9-86F5-49F1-87B8-DEE6AA7697EB}" type="pres">
      <dgm:prSet presAssocID="{C02283CD-A94C-439C-A837-D1FFD92F8F7E}" presName="connectorText" presStyleLbl="sibTrans2D1" presStyleIdx="0" presStyleCnt="5"/>
      <dgm:spPr/>
    </dgm:pt>
    <dgm:pt modelId="{1316D133-2675-44C4-8D64-54C4AFD87D49}" type="pres">
      <dgm:prSet presAssocID="{E9A0D53F-1DAC-4F6D-8CB1-444E5C6CE5A2}" presName="node" presStyleLbl="node1" presStyleIdx="1" presStyleCnt="5">
        <dgm:presLayoutVars>
          <dgm:bulletEnabled val="1"/>
        </dgm:presLayoutVars>
      </dgm:prSet>
      <dgm:spPr/>
    </dgm:pt>
    <dgm:pt modelId="{EC91894F-93AA-4F67-A0D1-68616E9000C5}" type="pres">
      <dgm:prSet presAssocID="{A69193EE-87E7-454B-A000-24B5E57F1FAF}" presName="sibTrans" presStyleLbl="sibTrans2D1" presStyleIdx="1" presStyleCnt="5"/>
      <dgm:spPr/>
    </dgm:pt>
    <dgm:pt modelId="{9E89FE36-835C-48BE-B105-4472FE205E4C}" type="pres">
      <dgm:prSet presAssocID="{A69193EE-87E7-454B-A000-24B5E57F1FAF}" presName="connectorText" presStyleLbl="sibTrans2D1" presStyleIdx="1" presStyleCnt="5"/>
      <dgm:spPr/>
    </dgm:pt>
    <dgm:pt modelId="{6BF908C8-8C2A-4612-9286-792831505226}" type="pres">
      <dgm:prSet presAssocID="{985F83CE-11A7-4183-A102-2BE2D5103677}" presName="node" presStyleLbl="node1" presStyleIdx="2" presStyleCnt="5">
        <dgm:presLayoutVars>
          <dgm:bulletEnabled val="1"/>
        </dgm:presLayoutVars>
      </dgm:prSet>
      <dgm:spPr/>
    </dgm:pt>
    <dgm:pt modelId="{5E821439-13B2-4420-B40B-547D9BCBFB3A}" type="pres">
      <dgm:prSet presAssocID="{1C3A24E0-FB71-4EDB-BB8C-7613935576F7}" presName="sibTrans" presStyleLbl="sibTrans2D1" presStyleIdx="2" presStyleCnt="5"/>
      <dgm:spPr/>
    </dgm:pt>
    <dgm:pt modelId="{D7A52F3F-0D45-4053-B7BA-ED70AB4C7A31}" type="pres">
      <dgm:prSet presAssocID="{1C3A24E0-FB71-4EDB-BB8C-7613935576F7}" presName="connectorText" presStyleLbl="sibTrans2D1" presStyleIdx="2" presStyleCnt="5"/>
      <dgm:spPr/>
    </dgm:pt>
    <dgm:pt modelId="{991015AB-BEA2-497A-BC15-1C09304D67A0}" type="pres">
      <dgm:prSet presAssocID="{FE333E14-5C25-401E-9B00-D4F72BDF2603}" presName="node" presStyleLbl="node1" presStyleIdx="3" presStyleCnt="5">
        <dgm:presLayoutVars>
          <dgm:bulletEnabled val="1"/>
        </dgm:presLayoutVars>
      </dgm:prSet>
      <dgm:spPr/>
    </dgm:pt>
    <dgm:pt modelId="{587B0F90-34E0-494F-9074-4709EC6C36D8}" type="pres">
      <dgm:prSet presAssocID="{8C69242C-C770-4596-855A-5898C623E13A}" presName="sibTrans" presStyleLbl="sibTrans2D1" presStyleIdx="3" presStyleCnt="5"/>
      <dgm:spPr/>
    </dgm:pt>
    <dgm:pt modelId="{DBF0DFD4-0DAE-4F15-A14B-B0E0D35151AD}" type="pres">
      <dgm:prSet presAssocID="{8C69242C-C770-4596-855A-5898C623E13A}" presName="connectorText" presStyleLbl="sibTrans2D1" presStyleIdx="3" presStyleCnt="5"/>
      <dgm:spPr/>
    </dgm:pt>
    <dgm:pt modelId="{07CB6588-13E7-41C7-8D90-26B646CCB57B}" type="pres">
      <dgm:prSet presAssocID="{EACE332C-1566-401D-9309-0FD2E1973DF4}" presName="node" presStyleLbl="node1" presStyleIdx="4" presStyleCnt="5">
        <dgm:presLayoutVars>
          <dgm:bulletEnabled val="1"/>
        </dgm:presLayoutVars>
      </dgm:prSet>
      <dgm:spPr/>
    </dgm:pt>
    <dgm:pt modelId="{265C39EB-5DB8-47CF-834D-DC0A610B610E}" type="pres">
      <dgm:prSet presAssocID="{CA04F46C-C433-4E3E-B88F-06B9EE0A70B7}" presName="sibTrans" presStyleLbl="sibTrans2D1" presStyleIdx="4" presStyleCnt="5"/>
      <dgm:spPr/>
    </dgm:pt>
    <dgm:pt modelId="{AC4DE952-F2FB-4A33-A96A-2528661AA871}" type="pres">
      <dgm:prSet presAssocID="{CA04F46C-C433-4E3E-B88F-06B9EE0A70B7}" presName="connectorText" presStyleLbl="sibTrans2D1" presStyleIdx="4" presStyleCnt="5"/>
      <dgm:spPr/>
    </dgm:pt>
  </dgm:ptLst>
  <dgm:cxnLst>
    <dgm:cxn modelId="{4785F82E-D4AB-474C-AE05-B9C31E056C7F}" type="presOf" srcId="{1C3A24E0-FB71-4EDB-BB8C-7613935576F7}" destId="{5E821439-13B2-4420-B40B-547D9BCBFB3A}" srcOrd="0" destOrd="0" presId="urn:microsoft.com/office/officeart/2005/8/layout/cycle2"/>
    <dgm:cxn modelId="{27715235-DC27-4E2F-804C-F3EBFDD13DEF}" type="presOf" srcId="{1C3A24E0-FB71-4EDB-BB8C-7613935576F7}" destId="{D7A52F3F-0D45-4053-B7BA-ED70AB4C7A31}" srcOrd="1" destOrd="0" presId="urn:microsoft.com/office/officeart/2005/8/layout/cycle2"/>
    <dgm:cxn modelId="{E2A25E37-CD8E-4AF2-940A-2C7F6AF82FBC}" type="presOf" srcId="{67C1BD0B-2B02-4320-8B6E-FC652A02AE57}" destId="{AD737F31-7C14-4282-8AA5-C4E804385917}" srcOrd="0" destOrd="0" presId="urn:microsoft.com/office/officeart/2005/8/layout/cycle2"/>
    <dgm:cxn modelId="{28953C3D-6187-4CFA-B59F-89A3A7EA8F39}" srcId="{67C1BD0B-2B02-4320-8B6E-FC652A02AE57}" destId="{985F83CE-11A7-4183-A102-2BE2D5103677}" srcOrd="2" destOrd="0" parTransId="{2B34E094-89CE-454A-B242-17C472FBE01A}" sibTransId="{1C3A24E0-FB71-4EDB-BB8C-7613935576F7}"/>
    <dgm:cxn modelId="{720D0D3E-E9F9-4C59-A9F1-5456BC1D8652}" srcId="{67C1BD0B-2B02-4320-8B6E-FC652A02AE57}" destId="{E9A0D53F-1DAC-4F6D-8CB1-444E5C6CE5A2}" srcOrd="1" destOrd="0" parTransId="{F3F673E1-EDB3-48EC-81FF-75DB55E445AC}" sibTransId="{A69193EE-87E7-454B-A000-24B5E57F1FAF}"/>
    <dgm:cxn modelId="{3CC33548-C976-41E9-A547-E7154D3417EB}" type="presOf" srcId="{CA04F46C-C433-4E3E-B88F-06B9EE0A70B7}" destId="{265C39EB-5DB8-47CF-834D-DC0A610B610E}" srcOrd="0" destOrd="0" presId="urn:microsoft.com/office/officeart/2005/8/layout/cycle2"/>
    <dgm:cxn modelId="{EE820D73-3259-4742-99C0-78C9B6FA5541}" srcId="{67C1BD0B-2B02-4320-8B6E-FC652A02AE57}" destId="{EACE332C-1566-401D-9309-0FD2E1973DF4}" srcOrd="4" destOrd="0" parTransId="{ED4A55C7-2DC1-411E-ADBE-681253551732}" sibTransId="{CA04F46C-C433-4E3E-B88F-06B9EE0A70B7}"/>
    <dgm:cxn modelId="{E9326A77-F8A2-47AB-8C9D-41FE1B1354F8}" type="presOf" srcId="{EACE332C-1566-401D-9309-0FD2E1973DF4}" destId="{07CB6588-13E7-41C7-8D90-26B646CCB57B}" srcOrd="0" destOrd="0" presId="urn:microsoft.com/office/officeart/2005/8/layout/cycle2"/>
    <dgm:cxn modelId="{A36B0B58-C12F-4085-A17F-3FBA6C22418A}" type="presOf" srcId="{8C69242C-C770-4596-855A-5898C623E13A}" destId="{587B0F90-34E0-494F-9074-4709EC6C36D8}" srcOrd="0" destOrd="0" presId="urn:microsoft.com/office/officeart/2005/8/layout/cycle2"/>
    <dgm:cxn modelId="{88DC4683-2CC3-44EF-B113-20F78A86A903}" type="presOf" srcId="{A69193EE-87E7-454B-A000-24B5E57F1FAF}" destId="{EC91894F-93AA-4F67-A0D1-68616E9000C5}" srcOrd="0" destOrd="0" presId="urn:microsoft.com/office/officeart/2005/8/layout/cycle2"/>
    <dgm:cxn modelId="{0F504C8E-6C30-485F-BFA7-A175433674C4}" type="presOf" srcId="{15C4A2F1-0FC2-42B5-A812-3BBBE474259A}" destId="{0BB7A6D5-C32A-4E7D-8AC7-E573BFCF9D21}" srcOrd="0" destOrd="0" presId="urn:microsoft.com/office/officeart/2005/8/layout/cycle2"/>
    <dgm:cxn modelId="{F54F3094-7998-43CE-ACA3-345E47CE32EA}" type="presOf" srcId="{C02283CD-A94C-439C-A837-D1FFD92F8F7E}" destId="{79504C3B-00C2-44EC-AE8F-67EC0DA238A5}" srcOrd="0" destOrd="0" presId="urn:microsoft.com/office/officeart/2005/8/layout/cycle2"/>
    <dgm:cxn modelId="{DCFBD1B2-964C-41F0-819E-5E7733EF0F4B}" type="presOf" srcId="{CA04F46C-C433-4E3E-B88F-06B9EE0A70B7}" destId="{AC4DE952-F2FB-4A33-A96A-2528661AA871}" srcOrd="1" destOrd="0" presId="urn:microsoft.com/office/officeart/2005/8/layout/cycle2"/>
    <dgm:cxn modelId="{1198F7B3-037C-4E14-B9C2-A6CB6A9D1809}" srcId="{67C1BD0B-2B02-4320-8B6E-FC652A02AE57}" destId="{15C4A2F1-0FC2-42B5-A812-3BBBE474259A}" srcOrd="0" destOrd="0" parTransId="{1D1AAE6F-C1EE-43AF-800F-341541F6AED3}" sibTransId="{C02283CD-A94C-439C-A837-D1FFD92F8F7E}"/>
    <dgm:cxn modelId="{08A6B7BC-285C-41FD-BAC6-615EFB059C2C}" type="presOf" srcId="{A69193EE-87E7-454B-A000-24B5E57F1FAF}" destId="{9E89FE36-835C-48BE-B105-4472FE205E4C}" srcOrd="1" destOrd="0" presId="urn:microsoft.com/office/officeart/2005/8/layout/cycle2"/>
    <dgm:cxn modelId="{14B5C0BD-4DED-4FF9-A572-80DB8356E174}" type="presOf" srcId="{985F83CE-11A7-4183-A102-2BE2D5103677}" destId="{6BF908C8-8C2A-4612-9286-792831505226}" srcOrd="0" destOrd="0" presId="urn:microsoft.com/office/officeart/2005/8/layout/cycle2"/>
    <dgm:cxn modelId="{CD907ECA-2971-45C2-B5F1-E0475C099AA7}" type="presOf" srcId="{8C69242C-C770-4596-855A-5898C623E13A}" destId="{DBF0DFD4-0DAE-4F15-A14B-B0E0D35151AD}" srcOrd="1" destOrd="0" presId="urn:microsoft.com/office/officeart/2005/8/layout/cycle2"/>
    <dgm:cxn modelId="{E2654ED2-B7C8-4293-88A1-2DACA2C9184D}" type="presOf" srcId="{E9A0D53F-1DAC-4F6D-8CB1-444E5C6CE5A2}" destId="{1316D133-2675-44C4-8D64-54C4AFD87D49}" srcOrd="0" destOrd="0" presId="urn:microsoft.com/office/officeart/2005/8/layout/cycle2"/>
    <dgm:cxn modelId="{F37A90D9-E327-4DE6-91F7-D2A817731972}" type="presOf" srcId="{C02283CD-A94C-439C-A837-D1FFD92F8F7E}" destId="{6EC95FC9-86F5-49F1-87B8-DEE6AA7697EB}" srcOrd="1" destOrd="0" presId="urn:microsoft.com/office/officeart/2005/8/layout/cycle2"/>
    <dgm:cxn modelId="{EFDB35E9-8166-45CA-929F-DC0C988A9ED3}" srcId="{67C1BD0B-2B02-4320-8B6E-FC652A02AE57}" destId="{FE333E14-5C25-401E-9B00-D4F72BDF2603}" srcOrd="3" destOrd="0" parTransId="{8074D16B-82D7-44FD-82C9-1E7E424331DE}" sibTransId="{8C69242C-C770-4596-855A-5898C623E13A}"/>
    <dgm:cxn modelId="{60D54BF6-741B-48DD-9D1E-B59245F135BA}" type="presOf" srcId="{FE333E14-5C25-401E-9B00-D4F72BDF2603}" destId="{991015AB-BEA2-497A-BC15-1C09304D67A0}" srcOrd="0" destOrd="0" presId="urn:microsoft.com/office/officeart/2005/8/layout/cycle2"/>
    <dgm:cxn modelId="{ECA1E10E-3E29-4029-89A9-EA74EE684FD0}" type="presParOf" srcId="{AD737F31-7C14-4282-8AA5-C4E804385917}" destId="{0BB7A6D5-C32A-4E7D-8AC7-E573BFCF9D21}" srcOrd="0" destOrd="0" presId="urn:microsoft.com/office/officeart/2005/8/layout/cycle2"/>
    <dgm:cxn modelId="{6C764816-31D3-451A-A968-4DA88EFCE5C5}" type="presParOf" srcId="{AD737F31-7C14-4282-8AA5-C4E804385917}" destId="{79504C3B-00C2-44EC-AE8F-67EC0DA238A5}" srcOrd="1" destOrd="0" presId="urn:microsoft.com/office/officeart/2005/8/layout/cycle2"/>
    <dgm:cxn modelId="{C461CF79-F8A5-4561-A225-4F4430FE7950}" type="presParOf" srcId="{79504C3B-00C2-44EC-AE8F-67EC0DA238A5}" destId="{6EC95FC9-86F5-49F1-87B8-DEE6AA7697EB}" srcOrd="0" destOrd="0" presId="urn:microsoft.com/office/officeart/2005/8/layout/cycle2"/>
    <dgm:cxn modelId="{3DD44A27-8DB6-4DB9-8C71-629D9F015EA8}" type="presParOf" srcId="{AD737F31-7C14-4282-8AA5-C4E804385917}" destId="{1316D133-2675-44C4-8D64-54C4AFD87D49}" srcOrd="2" destOrd="0" presId="urn:microsoft.com/office/officeart/2005/8/layout/cycle2"/>
    <dgm:cxn modelId="{E4D43FF3-C6B5-436B-BA1B-10F33D993DA4}" type="presParOf" srcId="{AD737F31-7C14-4282-8AA5-C4E804385917}" destId="{EC91894F-93AA-4F67-A0D1-68616E9000C5}" srcOrd="3" destOrd="0" presId="urn:microsoft.com/office/officeart/2005/8/layout/cycle2"/>
    <dgm:cxn modelId="{D4DD51C1-4E95-4CB3-B518-3B00B33E996A}" type="presParOf" srcId="{EC91894F-93AA-4F67-A0D1-68616E9000C5}" destId="{9E89FE36-835C-48BE-B105-4472FE205E4C}" srcOrd="0" destOrd="0" presId="urn:microsoft.com/office/officeart/2005/8/layout/cycle2"/>
    <dgm:cxn modelId="{1FEE083B-D60B-431C-964D-E05A438D6E8C}" type="presParOf" srcId="{AD737F31-7C14-4282-8AA5-C4E804385917}" destId="{6BF908C8-8C2A-4612-9286-792831505226}" srcOrd="4" destOrd="0" presId="urn:microsoft.com/office/officeart/2005/8/layout/cycle2"/>
    <dgm:cxn modelId="{12ED0F18-1B9D-4C0A-AEE7-B65EFDDD220F}" type="presParOf" srcId="{AD737F31-7C14-4282-8AA5-C4E804385917}" destId="{5E821439-13B2-4420-B40B-547D9BCBFB3A}" srcOrd="5" destOrd="0" presId="urn:microsoft.com/office/officeart/2005/8/layout/cycle2"/>
    <dgm:cxn modelId="{1AF3DE25-1609-417B-9AD9-212CB59900C5}" type="presParOf" srcId="{5E821439-13B2-4420-B40B-547D9BCBFB3A}" destId="{D7A52F3F-0D45-4053-B7BA-ED70AB4C7A31}" srcOrd="0" destOrd="0" presId="urn:microsoft.com/office/officeart/2005/8/layout/cycle2"/>
    <dgm:cxn modelId="{FFF481EF-D9B2-4CB8-B4BC-CE8D85449E99}" type="presParOf" srcId="{AD737F31-7C14-4282-8AA5-C4E804385917}" destId="{991015AB-BEA2-497A-BC15-1C09304D67A0}" srcOrd="6" destOrd="0" presId="urn:microsoft.com/office/officeart/2005/8/layout/cycle2"/>
    <dgm:cxn modelId="{DFB84175-437B-4964-A026-C91E7E1764C5}" type="presParOf" srcId="{AD737F31-7C14-4282-8AA5-C4E804385917}" destId="{587B0F90-34E0-494F-9074-4709EC6C36D8}" srcOrd="7" destOrd="0" presId="urn:microsoft.com/office/officeart/2005/8/layout/cycle2"/>
    <dgm:cxn modelId="{7BB60194-74D3-424D-9488-1E74C84346A3}" type="presParOf" srcId="{587B0F90-34E0-494F-9074-4709EC6C36D8}" destId="{DBF0DFD4-0DAE-4F15-A14B-B0E0D35151AD}" srcOrd="0" destOrd="0" presId="urn:microsoft.com/office/officeart/2005/8/layout/cycle2"/>
    <dgm:cxn modelId="{1FBEF189-2729-4395-A9D6-CEE3D51CA5E2}" type="presParOf" srcId="{AD737F31-7C14-4282-8AA5-C4E804385917}" destId="{07CB6588-13E7-41C7-8D90-26B646CCB57B}" srcOrd="8" destOrd="0" presId="urn:microsoft.com/office/officeart/2005/8/layout/cycle2"/>
    <dgm:cxn modelId="{63C68F75-5245-4D90-8240-C80AB44F2738}" type="presParOf" srcId="{AD737F31-7C14-4282-8AA5-C4E804385917}" destId="{265C39EB-5DB8-47CF-834D-DC0A610B610E}" srcOrd="9" destOrd="0" presId="urn:microsoft.com/office/officeart/2005/8/layout/cycle2"/>
    <dgm:cxn modelId="{DFDB637B-F573-46F9-AEB1-5707B1D2324C}" type="presParOf" srcId="{265C39EB-5DB8-47CF-834D-DC0A610B610E}" destId="{AC4DE952-F2FB-4A33-A96A-2528661AA871}"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1989BF-351A-44CF-B82C-DCDC14C3C77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D1EEDB0D-3B76-470C-BBFF-958F8A98DCA1}">
      <dgm:prSet/>
      <dgm:spPr/>
      <dgm:t>
        <a:bodyPr/>
        <a:lstStyle/>
        <a:p>
          <a:pPr rtl="0"/>
          <a:endParaRPr lang="en-GB" dirty="0"/>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84ECA03E-B999-49D5-8BE6-4C1E694AD476}" type="parTrans" cxnId="{034F5FAB-2828-4E95-B5F6-58F34CB83331}">
      <dgm:prSet/>
      <dgm:spPr/>
      <dgm:t>
        <a:bodyPr/>
        <a:lstStyle/>
        <a:p>
          <a:endParaRPr lang="en-GB"/>
        </a:p>
      </dgm:t>
    </dgm:pt>
    <dgm:pt modelId="{0F7EFD30-9799-4F24-A84A-EF24BA5F64D0}" type="sibTrans" cxnId="{034F5FAB-2828-4E95-B5F6-58F34CB83331}">
      <dgm:prSet/>
      <dgm:spPr/>
      <dgm:t>
        <a:bodyPr/>
        <a:lstStyle/>
        <a:p>
          <a:endParaRPr lang="en-GB"/>
        </a:p>
      </dgm:t>
    </dgm:pt>
    <dgm:pt modelId="{D1924FFB-F4EE-46BB-957A-CE08D50E259B}">
      <dgm:prSet/>
      <dgm:spPr/>
      <dgm:t>
        <a:bodyPr/>
        <a:lstStyle/>
        <a:p>
          <a:pPr rtl="0"/>
          <a:endParaRPr lang="en-GB" dirty="0"/>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48126FC5-0448-4A74-90A1-21FFCBEC5F9C}" type="parTrans" cxnId="{7659BBF1-29ED-410B-AB23-832978AE4EF5}">
      <dgm:prSet/>
      <dgm:spPr/>
      <dgm:t>
        <a:bodyPr/>
        <a:lstStyle/>
        <a:p>
          <a:endParaRPr lang="en-GB"/>
        </a:p>
      </dgm:t>
    </dgm:pt>
    <dgm:pt modelId="{1475B7EF-593A-4A86-BF06-843E09B60A0B}" type="sibTrans" cxnId="{7659BBF1-29ED-410B-AB23-832978AE4EF5}">
      <dgm:prSet/>
      <dgm:spPr/>
      <dgm:t>
        <a:bodyPr/>
        <a:lstStyle/>
        <a:p>
          <a:endParaRPr lang="en-GB"/>
        </a:p>
      </dgm:t>
    </dgm:pt>
    <dgm:pt modelId="{1A448FB7-AC61-4121-8FA7-48BCF415393C}">
      <dgm:prSet/>
      <dgm:spPr/>
      <dgm:t>
        <a:bodyPr/>
        <a:lstStyle/>
        <a:p>
          <a:pPr rtl="0"/>
          <a:endParaRPr lang="en-GB" dirty="0"/>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CA2CF5CA-D9E9-4755-B951-ED8FC199CD3C}" type="parTrans" cxnId="{E982DC18-85AE-4677-A0F7-C5D0BFA470EC}">
      <dgm:prSet/>
      <dgm:spPr/>
      <dgm:t>
        <a:bodyPr/>
        <a:lstStyle/>
        <a:p>
          <a:endParaRPr lang="en-GB"/>
        </a:p>
      </dgm:t>
    </dgm:pt>
    <dgm:pt modelId="{9613AED9-8A33-420E-8561-68B38464986D}" type="sibTrans" cxnId="{E982DC18-85AE-4677-A0F7-C5D0BFA470EC}">
      <dgm:prSet/>
      <dgm:spPr/>
      <dgm:t>
        <a:bodyPr/>
        <a:lstStyle/>
        <a:p>
          <a:endParaRPr lang="en-GB"/>
        </a:p>
      </dgm:t>
    </dgm:pt>
    <dgm:pt modelId="{E7984871-00C5-402C-8302-6F7CA6B004E2}">
      <dgm:prSet/>
      <dgm:spPr/>
      <dgm:t>
        <a:bodyPr/>
        <a:lstStyle/>
        <a:p>
          <a:r>
            <a:rPr lang="en-GB"/>
            <a:t>The tariff must be clearly and unequivocally stated</a:t>
          </a:r>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B55E7A0B-8235-41C0-B2BB-17D8A98A7002}" type="parTrans" cxnId="{684157E2-C679-4FDF-BE01-B2DBE9E30FB4}">
      <dgm:prSet/>
      <dgm:spPr/>
      <dgm:t>
        <a:bodyPr/>
        <a:lstStyle/>
        <a:p>
          <a:endParaRPr lang="en-GB"/>
        </a:p>
      </dgm:t>
    </dgm:pt>
    <dgm:pt modelId="{49B0E315-97A8-41B2-B444-230C23457EC7}" type="sibTrans" cxnId="{684157E2-C679-4FDF-BE01-B2DBE9E30FB4}">
      <dgm:prSet/>
      <dgm:spPr/>
      <dgm:t>
        <a:bodyPr/>
        <a:lstStyle/>
        <a:p>
          <a:endParaRPr lang="en-GB"/>
        </a:p>
      </dgm:t>
    </dgm:pt>
    <dgm:pt modelId="{27697AFF-89D3-497B-8B28-B9F90D11E4BB}">
      <dgm:prSet/>
      <dgm:spPr/>
      <dgm:t>
        <a:bodyPr/>
        <a:lstStyle/>
        <a:p>
          <a:pPr rtl="0"/>
          <a:r>
            <a:rPr lang="en-GB" dirty="0"/>
            <a:t>For non-dispatchable renewables the tariff will be energy charge only and will be stated simply as ‘x per kWh’.</a:t>
          </a:r>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116DDFFD-DB2B-40AB-846F-90CFC440CE41}" type="parTrans" cxnId="{8B1A2696-3C74-476E-807B-7AABFE68F95E}">
      <dgm:prSet/>
      <dgm:spPr/>
      <dgm:t>
        <a:bodyPr/>
        <a:lstStyle/>
        <a:p>
          <a:endParaRPr lang="en-GB"/>
        </a:p>
      </dgm:t>
    </dgm:pt>
    <dgm:pt modelId="{3695A369-AB47-4F5C-8908-122CF660C33C}" type="sibTrans" cxnId="{8B1A2696-3C74-476E-807B-7AABFE68F95E}">
      <dgm:prSet/>
      <dgm:spPr/>
      <dgm:t>
        <a:bodyPr/>
        <a:lstStyle/>
        <a:p>
          <a:endParaRPr lang="en-GB"/>
        </a:p>
      </dgm:t>
    </dgm:pt>
    <dgm:pt modelId="{4806C2B0-1DF8-48DE-84FE-80768D3B5C63}">
      <dgm:prSet/>
      <dgm:spPr/>
      <dgm:t>
        <a:bodyPr/>
        <a:lstStyle/>
        <a:p>
          <a:pPr rtl="0"/>
          <a:r>
            <a:rPr lang="en-GB" dirty="0"/>
            <a:t>If the tariff is subject to indexation or escalation this must also be clear.</a:t>
          </a:r>
        </a:p>
      </dgm:t>
      <dgm:extLst>
        <a:ext uri="{E40237B7-FDA0-4F09-8148-C483321AD2D9}">
          <dgm14:cNvPr xmlns:dgm14="http://schemas.microsoft.com/office/drawing/2010/diagram" id="0" name="" descr="downward flow chart moving from top: The tariff must be clearly and unequivocally stated, down to middle: For non-dispatchable renewables the tariff will be energy charge only and will be stated simply as ‘x per kWh’. to Bottom: If the tariff is subject to indexation or escalation this must also be clear."/>
        </a:ext>
      </dgm:extLst>
    </dgm:pt>
    <dgm:pt modelId="{E963EA7A-241D-4D64-81E3-F03F9F9DABA0}" type="parTrans" cxnId="{7EE5C9F2-007E-4E5A-8803-04029FC8FEC1}">
      <dgm:prSet/>
      <dgm:spPr/>
      <dgm:t>
        <a:bodyPr/>
        <a:lstStyle/>
        <a:p>
          <a:endParaRPr lang="en-GB"/>
        </a:p>
      </dgm:t>
    </dgm:pt>
    <dgm:pt modelId="{70446FC1-D5DD-4BB3-9D23-C955CD952F04}" type="sibTrans" cxnId="{7EE5C9F2-007E-4E5A-8803-04029FC8FEC1}">
      <dgm:prSet/>
      <dgm:spPr/>
      <dgm:t>
        <a:bodyPr/>
        <a:lstStyle/>
        <a:p>
          <a:endParaRPr lang="en-GB"/>
        </a:p>
      </dgm:t>
    </dgm:pt>
    <dgm:pt modelId="{0E173A61-BBA0-4755-B679-35ABE76E2CA3}" type="pres">
      <dgm:prSet presAssocID="{AB1989BF-351A-44CF-B82C-DCDC14C3C77E}" presName="linearFlow" presStyleCnt="0">
        <dgm:presLayoutVars>
          <dgm:dir/>
          <dgm:animLvl val="lvl"/>
          <dgm:resizeHandles val="exact"/>
        </dgm:presLayoutVars>
      </dgm:prSet>
      <dgm:spPr/>
    </dgm:pt>
    <dgm:pt modelId="{E1DB4940-60B6-4F0F-8383-941AFF2CFBBD}" type="pres">
      <dgm:prSet presAssocID="{D1EEDB0D-3B76-470C-BBFF-958F8A98DCA1}" presName="composite" presStyleCnt="0"/>
      <dgm:spPr/>
    </dgm:pt>
    <dgm:pt modelId="{8D3D4283-D3AE-4FF3-80DB-424D94EB0DE7}" type="pres">
      <dgm:prSet presAssocID="{D1EEDB0D-3B76-470C-BBFF-958F8A98DCA1}" presName="parentText" presStyleLbl="alignNode1" presStyleIdx="0" presStyleCnt="3">
        <dgm:presLayoutVars>
          <dgm:chMax val="1"/>
          <dgm:bulletEnabled val="1"/>
        </dgm:presLayoutVars>
      </dgm:prSet>
      <dgm:spPr/>
    </dgm:pt>
    <dgm:pt modelId="{516721FB-B97F-4A27-B36A-BD2B1E467C64}" type="pres">
      <dgm:prSet presAssocID="{D1EEDB0D-3B76-470C-BBFF-958F8A98DCA1}" presName="descendantText" presStyleLbl="alignAcc1" presStyleIdx="0" presStyleCnt="3">
        <dgm:presLayoutVars>
          <dgm:bulletEnabled val="1"/>
        </dgm:presLayoutVars>
      </dgm:prSet>
      <dgm:spPr/>
    </dgm:pt>
    <dgm:pt modelId="{78BBC43F-03D8-4CD6-8441-B164D0999C3D}" type="pres">
      <dgm:prSet presAssocID="{0F7EFD30-9799-4F24-A84A-EF24BA5F64D0}" presName="sp" presStyleCnt="0"/>
      <dgm:spPr/>
    </dgm:pt>
    <dgm:pt modelId="{4B661448-A829-4A0B-BA4D-238B1809C8B0}" type="pres">
      <dgm:prSet presAssocID="{D1924FFB-F4EE-46BB-957A-CE08D50E259B}" presName="composite" presStyleCnt="0"/>
      <dgm:spPr/>
    </dgm:pt>
    <dgm:pt modelId="{457C873C-E041-4B34-950D-DDCE967268D6}" type="pres">
      <dgm:prSet presAssocID="{D1924FFB-F4EE-46BB-957A-CE08D50E259B}" presName="parentText" presStyleLbl="alignNode1" presStyleIdx="1" presStyleCnt="3">
        <dgm:presLayoutVars>
          <dgm:chMax val="1"/>
          <dgm:bulletEnabled val="1"/>
        </dgm:presLayoutVars>
      </dgm:prSet>
      <dgm:spPr/>
    </dgm:pt>
    <dgm:pt modelId="{DEB64613-D6CF-4B7B-951C-F0BF1CF39871}" type="pres">
      <dgm:prSet presAssocID="{D1924FFB-F4EE-46BB-957A-CE08D50E259B}" presName="descendantText" presStyleLbl="alignAcc1" presStyleIdx="1" presStyleCnt="3">
        <dgm:presLayoutVars>
          <dgm:bulletEnabled val="1"/>
        </dgm:presLayoutVars>
      </dgm:prSet>
      <dgm:spPr/>
    </dgm:pt>
    <dgm:pt modelId="{48786CEE-70CE-4C1F-92A1-C4737F794FF0}" type="pres">
      <dgm:prSet presAssocID="{1475B7EF-593A-4A86-BF06-843E09B60A0B}" presName="sp" presStyleCnt="0"/>
      <dgm:spPr/>
    </dgm:pt>
    <dgm:pt modelId="{C550B86E-5DFA-4F03-BFB7-80832A5BDB2B}" type="pres">
      <dgm:prSet presAssocID="{1A448FB7-AC61-4121-8FA7-48BCF415393C}" presName="composite" presStyleCnt="0"/>
      <dgm:spPr/>
    </dgm:pt>
    <dgm:pt modelId="{4C004471-2FFC-4DEF-84B1-2A7F91C3A89A}" type="pres">
      <dgm:prSet presAssocID="{1A448FB7-AC61-4121-8FA7-48BCF415393C}" presName="parentText" presStyleLbl="alignNode1" presStyleIdx="2" presStyleCnt="3">
        <dgm:presLayoutVars>
          <dgm:chMax val="1"/>
          <dgm:bulletEnabled val="1"/>
        </dgm:presLayoutVars>
      </dgm:prSet>
      <dgm:spPr/>
    </dgm:pt>
    <dgm:pt modelId="{3069C5BD-4522-45E9-9F13-3064BE8722E1}" type="pres">
      <dgm:prSet presAssocID="{1A448FB7-AC61-4121-8FA7-48BCF415393C}" presName="descendantText" presStyleLbl="alignAcc1" presStyleIdx="2" presStyleCnt="3">
        <dgm:presLayoutVars>
          <dgm:bulletEnabled val="1"/>
        </dgm:presLayoutVars>
      </dgm:prSet>
      <dgm:spPr/>
    </dgm:pt>
  </dgm:ptLst>
  <dgm:cxnLst>
    <dgm:cxn modelId="{E982DC18-85AE-4677-A0F7-C5D0BFA470EC}" srcId="{AB1989BF-351A-44CF-B82C-DCDC14C3C77E}" destId="{1A448FB7-AC61-4121-8FA7-48BCF415393C}" srcOrd="2" destOrd="0" parTransId="{CA2CF5CA-D9E9-4755-B951-ED8FC199CD3C}" sibTransId="{9613AED9-8A33-420E-8561-68B38464986D}"/>
    <dgm:cxn modelId="{F8EEFC21-EAF9-4AD5-B976-768FE9472937}" type="presOf" srcId="{27697AFF-89D3-497B-8B28-B9F90D11E4BB}" destId="{DEB64613-D6CF-4B7B-951C-F0BF1CF39871}" srcOrd="0" destOrd="0" presId="urn:microsoft.com/office/officeart/2005/8/layout/chevron2"/>
    <dgm:cxn modelId="{C1F7C627-6CA1-42F7-9D89-A3FEF369FD21}" type="presOf" srcId="{D1924FFB-F4EE-46BB-957A-CE08D50E259B}" destId="{457C873C-E041-4B34-950D-DDCE967268D6}" srcOrd="0" destOrd="0" presId="urn:microsoft.com/office/officeart/2005/8/layout/chevron2"/>
    <dgm:cxn modelId="{F08E2436-9B6A-491F-B23F-B6CE9AB18F85}" type="presOf" srcId="{AB1989BF-351A-44CF-B82C-DCDC14C3C77E}" destId="{0E173A61-BBA0-4755-B679-35ABE76E2CA3}" srcOrd="0" destOrd="0" presId="urn:microsoft.com/office/officeart/2005/8/layout/chevron2"/>
    <dgm:cxn modelId="{1783D44C-F1E0-45DB-8193-02462BE51FB5}" type="presOf" srcId="{E7984871-00C5-402C-8302-6F7CA6B004E2}" destId="{516721FB-B97F-4A27-B36A-BD2B1E467C64}" srcOrd="0" destOrd="0" presId="urn:microsoft.com/office/officeart/2005/8/layout/chevron2"/>
    <dgm:cxn modelId="{CED5BA75-CDF4-43B9-9CD8-2A2CFDEC631D}" type="presOf" srcId="{D1EEDB0D-3B76-470C-BBFF-958F8A98DCA1}" destId="{8D3D4283-D3AE-4FF3-80DB-424D94EB0DE7}" srcOrd="0" destOrd="0" presId="urn:microsoft.com/office/officeart/2005/8/layout/chevron2"/>
    <dgm:cxn modelId="{8B1A2696-3C74-476E-807B-7AABFE68F95E}" srcId="{D1924FFB-F4EE-46BB-957A-CE08D50E259B}" destId="{27697AFF-89D3-497B-8B28-B9F90D11E4BB}" srcOrd="0" destOrd="0" parTransId="{116DDFFD-DB2B-40AB-846F-90CFC440CE41}" sibTransId="{3695A369-AB47-4F5C-8908-122CF660C33C}"/>
    <dgm:cxn modelId="{034F5FAB-2828-4E95-B5F6-58F34CB83331}" srcId="{AB1989BF-351A-44CF-B82C-DCDC14C3C77E}" destId="{D1EEDB0D-3B76-470C-BBFF-958F8A98DCA1}" srcOrd="0" destOrd="0" parTransId="{84ECA03E-B999-49D5-8BE6-4C1E694AD476}" sibTransId="{0F7EFD30-9799-4F24-A84A-EF24BA5F64D0}"/>
    <dgm:cxn modelId="{9D9E3AB0-7740-4230-BAFA-EDEABFDC6835}" type="presOf" srcId="{4806C2B0-1DF8-48DE-84FE-80768D3B5C63}" destId="{3069C5BD-4522-45E9-9F13-3064BE8722E1}" srcOrd="0" destOrd="0" presId="urn:microsoft.com/office/officeart/2005/8/layout/chevron2"/>
    <dgm:cxn modelId="{26CFE6B9-9D7A-4D5D-A1ED-87E24DE285B7}" type="presOf" srcId="{1A448FB7-AC61-4121-8FA7-48BCF415393C}" destId="{4C004471-2FFC-4DEF-84B1-2A7F91C3A89A}" srcOrd="0" destOrd="0" presId="urn:microsoft.com/office/officeart/2005/8/layout/chevron2"/>
    <dgm:cxn modelId="{684157E2-C679-4FDF-BE01-B2DBE9E30FB4}" srcId="{D1EEDB0D-3B76-470C-BBFF-958F8A98DCA1}" destId="{E7984871-00C5-402C-8302-6F7CA6B004E2}" srcOrd="0" destOrd="0" parTransId="{B55E7A0B-8235-41C0-B2BB-17D8A98A7002}" sibTransId="{49B0E315-97A8-41B2-B444-230C23457EC7}"/>
    <dgm:cxn modelId="{7659BBF1-29ED-410B-AB23-832978AE4EF5}" srcId="{AB1989BF-351A-44CF-B82C-DCDC14C3C77E}" destId="{D1924FFB-F4EE-46BB-957A-CE08D50E259B}" srcOrd="1" destOrd="0" parTransId="{48126FC5-0448-4A74-90A1-21FFCBEC5F9C}" sibTransId="{1475B7EF-593A-4A86-BF06-843E09B60A0B}"/>
    <dgm:cxn modelId="{7EE5C9F2-007E-4E5A-8803-04029FC8FEC1}" srcId="{1A448FB7-AC61-4121-8FA7-48BCF415393C}" destId="{4806C2B0-1DF8-48DE-84FE-80768D3B5C63}" srcOrd="0" destOrd="0" parTransId="{E963EA7A-241D-4D64-81E3-F03F9F9DABA0}" sibTransId="{70446FC1-D5DD-4BB3-9D23-C955CD952F04}"/>
    <dgm:cxn modelId="{22A1C5AE-5021-4482-B7A6-08AED49BAE27}" type="presParOf" srcId="{0E173A61-BBA0-4755-B679-35ABE76E2CA3}" destId="{E1DB4940-60B6-4F0F-8383-941AFF2CFBBD}" srcOrd="0" destOrd="0" presId="urn:microsoft.com/office/officeart/2005/8/layout/chevron2"/>
    <dgm:cxn modelId="{4A4A72DC-0F92-4FC4-B6C8-0BCA4ABE8087}" type="presParOf" srcId="{E1DB4940-60B6-4F0F-8383-941AFF2CFBBD}" destId="{8D3D4283-D3AE-4FF3-80DB-424D94EB0DE7}" srcOrd="0" destOrd="0" presId="urn:microsoft.com/office/officeart/2005/8/layout/chevron2"/>
    <dgm:cxn modelId="{D0FEF9F4-3C56-4479-9079-7EA3741BEF82}" type="presParOf" srcId="{E1DB4940-60B6-4F0F-8383-941AFF2CFBBD}" destId="{516721FB-B97F-4A27-B36A-BD2B1E467C64}" srcOrd="1" destOrd="0" presId="urn:microsoft.com/office/officeart/2005/8/layout/chevron2"/>
    <dgm:cxn modelId="{AB7B1361-6D5D-4C2B-892B-72D69EFBBDD0}" type="presParOf" srcId="{0E173A61-BBA0-4755-B679-35ABE76E2CA3}" destId="{78BBC43F-03D8-4CD6-8441-B164D0999C3D}" srcOrd="1" destOrd="0" presId="urn:microsoft.com/office/officeart/2005/8/layout/chevron2"/>
    <dgm:cxn modelId="{420AC44C-AFC4-41A3-8B8E-77577C1840E4}" type="presParOf" srcId="{0E173A61-BBA0-4755-B679-35ABE76E2CA3}" destId="{4B661448-A829-4A0B-BA4D-238B1809C8B0}" srcOrd="2" destOrd="0" presId="urn:microsoft.com/office/officeart/2005/8/layout/chevron2"/>
    <dgm:cxn modelId="{B32E31DE-5D2F-4CC2-B9C6-225A852BE8E5}" type="presParOf" srcId="{4B661448-A829-4A0B-BA4D-238B1809C8B0}" destId="{457C873C-E041-4B34-950D-DDCE967268D6}" srcOrd="0" destOrd="0" presId="urn:microsoft.com/office/officeart/2005/8/layout/chevron2"/>
    <dgm:cxn modelId="{3A682D4D-DA41-4CA1-88AB-09C8BC3C2C5A}" type="presParOf" srcId="{4B661448-A829-4A0B-BA4D-238B1809C8B0}" destId="{DEB64613-D6CF-4B7B-951C-F0BF1CF39871}" srcOrd="1" destOrd="0" presId="urn:microsoft.com/office/officeart/2005/8/layout/chevron2"/>
    <dgm:cxn modelId="{63C3D813-8171-46BD-B292-4DCFBDC2ECCB}" type="presParOf" srcId="{0E173A61-BBA0-4755-B679-35ABE76E2CA3}" destId="{48786CEE-70CE-4C1F-92A1-C4737F794FF0}" srcOrd="3" destOrd="0" presId="urn:microsoft.com/office/officeart/2005/8/layout/chevron2"/>
    <dgm:cxn modelId="{70414039-CDC0-48BB-87C1-81A7ECFC65A2}" type="presParOf" srcId="{0E173A61-BBA0-4755-B679-35ABE76E2CA3}" destId="{C550B86E-5DFA-4F03-BFB7-80832A5BDB2B}" srcOrd="4" destOrd="0" presId="urn:microsoft.com/office/officeart/2005/8/layout/chevron2"/>
    <dgm:cxn modelId="{6FFF784E-C7EA-4B38-9421-D91D74897413}" type="presParOf" srcId="{C550B86E-5DFA-4F03-BFB7-80832A5BDB2B}" destId="{4C004471-2FFC-4DEF-84B1-2A7F91C3A89A}" srcOrd="0" destOrd="0" presId="urn:microsoft.com/office/officeart/2005/8/layout/chevron2"/>
    <dgm:cxn modelId="{BDF09645-87AE-4017-A1A2-8333BB67E5BF}" type="presParOf" srcId="{C550B86E-5DFA-4F03-BFB7-80832A5BDB2B}" destId="{3069C5BD-4522-45E9-9F13-3064BE8722E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47F8F3-8042-41DD-985F-EAEC9EF4FE9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1741B790-6E81-493D-8BA4-B1F60D35749D}">
      <dgm:prSet phldrT="[Text]"/>
      <dgm:spPr>
        <a:solidFill>
          <a:schemeClr val="accent3">
            <a:lumMod val="75000"/>
          </a:schemeClr>
        </a:solidFill>
        <a:ln>
          <a:solidFill>
            <a:schemeClr val="accent3">
              <a:lumMod val="75000"/>
            </a:schemeClr>
          </a:solidFill>
        </a:ln>
      </dgm:spPr>
      <dgm:t>
        <a:bodyPr/>
        <a:lstStyle/>
        <a:p>
          <a:r>
            <a:rPr lang="en-GB" dirty="0"/>
            <a:t>Bankable</a:t>
          </a:r>
        </a:p>
      </dgm:t>
    </dgm:pt>
    <dgm:pt modelId="{6393E9E3-C87B-4B75-9404-6F90F645EC17}" type="parTrans" cxnId="{7CC87E9B-8FA5-4C77-B351-57AEF64CB0C3}">
      <dgm:prSet/>
      <dgm:spPr/>
      <dgm:t>
        <a:bodyPr/>
        <a:lstStyle/>
        <a:p>
          <a:endParaRPr lang="en-GB"/>
        </a:p>
      </dgm:t>
    </dgm:pt>
    <dgm:pt modelId="{DA626865-0DDD-4B2E-87D9-8A0F832B6C56}" type="sibTrans" cxnId="{7CC87E9B-8FA5-4C77-B351-57AEF64CB0C3}">
      <dgm:prSet/>
      <dgm:spPr/>
      <dgm:t>
        <a:bodyPr/>
        <a:lstStyle/>
        <a:p>
          <a:endParaRPr lang="en-GB"/>
        </a:p>
      </dgm:t>
    </dgm:pt>
    <dgm:pt modelId="{3C0B4626-0905-4D4B-A281-87BF37294F4A}">
      <dgm:prSet phldrT="[Text]" custT="1"/>
      <dgm:spPr>
        <a:ln>
          <a:solidFill>
            <a:schemeClr val="accent3">
              <a:lumMod val="75000"/>
            </a:schemeClr>
          </a:solidFill>
        </a:ln>
      </dgm:spPr>
      <dgm:t>
        <a:bodyPr/>
        <a:lstStyle/>
        <a:p>
          <a:r>
            <a:rPr lang="en-GB" sz="1600" dirty="0"/>
            <a:t>Annual threshold of hours of allowed grid outage (usually around 100 hours). </a:t>
          </a:r>
        </a:p>
      </dgm:t>
    </dgm:pt>
    <dgm:pt modelId="{392B21A3-5899-4770-9425-C2A65449A796}" type="parTrans" cxnId="{89B33B2E-7662-4B12-9AC9-49C087F0D1B7}">
      <dgm:prSet/>
      <dgm:spPr/>
      <dgm:t>
        <a:bodyPr/>
        <a:lstStyle/>
        <a:p>
          <a:endParaRPr lang="en-GB"/>
        </a:p>
      </dgm:t>
    </dgm:pt>
    <dgm:pt modelId="{DBC8F48A-3C81-4C21-A587-EB604404DE81}" type="sibTrans" cxnId="{89B33B2E-7662-4B12-9AC9-49C087F0D1B7}">
      <dgm:prSet/>
      <dgm:spPr/>
      <dgm:t>
        <a:bodyPr/>
        <a:lstStyle/>
        <a:p>
          <a:endParaRPr lang="en-GB"/>
        </a:p>
      </dgm:t>
    </dgm:pt>
    <dgm:pt modelId="{01094196-1767-4986-90D0-24D81FCE29C2}">
      <dgm:prSet phldrT="[Text]"/>
      <dgm:spPr>
        <a:solidFill>
          <a:schemeClr val="accent6">
            <a:lumMod val="75000"/>
          </a:schemeClr>
        </a:solidFill>
        <a:ln>
          <a:solidFill>
            <a:schemeClr val="accent6">
              <a:lumMod val="75000"/>
            </a:schemeClr>
          </a:solidFill>
        </a:ln>
      </dgm:spPr>
      <dgm:t>
        <a:bodyPr/>
        <a:lstStyle/>
        <a:p>
          <a:r>
            <a:rPr lang="en-GB" dirty="0"/>
            <a:t>Bankable?</a:t>
          </a:r>
        </a:p>
      </dgm:t>
    </dgm:pt>
    <dgm:pt modelId="{E2F639A8-028A-429E-881D-B2028B908D18}" type="parTrans" cxnId="{BAD4E7B0-7386-456D-AC92-F3F7AF7C4BDC}">
      <dgm:prSet/>
      <dgm:spPr/>
      <dgm:t>
        <a:bodyPr/>
        <a:lstStyle/>
        <a:p>
          <a:endParaRPr lang="en-GB"/>
        </a:p>
      </dgm:t>
    </dgm:pt>
    <dgm:pt modelId="{26D8F618-1BD0-4F13-B615-66CF4AB85DCC}" type="sibTrans" cxnId="{BAD4E7B0-7386-456D-AC92-F3F7AF7C4BDC}">
      <dgm:prSet/>
      <dgm:spPr/>
      <dgm:t>
        <a:bodyPr/>
        <a:lstStyle/>
        <a:p>
          <a:endParaRPr lang="en-GB"/>
        </a:p>
      </dgm:t>
    </dgm:pt>
    <dgm:pt modelId="{1489DBF0-562A-43B2-AA7D-84C21EE8871D}">
      <dgm:prSet phldrT="[Text]"/>
      <dgm:spPr>
        <a:ln>
          <a:solidFill>
            <a:schemeClr val="accent6">
              <a:lumMod val="75000"/>
            </a:schemeClr>
          </a:solidFill>
        </a:ln>
      </dgm:spPr>
      <dgm:t>
        <a:bodyPr/>
        <a:lstStyle/>
        <a:p>
          <a:r>
            <a:rPr lang="en-GB" dirty="0"/>
            <a:t>Discounted deemed energy tariff?</a:t>
          </a:r>
        </a:p>
      </dgm:t>
    </dgm:pt>
    <dgm:pt modelId="{D60FFC58-5966-4D1D-BC02-B02DA9EBE635}" type="parTrans" cxnId="{ADF39E3A-B4DD-4255-B37A-1BEFB1C6D4F1}">
      <dgm:prSet/>
      <dgm:spPr/>
      <dgm:t>
        <a:bodyPr/>
        <a:lstStyle/>
        <a:p>
          <a:endParaRPr lang="en-GB"/>
        </a:p>
      </dgm:t>
    </dgm:pt>
    <dgm:pt modelId="{A5112E62-01ED-4BD3-AF5D-022EF25C98C0}" type="sibTrans" cxnId="{ADF39E3A-B4DD-4255-B37A-1BEFB1C6D4F1}">
      <dgm:prSet/>
      <dgm:spPr/>
      <dgm:t>
        <a:bodyPr/>
        <a:lstStyle/>
        <a:p>
          <a:endParaRPr lang="en-GB"/>
        </a:p>
      </dgm:t>
    </dgm:pt>
    <dgm:pt modelId="{4F90D494-4EE4-4940-BDD3-F9EE8CF6284B}">
      <dgm:prSet phldrT="[Text]"/>
      <dgm:spPr>
        <a:ln>
          <a:solidFill>
            <a:schemeClr val="accent6">
              <a:lumMod val="75000"/>
            </a:schemeClr>
          </a:solidFill>
        </a:ln>
      </dgm:spPr>
      <dgm:t>
        <a:bodyPr/>
        <a:lstStyle/>
        <a:p>
          <a:r>
            <a:rPr lang="en-GB" dirty="0"/>
            <a:t>Different treatment if grid issue is caused by force majeure?</a:t>
          </a:r>
        </a:p>
      </dgm:t>
    </dgm:pt>
    <dgm:pt modelId="{E6CFE6FF-6AF8-4632-B80A-BF605E3E7DE2}" type="parTrans" cxnId="{2E72F40B-883A-4BC2-BCA1-CAD4E0FFB8A6}">
      <dgm:prSet/>
      <dgm:spPr/>
      <dgm:t>
        <a:bodyPr/>
        <a:lstStyle/>
        <a:p>
          <a:endParaRPr lang="en-GB"/>
        </a:p>
      </dgm:t>
    </dgm:pt>
    <dgm:pt modelId="{51747C53-0698-4150-AB00-DB101DE3138C}" type="sibTrans" cxnId="{2E72F40B-883A-4BC2-BCA1-CAD4E0FFB8A6}">
      <dgm:prSet/>
      <dgm:spPr/>
      <dgm:t>
        <a:bodyPr/>
        <a:lstStyle/>
        <a:p>
          <a:endParaRPr lang="en-GB"/>
        </a:p>
      </dgm:t>
    </dgm:pt>
    <dgm:pt modelId="{1AE8A569-CC21-41F7-8E20-10AF359DA480}">
      <dgm:prSet phldrT="[Text]"/>
      <dgm:spPr>
        <a:solidFill>
          <a:srgbClr val="FF0000"/>
        </a:solidFill>
        <a:ln>
          <a:solidFill>
            <a:srgbClr val="FF0000"/>
          </a:solidFill>
        </a:ln>
      </dgm:spPr>
      <dgm:t>
        <a:bodyPr/>
        <a:lstStyle/>
        <a:p>
          <a:r>
            <a:rPr lang="en-GB" dirty="0" err="1"/>
            <a:t>Unbankable</a:t>
          </a:r>
          <a:endParaRPr lang="en-GB" dirty="0"/>
        </a:p>
      </dgm:t>
    </dgm:pt>
    <dgm:pt modelId="{CD622746-EFA3-4680-87F4-4713A0F91C62}" type="parTrans" cxnId="{A1419E78-82D9-49F2-9BB7-D13F4E154A63}">
      <dgm:prSet/>
      <dgm:spPr/>
      <dgm:t>
        <a:bodyPr/>
        <a:lstStyle/>
        <a:p>
          <a:endParaRPr lang="en-GB"/>
        </a:p>
      </dgm:t>
    </dgm:pt>
    <dgm:pt modelId="{968E52AB-63DE-4637-8C19-63EB8B83E7E9}" type="sibTrans" cxnId="{A1419E78-82D9-49F2-9BB7-D13F4E154A63}">
      <dgm:prSet/>
      <dgm:spPr/>
      <dgm:t>
        <a:bodyPr/>
        <a:lstStyle/>
        <a:p>
          <a:endParaRPr lang="en-GB"/>
        </a:p>
      </dgm:t>
    </dgm:pt>
    <dgm:pt modelId="{F56C39AF-970E-4296-AE88-D92700E21B4F}">
      <dgm:prSet phldrT="[Text]"/>
      <dgm:spPr>
        <a:ln>
          <a:solidFill>
            <a:srgbClr val="FF0000"/>
          </a:solidFill>
        </a:ln>
      </dgm:spPr>
      <dgm:t>
        <a:bodyPr/>
        <a:lstStyle/>
        <a:p>
          <a:r>
            <a:rPr lang="en-GB" dirty="0"/>
            <a:t>Excluding a number of hours per curtailment event (as this means </a:t>
          </a:r>
          <a:r>
            <a:rPr lang="en-GB" dirty="0" err="1"/>
            <a:t>ProjectCo</a:t>
          </a:r>
          <a:r>
            <a:rPr lang="en-GB" dirty="0"/>
            <a:t> would not be protected upon repetitive curtailments of short duration).</a:t>
          </a:r>
        </a:p>
      </dgm:t>
    </dgm:pt>
    <dgm:pt modelId="{2D42F8EC-C6FB-4CF8-874A-FAD1EEA12A20}" type="parTrans" cxnId="{28C800BB-CE23-441F-BBB3-CC87914EEC0F}">
      <dgm:prSet/>
      <dgm:spPr/>
      <dgm:t>
        <a:bodyPr/>
        <a:lstStyle/>
        <a:p>
          <a:endParaRPr lang="en-GB"/>
        </a:p>
      </dgm:t>
    </dgm:pt>
    <dgm:pt modelId="{AF1E88D8-153D-4283-9DAF-BE1A2BED7A3E}" type="sibTrans" cxnId="{28C800BB-CE23-441F-BBB3-CC87914EEC0F}">
      <dgm:prSet/>
      <dgm:spPr/>
      <dgm:t>
        <a:bodyPr/>
        <a:lstStyle/>
        <a:p>
          <a:endParaRPr lang="en-GB"/>
        </a:p>
      </dgm:t>
    </dgm:pt>
    <dgm:pt modelId="{4B00A38D-3F06-4BF3-AEE4-D44CCD2AD98C}">
      <dgm:prSet custT="1"/>
      <dgm:spPr>
        <a:ln>
          <a:solidFill>
            <a:schemeClr val="accent3">
              <a:lumMod val="75000"/>
            </a:schemeClr>
          </a:solidFill>
        </a:ln>
      </dgm:spPr>
      <dgm:t>
        <a:bodyPr/>
        <a:lstStyle/>
        <a:p>
          <a:r>
            <a:rPr lang="en-GB" sz="1600" dirty="0"/>
            <a:t>An annual cap on deemed energy when aggregated with actual production (usually set at P50)  to ensure that the developer is not over-compensated during a contract year of good generation followed by a curtailment. </a:t>
          </a:r>
        </a:p>
      </dgm:t>
    </dgm:pt>
    <dgm:pt modelId="{D054E66D-9081-4659-9F65-DBE6893C65CC}" type="parTrans" cxnId="{CF962779-562A-497D-9289-03DC299EA32E}">
      <dgm:prSet/>
      <dgm:spPr/>
      <dgm:t>
        <a:bodyPr/>
        <a:lstStyle/>
        <a:p>
          <a:endParaRPr lang="en-GB"/>
        </a:p>
      </dgm:t>
    </dgm:pt>
    <dgm:pt modelId="{E5A761EE-320D-458B-9C70-A98EEDFFCFF5}" type="sibTrans" cxnId="{CF962779-562A-497D-9289-03DC299EA32E}">
      <dgm:prSet/>
      <dgm:spPr/>
      <dgm:t>
        <a:bodyPr/>
        <a:lstStyle/>
        <a:p>
          <a:endParaRPr lang="en-GB"/>
        </a:p>
      </dgm:t>
    </dgm:pt>
    <dgm:pt modelId="{93DDD64D-CFC6-4D7A-9B40-D553724BFB9B}">
      <dgm:prSet custT="1"/>
      <dgm:spPr>
        <a:ln>
          <a:solidFill>
            <a:schemeClr val="accent3">
              <a:lumMod val="75000"/>
            </a:schemeClr>
          </a:solidFill>
        </a:ln>
      </dgm:spPr>
      <dgm:t>
        <a:bodyPr/>
        <a:lstStyle/>
        <a:p>
          <a:endParaRPr lang="en-GB" sz="1200" dirty="0"/>
        </a:p>
      </dgm:t>
    </dgm:pt>
    <dgm:pt modelId="{A952715D-C9E0-464F-9352-66F88C43A441}" type="parTrans" cxnId="{49892B72-5045-45AC-ADAF-76BBEE54A6D0}">
      <dgm:prSet/>
      <dgm:spPr/>
      <dgm:t>
        <a:bodyPr/>
        <a:lstStyle/>
        <a:p>
          <a:endParaRPr lang="en-GB"/>
        </a:p>
      </dgm:t>
    </dgm:pt>
    <dgm:pt modelId="{A6BE4464-0136-40D8-8037-59C005AAF6DC}" type="sibTrans" cxnId="{49892B72-5045-45AC-ADAF-76BBEE54A6D0}">
      <dgm:prSet/>
      <dgm:spPr/>
      <dgm:t>
        <a:bodyPr/>
        <a:lstStyle/>
        <a:p>
          <a:endParaRPr lang="en-GB"/>
        </a:p>
      </dgm:t>
    </dgm:pt>
    <dgm:pt modelId="{E6A641A0-DBB5-4E30-89C4-241FD70E980D}">
      <dgm:prSet phldrT="[Text]" custT="1"/>
      <dgm:spPr>
        <a:ln>
          <a:solidFill>
            <a:schemeClr val="accent3">
              <a:lumMod val="75000"/>
            </a:schemeClr>
          </a:solidFill>
        </a:ln>
      </dgm:spPr>
      <dgm:t>
        <a:bodyPr/>
        <a:lstStyle/>
        <a:p>
          <a:endParaRPr lang="en-GB" sz="1400" dirty="0"/>
        </a:p>
      </dgm:t>
    </dgm:pt>
    <dgm:pt modelId="{EB094E70-1D8F-4C19-AAB0-2DBBBD29AD46}" type="parTrans" cxnId="{6E398CF3-1636-4F42-BCDE-E6ED0FA6594A}">
      <dgm:prSet/>
      <dgm:spPr/>
      <dgm:t>
        <a:bodyPr/>
        <a:lstStyle/>
        <a:p>
          <a:endParaRPr lang="en-GB"/>
        </a:p>
      </dgm:t>
    </dgm:pt>
    <dgm:pt modelId="{8BCF4FEA-9690-4736-8927-2B0E8A084583}" type="sibTrans" cxnId="{6E398CF3-1636-4F42-BCDE-E6ED0FA6594A}">
      <dgm:prSet/>
      <dgm:spPr/>
      <dgm:t>
        <a:bodyPr/>
        <a:lstStyle/>
        <a:p>
          <a:endParaRPr lang="en-GB"/>
        </a:p>
      </dgm:t>
    </dgm:pt>
    <dgm:pt modelId="{053C6E4C-8CF3-4516-B896-1089FCFB0620}">
      <dgm:prSet phldrT="[Text]"/>
      <dgm:spPr>
        <a:ln>
          <a:solidFill>
            <a:schemeClr val="accent6">
              <a:lumMod val="75000"/>
            </a:schemeClr>
          </a:solidFill>
        </a:ln>
      </dgm:spPr>
      <dgm:t>
        <a:bodyPr/>
        <a:lstStyle/>
        <a:p>
          <a:r>
            <a:rPr lang="en-GB" dirty="0"/>
            <a:t>Term extension?</a:t>
          </a:r>
        </a:p>
      </dgm:t>
    </dgm:pt>
    <dgm:pt modelId="{8E230C70-D4D1-434F-A0D9-4151C83140E6}" type="parTrans" cxnId="{1B82394D-715E-420F-AB2A-75D236E30DB4}">
      <dgm:prSet/>
      <dgm:spPr/>
      <dgm:t>
        <a:bodyPr/>
        <a:lstStyle/>
        <a:p>
          <a:endParaRPr lang="en-GB"/>
        </a:p>
      </dgm:t>
    </dgm:pt>
    <dgm:pt modelId="{2B796B5E-08F9-4964-A61F-17A5C42B4FF7}" type="sibTrans" cxnId="{1B82394D-715E-420F-AB2A-75D236E30DB4}">
      <dgm:prSet/>
      <dgm:spPr/>
      <dgm:t>
        <a:bodyPr/>
        <a:lstStyle/>
        <a:p>
          <a:endParaRPr lang="en-GB"/>
        </a:p>
      </dgm:t>
    </dgm:pt>
    <dgm:pt modelId="{AD19045B-2B0F-47BD-AEF6-E156ADFC6EE0}">
      <dgm:prSet phldrT="[Text]"/>
      <dgm:spPr>
        <a:ln>
          <a:solidFill>
            <a:schemeClr val="accent6">
              <a:lumMod val="75000"/>
            </a:schemeClr>
          </a:solidFill>
        </a:ln>
      </dgm:spPr>
      <dgm:t>
        <a:bodyPr/>
        <a:lstStyle/>
        <a:p>
          <a:r>
            <a:rPr lang="en-GB" dirty="0"/>
            <a:t>Deducting deemed commissioning amounts at the end of the term?</a:t>
          </a:r>
        </a:p>
      </dgm:t>
    </dgm:pt>
    <dgm:pt modelId="{457191C6-B351-4196-96FD-A36F2864A399}" type="parTrans" cxnId="{42484910-1F09-49BC-8612-2F7170066561}">
      <dgm:prSet/>
      <dgm:spPr/>
      <dgm:t>
        <a:bodyPr/>
        <a:lstStyle/>
        <a:p>
          <a:endParaRPr lang="en-GB"/>
        </a:p>
      </dgm:t>
    </dgm:pt>
    <dgm:pt modelId="{79F1F009-13B2-4577-A3DB-B9B12AA0781C}" type="sibTrans" cxnId="{42484910-1F09-49BC-8612-2F7170066561}">
      <dgm:prSet/>
      <dgm:spPr/>
      <dgm:t>
        <a:bodyPr/>
        <a:lstStyle/>
        <a:p>
          <a:endParaRPr lang="en-GB"/>
        </a:p>
      </dgm:t>
    </dgm:pt>
    <dgm:pt modelId="{80C77FD5-36BD-40F6-A263-778EEB64D386}">
      <dgm:prSet/>
      <dgm:spPr/>
      <dgm:t>
        <a:bodyPr/>
        <a:lstStyle/>
        <a:p>
          <a:r>
            <a:rPr lang="en-GB" dirty="0"/>
            <a:t>No entitlement to deemed energy during commissioning or during the first year of operations.</a:t>
          </a:r>
        </a:p>
      </dgm:t>
    </dgm:pt>
    <dgm:pt modelId="{A9D5D4D0-F5D7-4BD3-B308-4793A2333471}" type="parTrans" cxnId="{9B861A85-4F7D-429E-8CD3-9F5D2C3E9F42}">
      <dgm:prSet/>
      <dgm:spPr/>
      <dgm:t>
        <a:bodyPr/>
        <a:lstStyle/>
        <a:p>
          <a:endParaRPr lang="en-GB"/>
        </a:p>
      </dgm:t>
    </dgm:pt>
    <dgm:pt modelId="{98C29099-D90F-4C68-AA05-69C27F0491A6}" type="sibTrans" cxnId="{9B861A85-4F7D-429E-8CD3-9F5D2C3E9F42}">
      <dgm:prSet/>
      <dgm:spPr/>
      <dgm:t>
        <a:bodyPr/>
        <a:lstStyle/>
        <a:p>
          <a:endParaRPr lang="en-GB"/>
        </a:p>
      </dgm:t>
    </dgm:pt>
    <dgm:pt modelId="{C838202E-A65C-45B7-B306-395B704F097C}">
      <dgm:prSet/>
      <dgm:spPr/>
      <dgm:t>
        <a:bodyPr/>
        <a:lstStyle/>
        <a:p>
          <a:r>
            <a:rPr lang="en-GB" dirty="0"/>
            <a:t>Excluding where deemed energy is caused by a political event.</a:t>
          </a:r>
        </a:p>
      </dgm:t>
    </dgm:pt>
    <dgm:pt modelId="{F5FF8FAE-7191-4E37-879D-7460352AFDB1}" type="parTrans" cxnId="{46340754-CF12-4C4E-959C-843B3EA5B5D1}">
      <dgm:prSet/>
      <dgm:spPr/>
      <dgm:t>
        <a:bodyPr/>
        <a:lstStyle/>
        <a:p>
          <a:endParaRPr lang="en-GB"/>
        </a:p>
      </dgm:t>
    </dgm:pt>
    <dgm:pt modelId="{D728738C-0703-4932-BAF4-6DA4B16BD94B}" type="sibTrans" cxnId="{46340754-CF12-4C4E-959C-843B3EA5B5D1}">
      <dgm:prSet/>
      <dgm:spPr/>
      <dgm:t>
        <a:bodyPr/>
        <a:lstStyle/>
        <a:p>
          <a:endParaRPr lang="en-GB"/>
        </a:p>
      </dgm:t>
    </dgm:pt>
    <dgm:pt modelId="{1DEEDFBA-B759-4CDC-97D8-723C9C68F426}" type="pres">
      <dgm:prSet presAssocID="{F447F8F3-8042-41DD-985F-EAEC9EF4FE91}" presName="linearFlow" presStyleCnt="0">
        <dgm:presLayoutVars>
          <dgm:dir/>
          <dgm:animLvl val="lvl"/>
          <dgm:resizeHandles val="exact"/>
        </dgm:presLayoutVars>
      </dgm:prSet>
      <dgm:spPr/>
    </dgm:pt>
    <dgm:pt modelId="{8A446861-C420-42FC-B902-4DFCB7610439}" type="pres">
      <dgm:prSet presAssocID="{1741B790-6E81-493D-8BA4-B1F60D35749D}" presName="composite" presStyleCnt="0"/>
      <dgm:spPr/>
    </dgm:pt>
    <dgm:pt modelId="{96FBB473-F0D6-4878-8671-299F98E958B3}" type="pres">
      <dgm:prSet presAssocID="{1741B790-6E81-493D-8BA4-B1F60D35749D}" presName="parentText" presStyleLbl="alignNode1" presStyleIdx="0" presStyleCnt="3">
        <dgm:presLayoutVars>
          <dgm:chMax val="1"/>
          <dgm:bulletEnabled val="1"/>
        </dgm:presLayoutVars>
      </dgm:prSet>
      <dgm:spPr/>
    </dgm:pt>
    <dgm:pt modelId="{0C78CABB-0085-46AC-88E9-BBA1B0CF9022}" type="pres">
      <dgm:prSet presAssocID="{1741B790-6E81-493D-8BA4-B1F60D35749D}" presName="descendantText" presStyleLbl="alignAcc1" presStyleIdx="0" presStyleCnt="3" custLinFactNeighborX="-49" custLinFactNeighborY="532">
        <dgm:presLayoutVars>
          <dgm:bulletEnabled val="1"/>
        </dgm:presLayoutVars>
      </dgm:prSet>
      <dgm:spPr/>
    </dgm:pt>
    <dgm:pt modelId="{3247A854-62CA-42FD-8D39-E9F325A24061}" type="pres">
      <dgm:prSet presAssocID="{DA626865-0DDD-4B2E-87D9-8A0F832B6C56}" presName="sp" presStyleCnt="0"/>
      <dgm:spPr/>
    </dgm:pt>
    <dgm:pt modelId="{9AAC4E71-AA29-40C7-A060-DADA82A59E8D}" type="pres">
      <dgm:prSet presAssocID="{01094196-1767-4986-90D0-24D81FCE29C2}" presName="composite" presStyleCnt="0"/>
      <dgm:spPr/>
    </dgm:pt>
    <dgm:pt modelId="{303B855B-5ED8-497F-B4FF-A3C12A11343E}" type="pres">
      <dgm:prSet presAssocID="{01094196-1767-4986-90D0-24D81FCE29C2}" presName="parentText" presStyleLbl="alignNode1" presStyleIdx="1" presStyleCnt="3">
        <dgm:presLayoutVars>
          <dgm:chMax val="1"/>
          <dgm:bulletEnabled val="1"/>
        </dgm:presLayoutVars>
      </dgm:prSet>
      <dgm:spPr/>
    </dgm:pt>
    <dgm:pt modelId="{70B5DD99-ACFE-4133-B047-E7FDFF53362C}" type="pres">
      <dgm:prSet presAssocID="{01094196-1767-4986-90D0-24D81FCE29C2}" presName="descendantText" presStyleLbl="alignAcc1" presStyleIdx="1" presStyleCnt="3">
        <dgm:presLayoutVars>
          <dgm:bulletEnabled val="1"/>
        </dgm:presLayoutVars>
      </dgm:prSet>
      <dgm:spPr/>
    </dgm:pt>
    <dgm:pt modelId="{E89FD987-F59B-4761-A75F-8026E60962A8}" type="pres">
      <dgm:prSet presAssocID="{26D8F618-1BD0-4F13-B615-66CF4AB85DCC}" presName="sp" presStyleCnt="0"/>
      <dgm:spPr/>
    </dgm:pt>
    <dgm:pt modelId="{08EAE1B3-FADC-4A2C-8D10-9E220680BCD3}" type="pres">
      <dgm:prSet presAssocID="{1AE8A569-CC21-41F7-8E20-10AF359DA480}" presName="composite" presStyleCnt="0"/>
      <dgm:spPr/>
    </dgm:pt>
    <dgm:pt modelId="{942AF106-D6E7-4C69-987E-0B3AF72F6D1F}" type="pres">
      <dgm:prSet presAssocID="{1AE8A569-CC21-41F7-8E20-10AF359DA480}" presName="parentText" presStyleLbl="alignNode1" presStyleIdx="2" presStyleCnt="3">
        <dgm:presLayoutVars>
          <dgm:chMax val="1"/>
          <dgm:bulletEnabled val="1"/>
        </dgm:presLayoutVars>
      </dgm:prSet>
      <dgm:spPr/>
    </dgm:pt>
    <dgm:pt modelId="{D7E04C90-8CC1-440B-AC6F-FF71124F9968}" type="pres">
      <dgm:prSet presAssocID="{1AE8A569-CC21-41F7-8E20-10AF359DA480}" presName="descendantText" presStyleLbl="alignAcc1" presStyleIdx="2" presStyleCnt="3">
        <dgm:presLayoutVars>
          <dgm:bulletEnabled val="1"/>
        </dgm:presLayoutVars>
      </dgm:prSet>
      <dgm:spPr/>
    </dgm:pt>
  </dgm:ptLst>
  <dgm:cxnLst>
    <dgm:cxn modelId="{2E72F40B-883A-4BC2-BCA1-CAD4E0FFB8A6}" srcId="{01094196-1767-4986-90D0-24D81FCE29C2}" destId="{4F90D494-4EE4-4940-BDD3-F9EE8CF6284B}" srcOrd="1" destOrd="0" parTransId="{E6CFE6FF-6AF8-4632-B80A-BF605E3E7DE2}" sibTransId="{51747C53-0698-4150-AB00-DB101DE3138C}"/>
    <dgm:cxn modelId="{42484910-1F09-49BC-8612-2F7170066561}" srcId="{01094196-1767-4986-90D0-24D81FCE29C2}" destId="{AD19045B-2B0F-47BD-AEF6-E156ADFC6EE0}" srcOrd="3" destOrd="0" parTransId="{457191C6-B351-4196-96FD-A36F2864A399}" sibTransId="{79F1F009-13B2-4577-A3DB-B9B12AA0781C}"/>
    <dgm:cxn modelId="{C1E6D414-DFB1-444B-9714-97DCD26932AC}" type="presOf" srcId="{C838202E-A65C-45B7-B306-395B704F097C}" destId="{D7E04C90-8CC1-440B-AC6F-FF71124F9968}" srcOrd="0" destOrd="2" presId="urn:microsoft.com/office/officeart/2005/8/layout/chevron2"/>
    <dgm:cxn modelId="{8A653918-E746-489C-881C-783079118CC1}" type="presOf" srcId="{E6A641A0-DBB5-4E30-89C4-241FD70E980D}" destId="{0C78CABB-0085-46AC-88E9-BBA1B0CF9022}" srcOrd="0" destOrd="0" presId="urn:microsoft.com/office/officeart/2005/8/layout/chevron2"/>
    <dgm:cxn modelId="{E60BC41A-114C-477B-AC48-B71D759F119A}" type="presOf" srcId="{93DDD64D-CFC6-4D7A-9B40-D553724BFB9B}" destId="{0C78CABB-0085-46AC-88E9-BBA1B0CF9022}" srcOrd="0" destOrd="3" presId="urn:microsoft.com/office/officeart/2005/8/layout/chevron2"/>
    <dgm:cxn modelId="{39F4C420-ACDB-4340-A83B-3932FD6E482D}" type="presOf" srcId="{AD19045B-2B0F-47BD-AEF6-E156ADFC6EE0}" destId="{70B5DD99-ACFE-4133-B047-E7FDFF53362C}" srcOrd="0" destOrd="3" presId="urn:microsoft.com/office/officeart/2005/8/layout/chevron2"/>
    <dgm:cxn modelId="{89B33B2E-7662-4B12-9AC9-49C087F0D1B7}" srcId="{1741B790-6E81-493D-8BA4-B1F60D35749D}" destId="{3C0B4626-0905-4D4B-A281-87BF37294F4A}" srcOrd="1" destOrd="0" parTransId="{392B21A3-5899-4770-9425-C2A65449A796}" sibTransId="{DBC8F48A-3C81-4C21-A587-EB604404DE81}"/>
    <dgm:cxn modelId="{ADF39E3A-B4DD-4255-B37A-1BEFB1C6D4F1}" srcId="{01094196-1767-4986-90D0-24D81FCE29C2}" destId="{1489DBF0-562A-43B2-AA7D-84C21EE8871D}" srcOrd="0" destOrd="0" parTransId="{D60FFC58-5966-4D1D-BC02-B02DA9EBE635}" sibTransId="{A5112E62-01ED-4BD3-AF5D-022EF25C98C0}"/>
    <dgm:cxn modelId="{2ADC713C-BFEB-4642-8301-32725F7C3749}" type="presOf" srcId="{4B00A38D-3F06-4BF3-AEE4-D44CCD2AD98C}" destId="{0C78CABB-0085-46AC-88E9-BBA1B0CF9022}" srcOrd="0" destOrd="2" presId="urn:microsoft.com/office/officeart/2005/8/layout/chevron2"/>
    <dgm:cxn modelId="{AE8C073E-9764-4672-BD6D-132A9EBD4F43}" type="presOf" srcId="{1489DBF0-562A-43B2-AA7D-84C21EE8871D}" destId="{70B5DD99-ACFE-4133-B047-E7FDFF53362C}" srcOrd="0" destOrd="0" presId="urn:microsoft.com/office/officeart/2005/8/layout/chevron2"/>
    <dgm:cxn modelId="{526C0E40-FCAA-495C-9ECC-8F2288A66636}" type="presOf" srcId="{4F90D494-4EE4-4940-BDD3-F9EE8CF6284B}" destId="{70B5DD99-ACFE-4133-B047-E7FDFF53362C}" srcOrd="0" destOrd="1" presId="urn:microsoft.com/office/officeart/2005/8/layout/chevron2"/>
    <dgm:cxn modelId="{1B82394D-715E-420F-AB2A-75D236E30DB4}" srcId="{01094196-1767-4986-90D0-24D81FCE29C2}" destId="{053C6E4C-8CF3-4516-B896-1089FCFB0620}" srcOrd="2" destOrd="0" parTransId="{8E230C70-D4D1-434F-A0D9-4151C83140E6}" sibTransId="{2B796B5E-08F9-4964-A61F-17A5C42B4FF7}"/>
    <dgm:cxn modelId="{92BB1E51-B972-4E90-8E70-403116A385B1}" type="presOf" srcId="{3C0B4626-0905-4D4B-A281-87BF37294F4A}" destId="{0C78CABB-0085-46AC-88E9-BBA1B0CF9022}" srcOrd="0" destOrd="1" presId="urn:microsoft.com/office/officeart/2005/8/layout/chevron2"/>
    <dgm:cxn modelId="{1776A251-52BC-4343-B83E-CD63AF5DB84D}" type="presOf" srcId="{053C6E4C-8CF3-4516-B896-1089FCFB0620}" destId="{70B5DD99-ACFE-4133-B047-E7FDFF53362C}" srcOrd="0" destOrd="2" presId="urn:microsoft.com/office/officeart/2005/8/layout/chevron2"/>
    <dgm:cxn modelId="{49892B72-5045-45AC-ADAF-76BBEE54A6D0}" srcId="{1741B790-6E81-493D-8BA4-B1F60D35749D}" destId="{93DDD64D-CFC6-4D7A-9B40-D553724BFB9B}" srcOrd="3" destOrd="0" parTransId="{A952715D-C9E0-464F-9352-66F88C43A441}" sibTransId="{A6BE4464-0136-40D8-8037-59C005AAF6DC}"/>
    <dgm:cxn modelId="{46340754-CF12-4C4E-959C-843B3EA5B5D1}" srcId="{1AE8A569-CC21-41F7-8E20-10AF359DA480}" destId="{C838202E-A65C-45B7-B306-395B704F097C}" srcOrd="2" destOrd="0" parTransId="{F5FF8FAE-7191-4E37-879D-7460352AFDB1}" sibTransId="{D728738C-0703-4932-BAF4-6DA4B16BD94B}"/>
    <dgm:cxn modelId="{15BE1F76-D568-447E-800E-0E4FD0F6883A}" type="presOf" srcId="{01094196-1767-4986-90D0-24D81FCE29C2}" destId="{303B855B-5ED8-497F-B4FF-A3C12A11343E}" srcOrd="0" destOrd="0" presId="urn:microsoft.com/office/officeart/2005/8/layout/chevron2"/>
    <dgm:cxn modelId="{A1419E78-82D9-49F2-9BB7-D13F4E154A63}" srcId="{F447F8F3-8042-41DD-985F-EAEC9EF4FE91}" destId="{1AE8A569-CC21-41F7-8E20-10AF359DA480}" srcOrd="2" destOrd="0" parTransId="{CD622746-EFA3-4680-87F4-4713A0F91C62}" sibTransId="{968E52AB-63DE-4637-8C19-63EB8B83E7E9}"/>
    <dgm:cxn modelId="{CF962779-562A-497D-9289-03DC299EA32E}" srcId="{1741B790-6E81-493D-8BA4-B1F60D35749D}" destId="{4B00A38D-3F06-4BF3-AEE4-D44CCD2AD98C}" srcOrd="2" destOrd="0" parTransId="{D054E66D-9081-4659-9F65-DBE6893C65CC}" sibTransId="{E5A761EE-320D-458B-9C70-A98EEDFFCFF5}"/>
    <dgm:cxn modelId="{9B861A85-4F7D-429E-8CD3-9F5D2C3E9F42}" srcId="{1AE8A569-CC21-41F7-8E20-10AF359DA480}" destId="{80C77FD5-36BD-40F6-A263-778EEB64D386}" srcOrd="1" destOrd="0" parTransId="{A9D5D4D0-F5D7-4BD3-B308-4793A2333471}" sibTransId="{98C29099-D90F-4C68-AA05-69C27F0491A6}"/>
    <dgm:cxn modelId="{DBFFC288-109F-4481-879E-1C86CD386919}" type="presOf" srcId="{F447F8F3-8042-41DD-985F-EAEC9EF4FE91}" destId="{1DEEDFBA-B759-4CDC-97D8-723C9C68F426}" srcOrd="0" destOrd="0" presId="urn:microsoft.com/office/officeart/2005/8/layout/chevron2"/>
    <dgm:cxn modelId="{7CC87E9B-8FA5-4C77-B351-57AEF64CB0C3}" srcId="{F447F8F3-8042-41DD-985F-EAEC9EF4FE91}" destId="{1741B790-6E81-493D-8BA4-B1F60D35749D}" srcOrd="0" destOrd="0" parTransId="{6393E9E3-C87B-4B75-9404-6F90F645EC17}" sibTransId="{DA626865-0DDD-4B2E-87D9-8A0F832B6C56}"/>
    <dgm:cxn modelId="{72A9A69E-511E-445D-A4B8-AE40BC6ECC60}" type="presOf" srcId="{1741B790-6E81-493D-8BA4-B1F60D35749D}" destId="{96FBB473-F0D6-4878-8671-299F98E958B3}" srcOrd="0" destOrd="0" presId="urn:microsoft.com/office/officeart/2005/8/layout/chevron2"/>
    <dgm:cxn modelId="{BAD4E7B0-7386-456D-AC92-F3F7AF7C4BDC}" srcId="{F447F8F3-8042-41DD-985F-EAEC9EF4FE91}" destId="{01094196-1767-4986-90D0-24D81FCE29C2}" srcOrd="1" destOrd="0" parTransId="{E2F639A8-028A-429E-881D-B2028B908D18}" sibTransId="{26D8F618-1BD0-4F13-B615-66CF4AB85DCC}"/>
    <dgm:cxn modelId="{28C800BB-CE23-441F-BBB3-CC87914EEC0F}" srcId="{1AE8A569-CC21-41F7-8E20-10AF359DA480}" destId="{F56C39AF-970E-4296-AE88-D92700E21B4F}" srcOrd="0" destOrd="0" parTransId="{2D42F8EC-C6FB-4CF8-874A-FAD1EEA12A20}" sibTransId="{AF1E88D8-153D-4283-9DAF-BE1A2BED7A3E}"/>
    <dgm:cxn modelId="{E235F5CF-0908-4987-8A83-542A465968A9}" type="presOf" srcId="{F56C39AF-970E-4296-AE88-D92700E21B4F}" destId="{D7E04C90-8CC1-440B-AC6F-FF71124F9968}" srcOrd="0" destOrd="0" presId="urn:microsoft.com/office/officeart/2005/8/layout/chevron2"/>
    <dgm:cxn modelId="{EAFF71EF-6903-4EDC-BB3B-69EB29C2EF2F}" type="presOf" srcId="{80C77FD5-36BD-40F6-A263-778EEB64D386}" destId="{D7E04C90-8CC1-440B-AC6F-FF71124F9968}" srcOrd="0" destOrd="1" presId="urn:microsoft.com/office/officeart/2005/8/layout/chevron2"/>
    <dgm:cxn modelId="{6E398CF3-1636-4F42-BCDE-E6ED0FA6594A}" srcId="{1741B790-6E81-493D-8BA4-B1F60D35749D}" destId="{E6A641A0-DBB5-4E30-89C4-241FD70E980D}" srcOrd="0" destOrd="0" parTransId="{EB094E70-1D8F-4C19-AAB0-2DBBBD29AD46}" sibTransId="{8BCF4FEA-9690-4736-8927-2B0E8A084583}"/>
    <dgm:cxn modelId="{F7212DF6-9394-496E-9151-4BF852238621}" type="presOf" srcId="{1AE8A569-CC21-41F7-8E20-10AF359DA480}" destId="{942AF106-D6E7-4C69-987E-0B3AF72F6D1F}" srcOrd="0" destOrd="0" presId="urn:microsoft.com/office/officeart/2005/8/layout/chevron2"/>
    <dgm:cxn modelId="{D52DAF19-FA39-423A-A0EB-7FEF06617B06}" type="presParOf" srcId="{1DEEDFBA-B759-4CDC-97D8-723C9C68F426}" destId="{8A446861-C420-42FC-B902-4DFCB7610439}" srcOrd="0" destOrd="0" presId="urn:microsoft.com/office/officeart/2005/8/layout/chevron2"/>
    <dgm:cxn modelId="{7751313C-1265-4E6B-A0A5-FF5DBB423FE9}" type="presParOf" srcId="{8A446861-C420-42FC-B902-4DFCB7610439}" destId="{96FBB473-F0D6-4878-8671-299F98E958B3}" srcOrd="0" destOrd="0" presId="urn:microsoft.com/office/officeart/2005/8/layout/chevron2"/>
    <dgm:cxn modelId="{7D92EF6D-C961-4A5B-83CA-54A4F823F30E}" type="presParOf" srcId="{8A446861-C420-42FC-B902-4DFCB7610439}" destId="{0C78CABB-0085-46AC-88E9-BBA1B0CF9022}" srcOrd="1" destOrd="0" presId="urn:microsoft.com/office/officeart/2005/8/layout/chevron2"/>
    <dgm:cxn modelId="{9BC48E41-5EC3-47C3-855E-D08F7D9CD0E2}" type="presParOf" srcId="{1DEEDFBA-B759-4CDC-97D8-723C9C68F426}" destId="{3247A854-62CA-42FD-8D39-E9F325A24061}" srcOrd="1" destOrd="0" presId="urn:microsoft.com/office/officeart/2005/8/layout/chevron2"/>
    <dgm:cxn modelId="{2E932F51-6ED7-4E6C-925E-ABAA90DC0E9F}" type="presParOf" srcId="{1DEEDFBA-B759-4CDC-97D8-723C9C68F426}" destId="{9AAC4E71-AA29-40C7-A060-DADA82A59E8D}" srcOrd="2" destOrd="0" presId="urn:microsoft.com/office/officeart/2005/8/layout/chevron2"/>
    <dgm:cxn modelId="{ADC90E60-5D5A-4FDD-9CFD-3AC957C37A6D}" type="presParOf" srcId="{9AAC4E71-AA29-40C7-A060-DADA82A59E8D}" destId="{303B855B-5ED8-497F-B4FF-A3C12A11343E}" srcOrd="0" destOrd="0" presId="urn:microsoft.com/office/officeart/2005/8/layout/chevron2"/>
    <dgm:cxn modelId="{89937B11-9FA1-4C25-B01F-2C9E71BE0B2A}" type="presParOf" srcId="{9AAC4E71-AA29-40C7-A060-DADA82A59E8D}" destId="{70B5DD99-ACFE-4133-B047-E7FDFF53362C}" srcOrd="1" destOrd="0" presId="urn:microsoft.com/office/officeart/2005/8/layout/chevron2"/>
    <dgm:cxn modelId="{607985A7-1F2B-4196-BE8D-D03DF82A959A}" type="presParOf" srcId="{1DEEDFBA-B759-4CDC-97D8-723C9C68F426}" destId="{E89FD987-F59B-4761-A75F-8026E60962A8}" srcOrd="3" destOrd="0" presId="urn:microsoft.com/office/officeart/2005/8/layout/chevron2"/>
    <dgm:cxn modelId="{55FC0681-50D1-46CE-A114-D7BCEC79A593}" type="presParOf" srcId="{1DEEDFBA-B759-4CDC-97D8-723C9C68F426}" destId="{08EAE1B3-FADC-4A2C-8D10-9E220680BCD3}" srcOrd="4" destOrd="0" presId="urn:microsoft.com/office/officeart/2005/8/layout/chevron2"/>
    <dgm:cxn modelId="{D14F9470-8C51-4AFF-9209-CC674556BB26}" type="presParOf" srcId="{08EAE1B3-FADC-4A2C-8D10-9E220680BCD3}" destId="{942AF106-D6E7-4C69-987E-0B3AF72F6D1F}" srcOrd="0" destOrd="0" presId="urn:microsoft.com/office/officeart/2005/8/layout/chevron2"/>
    <dgm:cxn modelId="{6B142F2B-3396-4201-9EFB-24B6D3D7A546}" type="presParOf" srcId="{08EAE1B3-FADC-4A2C-8D10-9E220680BCD3}" destId="{D7E04C90-8CC1-440B-AC6F-FF71124F996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8DC88A0A-15A6-4CFA-AE2A-0754C9AC084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3E30E788-ECE6-4799-A4B3-21BAB06E88A9}">
      <dgm:prSet phldrT="[Text]"/>
      <dgm:spPr/>
      <dgm:t>
        <a:bodyPr/>
        <a:lstStyle/>
        <a:p>
          <a:r>
            <a:rPr lang="en-GB" dirty="0"/>
            <a:t>An uncertain fiscal regime causes delay to signing </a:t>
          </a:r>
          <a:r>
            <a:rPr lang="en-GB" dirty="0" err="1"/>
            <a:t>PPAs</a:t>
          </a:r>
          <a:r>
            <a:rPr lang="en-GB" dirty="0"/>
            <a:t> and setting the tariff.  Which reliefs and exemptions apply to the Project?</a:t>
          </a:r>
        </a:p>
      </dgm:t>
    </dgm:pt>
    <dgm:pt modelId="{3DD80CFC-6E6B-4FB4-B217-8BDC01FD52E3}" type="parTrans" cxnId="{224591DC-5993-4989-89D0-A7876A22DDAF}">
      <dgm:prSet/>
      <dgm:spPr/>
      <dgm:t>
        <a:bodyPr/>
        <a:lstStyle/>
        <a:p>
          <a:endParaRPr lang="en-GB"/>
        </a:p>
      </dgm:t>
    </dgm:pt>
    <dgm:pt modelId="{36648F47-FD19-414A-916E-789BFF406B7A}" type="sibTrans" cxnId="{224591DC-5993-4989-89D0-A7876A22DDAF}">
      <dgm:prSet/>
      <dgm:spPr/>
      <dgm:t>
        <a:bodyPr/>
        <a:lstStyle/>
        <a:p>
          <a:endParaRPr lang="en-GB"/>
        </a:p>
      </dgm:t>
    </dgm:pt>
    <dgm:pt modelId="{54B25D63-A169-4B1E-87AC-3E13F0544AB6}">
      <dgm:prSet phldrT="[Text]"/>
      <dgm:spPr/>
      <dgm:t>
        <a:bodyPr/>
        <a:lstStyle/>
        <a:p>
          <a:r>
            <a:rPr lang="en-GB" dirty="0"/>
            <a:t>Best practice is to set out the applicable tax regime as a schedule to the PPA – this sets a clear ‘day one’ position and movement from this is a Change in Tax.</a:t>
          </a:r>
        </a:p>
      </dgm:t>
      <dgm:extLst>
        <a:ext uri="{E40237B7-FDA0-4F09-8148-C483321AD2D9}">
          <dgm14:cNvPr xmlns:dgm14="http://schemas.microsoft.com/office/drawing/2010/diagram" id="0" name="" descr="Flow from &quot;an uncertain fiscal regime...&quot; to &quot;best practice is to set...&quot; to &quot;communication between the tax authority...&quot; top- down. "/>
        </a:ext>
      </dgm:extLst>
    </dgm:pt>
    <dgm:pt modelId="{9132EE74-3958-4C7A-8D00-B50A363C731E}" type="parTrans" cxnId="{3382FC8A-57CF-40E9-982B-DCDB0A0EC338}">
      <dgm:prSet/>
      <dgm:spPr/>
      <dgm:t>
        <a:bodyPr/>
        <a:lstStyle/>
        <a:p>
          <a:endParaRPr lang="en-GB"/>
        </a:p>
      </dgm:t>
    </dgm:pt>
    <dgm:pt modelId="{3675D7CA-70C5-4368-845E-41E0885273E2}" type="sibTrans" cxnId="{3382FC8A-57CF-40E9-982B-DCDB0A0EC338}">
      <dgm:prSet/>
      <dgm:spPr/>
      <dgm:t>
        <a:bodyPr/>
        <a:lstStyle/>
        <a:p>
          <a:endParaRPr lang="en-GB"/>
        </a:p>
      </dgm:t>
    </dgm:pt>
    <dgm:pt modelId="{2570E010-8A8E-4A76-A1D6-4B587EDF4AA2}">
      <dgm:prSet phldrT="[Text]"/>
      <dgm:spPr/>
      <dgm:t>
        <a:bodyPr/>
        <a:lstStyle/>
        <a:p>
          <a:r>
            <a:rPr lang="en-GB" dirty="0"/>
            <a:t>Communication between the tax authority, the investment centre, the </a:t>
          </a:r>
          <a:r>
            <a:rPr lang="en-GB" dirty="0" err="1"/>
            <a:t>Offtaker</a:t>
          </a:r>
          <a:r>
            <a:rPr lang="en-GB" dirty="0"/>
            <a:t>, the central bank and Government is crucial.</a:t>
          </a:r>
        </a:p>
      </dgm:t>
    </dgm:pt>
    <dgm:pt modelId="{060ECF14-8848-4D63-BA15-4AEADDC1A44C}" type="parTrans" cxnId="{A8F0D3B4-2AE7-44FF-B2BF-C28A5870C286}">
      <dgm:prSet/>
      <dgm:spPr/>
      <dgm:t>
        <a:bodyPr/>
        <a:lstStyle/>
        <a:p>
          <a:endParaRPr lang="en-GB"/>
        </a:p>
      </dgm:t>
    </dgm:pt>
    <dgm:pt modelId="{026C370D-B82B-433E-ACCF-7DF74CAB812F}" type="sibTrans" cxnId="{A8F0D3B4-2AE7-44FF-B2BF-C28A5870C286}">
      <dgm:prSet/>
      <dgm:spPr/>
      <dgm:t>
        <a:bodyPr/>
        <a:lstStyle/>
        <a:p>
          <a:endParaRPr lang="en-GB"/>
        </a:p>
      </dgm:t>
    </dgm:pt>
    <dgm:pt modelId="{19E2587F-4ED2-406D-9E1C-C92AC0D804FF}" type="pres">
      <dgm:prSet presAssocID="{8DC88A0A-15A6-4CFA-AE2A-0754C9AC0848}" presName="Name0" presStyleCnt="0">
        <dgm:presLayoutVars>
          <dgm:chMax val="7"/>
          <dgm:chPref val="7"/>
          <dgm:dir/>
        </dgm:presLayoutVars>
      </dgm:prSet>
      <dgm:spPr/>
    </dgm:pt>
    <dgm:pt modelId="{01922CF4-EC45-4551-AAAD-0FA3ACD0CA92}" type="pres">
      <dgm:prSet presAssocID="{8DC88A0A-15A6-4CFA-AE2A-0754C9AC0848}" presName="Name1" presStyleCnt="0"/>
      <dgm:spPr/>
    </dgm:pt>
    <dgm:pt modelId="{41642CF6-B4D9-4297-9A97-0E1D5F4C2FF1}" type="pres">
      <dgm:prSet presAssocID="{8DC88A0A-15A6-4CFA-AE2A-0754C9AC0848}" presName="cycle" presStyleCnt="0"/>
      <dgm:spPr/>
    </dgm:pt>
    <dgm:pt modelId="{02444F5D-4BDF-43AB-947D-8FA067B756EB}" type="pres">
      <dgm:prSet presAssocID="{8DC88A0A-15A6-4CFA-AE2A-0754C9AC0848}" presName="srcNode" presStyleLbl="node1" presStyleIdx="0" presStyleCnt="3"/>
      <dgm:spPr/>
    </dgm:pt>
    <dgm:pt modelId="{6B3B3BE1-A719-4225-B360-94F24FA4D5B8}" type="pres">
      <dgm:prSet presAssocID="{8DC88A0A-15A6-4CFA-AE2A-0754C9AC0848}" presName="conn" presStyleLbl="parChTrans1D2" presStyleIdx="0" presStyleCnt="1"/>
      <dgm:spPr/>
    </dgm:pt>
    <dgm:pt modelId="{B81E8E66-3A77-4572-A15A-7163C71F875F}" type="pres">
      <dgm:prSet presAssocID="{8DC88A0A-15A6-4CFA-AE2A-0754C9AC0848}" presName="extraNode" presStyleLbl="node1" presStyleIdx="0" presStyleCnt="3"/>
      <dgm:spPr/>
    </dgm:pt>
    <dgm:pt modelId="{03907077-F916-4010-9420-F3594AA78EC0}" type="pres">
      <dgm:prSet presAssocID="{8DC88A0A-15A6-4CFA-AE2A-0754C9AC0848}" presName="dstNode" presStyleLbl="node1" presStyleIdx="0" presStyleCnt="3"/>
      <dgm:spPr/>
    </dgm:pt>
    <dgm:pt modelId="{47A2880E-E0C1-49E4-9D65-9386894C713E}" type="pres">
      <dgm:prSet presAssocID="{3E30E788-ECE6-4799-A4B3-21BAB06E88A9}" presName="text_1" presStyleLbl="node1" presStyleIdx="0" presStyleCnt="3">
        <dgm:presLayoutVars>
          <dgm:bulletEnabled val="1"/>
        </dgm:presLayoutVars>
      </dgm:prSet>
      <dgm:spPr/>
    </dgm:pt>
    <dgm:pt modelId="{04E998C9-919D-4BD3-BD90-C408BB10A404}" type="pres">
      <dgm:prSet presAssocID="{3E30E788-ECE6-4799-A4B3-21BAB06E88A9}" presName="accent_1" presStyleCnt="0"/>
      <dgm:spPr/>
    </dgm:pt>
    <dgm:pt modelId="{7D8879D5-54B7-4F39-B590-375124FC5CBD}" type="pres">
      <dgm:prSet presAssocID="{3E30E788-ECE6-4799-A4B3-21BAB06E88A9}" presName="accentRepeatNode" presStyleLbl="solidFgAcc1" presStyleIdx="0" presStyleCnt="3"/>
      <dgm:spPr/>
    </dgm:pt>
    <dgm:pt modelId="{2A34D10B-89B2-45D1-A962-2C0B81F1CFAA}" type="pres">
      <dgm:prSet presAssocID="{54B25D63-A169-4B1E-87AC-3E13F0544AB6}" presName="text_2" presStyleLbl="node1" presStyleIdx="1" presStyleCnt="3">
        <dgm:presLayoutVars>
          <dgm:bulletEnabled val="1"/>
        </dgm:presLayoutVars>
      </dgm:prSet>
      <dgm:spPr/>
    </dgm:pt>
    <dgm:pt modelId="{4C662E79-C871-4612-A31A-6313C85A8CD4}" type="pres">
      <dgm:prSet presAssocID="{54B25D63-A169-4B1E-87AC-3E13F0544AB6}" presName="accent_2" presStyleCnt="0"/>
      <dgm:spPr/>
    </dgm:pt>
    <dgm:pt modelId="{F36E8C34-DAE2-46F4-962F-F147E11B5425}" type="pres">
      <dgm:prSet presAssocID="{54B25D63-A169-4B1E-87AC-3E13F0544AB6}" presName="accentRepeatNode" presStyleLbl="solidFgAcc1" presStyleIdx="1" presStyleCnt="3"/>
      <dgm:spPr/>
    </dgm:pt>
    <dgm:pt modelId="{891AC574-E64D-4C81-8D50-C21F2BC679CE}" type="pres">
      <dgm:prSet presAssocID="{2570E010-8A8E-4A76-A1D6-4B587EDF4AA2}" presName="text_3" presStyleLbl="node1" presStyleIdx="2" presStyleCnt="3">
        <dgm:presLayoutVars>
          <dgm:bulletEnabled val="1"/>
        </dgm:presLayoutVars>
      </dgm:prSet>
      <dgm:spPr/>
    </dgm:pt>
    <dgm:pt modelId="{DF18C9FC-C3E0-4E7A-81FC-7257AC90DD8F}" type="pres">
      <dgm:prSet presAssocID="{2570E010-8A8E-4A76-A1D6-4B587EDF4AA2}" presName="accent_3" presStyleCnt="0"/>
      <dgm:spPr/>
    </dgm:pt>
    <dgm:pt modelId="{6097A71F-3474-4D8D-B172-AF57E7B0ADD5}" type="pres">
      <dgm:prSet presAssocID="{2570E010-8A8E-4A76-A1D6-4B587EDF4AA2}" presName="accentRepeatNode" presStyleLbl="solidFgAcc1" presStyleIdx="2" presStyleCnt="3"/>
      <dgm:spPr/>
    </dgm:pt>
  </dgm:ptLst>
  <dgm:cxnLst>
    <dgm:cxn modelId="{7A483801-60EC-4E24-A757-0ABAF784C46F}" type="presOf" srcId="{54B25D63-A169-4B1E-87AC-3E13F0544AB6}" destId="{2A34D10B-89B2-45D1-A962-2C0B81F1CFAA}" srcOrd="0" destOrd="0" presId="urn:microsoft.com/office/officeart/2008/layout/VerticalCurvedList"/>
    <dgm:cxn modelId="{D5206B20-408D-4C5E-8BA6-62BE1E6A9610}" type="presOf" srcId="{3E30E788-ECE6-4799-A4B3-21BAB06E88A9}" destId="{47A2880E-E0C1-49E4-9D65-9386894C713E}" srcOrd="0" destOrd="0" presId="urn:microsoft.com/office/officeart/2008/layout/VerticalCurvedList"/>
    <dgm:cxn modelId="{0B4EB76E-6AB3-4F46-9DF5-1FB1DA229708}" type="presOf" srcId="{36648F47-FD19-414A-916E-789BFF406B7A}" destId="{6B3B3BE1-A719-4225-B360-94F24FA4D5B8}" srcOrd="0" destOrd="0" presId="urn:microsoft.com/office/officeart/2008/layout/VerticalCurvedList"/>
    <dgm:cxn modelId="{62455A79-1E94-4AA9-8083-DABEA477684E}" type="presOf" srcId="{2570E010-8A8E-4A76-A1D6-4B587EDF4AA2}" destId="{891AC574-E64D-4C81-8D50-C21F2BC679CE}" srcOrd="0" destOrd="0" presId="urn:microsoft.com/office/officeart/2008/layout/VerticalCurvedList"/>
    <dgm:cxn modelId="{C8121687-86CC-43D8-A685-6B54D5AF67DD}" type="presOf" srcId="{8DC88A0A-15A6-4CFA-AE2A-0754C9AC0848}" destId="{19E2587F-4ED2-406D-9E1C-C92AC0D804FF}" srcOrd="0" destOrd="0" presId="urn:microsoft.com/office/officeart/2008/layout/VerticalCurvedList"/>
    <dgm:cxn modelId="{3382FC8A-57CF-40E9-982B-DCDB0A0EC338}" srcId="{8DC88A0A-15A6-4CFA-AE2A-0754C9AC0848}" destId="{54B25D63-A169-4B1E-87AC-3E13F0544AB6}" srcOrd="1" destOrd="0" parTransId="{9132EE74-3958-4C7A-8D00-B50A363C731E}" sibTransId="{3675D7CA-70C5-4368-845E-41E0885273E2}"/>
    <dgm:cxn modelId="{A8F0D3B4-2AE7-44FF-B2BF-C28A5870C286}" srcId="{8DC88A0A-15A6-4CFA-AE2A-0754C9AC0848}" destId="{2570E010-8A8E-4A76-A1D6-4B587EDF4AA2}" srcOrd="2" destOrd="0" parTransId="{060ECF14-8848-4D63-BA15-4AEADDC1A44C}" sibTransId="{026C370D-B82B-433E-ACCF-7DF74CAB812F}"/>
    <dgm:cxn modelId="{224591DC-5993-4989-89D0-A7876A22DDAF}" srcId="{8DC88A0A-15A6-4CFA-AE2A-0754C9AC0848}" destId="{3E30E788-ECE6-4799-A4B3-21BAB06E88A9}" srcOrd="0" destOrd="0" parTransId="{3DD80CFC-6E6B-4FB4-B217-8BDC01FD52E3}" sibTransId="{36648F47-FD19-414A-916E-789BFF406B7A}"/>
    <dgm:cxn modelId="{894F17F7-AB56-4B77-934A-8F7907492CD7}" type="presParOf" srcId="{19E2587F-4ED2-406D-9E1C-C92AC0D804FF}" destId="{01922CF4-EC45-4551-AAAD-0FA3ACD0CA92}" srcOrd="0" destOrd="0" presId="urn:microsoft.com/office/officeart/2008/layout/VerticalCurvedList"/>
    <dgm:cxn modelId="{C73F8DF5-BBA4-496D-B664-06943F7C6782}" type="presParOf" srcId="{01922CF4-EC45-4551-AAAD-0FA3ACD0CA92}" destId="{41642CF6-B4D9-4297-9A97-0E1D5F4C2FF1}" srcOrd="0" destOrd="0" presId="urn:microsoft.com/office/officeart/2008/layout/VerticalCurvedList"/>
    <dgm:cxn modelId="{51448118-18D2-4CB9-92BB-D91E7E240162}" type="presParOf" srcId="{41642CF6-B4D9-4297-9A97-0E1D5F4C2FF1}" destId="{02444F5D-4BDF-43AB-947D-8FA067B756EB}" srcOrd="0" destOrd="0" presId="urn:microsoft.com/office/officeart/2008/layout/VerticalCurvedList"/>
    <dgm:cxn modelId="{26EF3F22-3691-4E05-B620-EDD75FB87109}" type="presParOf" srcId="{41642CF6-B4D9-4297-9A97-0E1D5F4C2FF1}" destId="{6B3B3BE1-A719-4225-B360-94F24FA4D5B8}" srcOrd="1" destOrd="0" presId="urn:microsoft.com/office/officeart/2008/layout/VerticalCurvedList"/>
    <dgm:cxn modelId="{C45797A2-A3D5-41EF-9006-8F1C1DCB02FA}" type="presParOf" srcId="{41642CF6-B4D9-4297-9A97-0E1D5F4C2FF1}" destId="{B81E8E66-3A77-4572-A15A-7163C71F875F}" srcOrd="2" destOrd="0" presId="urn:microsoft.com/office/officeart/2008/layout/VerticalCurvedList"/>
    <dgm:cxn modelId="{CBA622DE-AA22-4369-9D1F-889F7D074DA4}" type="presParOf" srcId="{41642CF6-B4D9-4297-9A97-0E1D5F4C2FF1}" destId="{03907077-F916-4010-9420-F3594AA78EC0}" srcOrd="3" destOrd="0" presId="urn:microsoft.com/office/officeart/2008/layout/VerticalCurvedList"/>
    <dgm:cxn modelId="{9BBAA569-E6E7-495F-85D0-93D64B746BA8}" type="presParOf" srcId="{01922CF4-EC45-4551-AAAD-0FA3ACD0CA92}" destId="{47A2880E-E0C1-49E4-9D65-9386894C713E}" srcOrd="1" destOrd="0" presId="urn:microsoft.com/office/officeart/2008/layout/VerticalCurvedList"/>
    <dgm:cxn modelId="{E9F19BE4-8375-485D-A904-375F6FF66047}" type="presParOf" srcId="{01922CF4-EC45-4551-AAAD-0FA3ACD0CA92}" destId="{04E998C9-919D-4BD3-BD90-C408BB10A404}" srcOrd="2" destOrd="0" presId="urn:microsoft.com/office/officeart/2008/layout/VerticalCurvedList"/>
    <dgm:cxn modelId="{FAAE8EF1-977D-4169-9B13-BD1FAAE25709}" type="presParOf" srcId="{04E998C9-919D-4BD3-BD90-C408BB10A404}" destId="{7D8879D5-54B7-4F39-B590-375124FC5CBD}" srcOrd="0" destOrd="0" presId="urn:microsoft.com/office/officeart/2008/layout/VerticalCurvedList"/>
    <dgm:cxn modelId="{9B0AF19E-8E6F-4FA0-A91A-534E78746B26}" type="presParOf" srcId="{01922CF4-EC45-4551-AAAD-0FA3ACD0CA92}" destId="{2A34D10B-89B2-45D1-A962-2C0B81F1CFAA}" srcOrd="3" destOrd="0" presId="urn:microsoft.com/office/officeart/2008/layout/VerticalCurvedList"/>
    <dgm:cxn modelId="{DD94B404-4441-4923-A5DD-2912217A7FDD}" type="presParOf" srcId="{01922CF4-EC45-4551-AAAD-0FA3ACD0CA92}" destId="{4C662E79-C871-4612-A31A-6313C85A8CD4}" srcOrd="4" destOrd="0" presId="urn:microsoft.com/office/officeart/2008/layout/VerticalCurvedList"/>
    <dgm:cxn modelId="{7DFFF187-E1B0-4EF0-96BA-EB191E3BC629}" type="presParOf" srcId="{4C662E79-C871-4612-A31A-6313C85A8CD4}" destId="{F36E8C34-DAE2-46F4-962F-F147E11B5425}" srcOrd="0" destOrd="0" presId="urn:microsoft.com/office/officeart/2008/layout/VerticalCurvedList"/>
    <dgm:cxn modelId="{9D4541C1-C033-4E0A-998B-8C9453DF17FE}" type="presParOf" srcId="{01922CF4-EC45-4551-AAAD-0FA3ACD0CA92}" destId="{891AC574-E64D-4C81-8D50-C21F2BC679CE}" srcOrd="5" destOrd="0" presId="urn:microsoft.com/office/officeart/2008/layout/VerticalCurvedList"/>
    <dgm:cxn modelId="{FE4E19B3-7A37-4850-A5FC-2D2C536F32A4}" type="presParOf" srcId="{01922CF4-EC45-4551-AAAD-0FA3ACD0CA92}" destId="{DF18C9FC-C3E0-4E7A-81FC-7257AC90DD8F}" srcOrd="6" destOrd="0" presId="urn:microsoft.com/office/officeart/2008/layout/VerticalCurvedList"/>
    <dgm:cxn modelId="{08E891F0-7B2D-40C1-8AA7-901115E1850D}" type="presParOf" srcId="{DF18C9FC-C3E0-4E7A-81FC-7257AC90DD8F}" destId="{6097A71F-3474-4D8D-B172-AF57E7B0ADD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62E51B-0921-49F7-8064-67C340DC38F1}"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GB"/>
        </a:p>
      </dgm:t>
    </dgm:pt>
    <dgm:pt modelId="{32B9DC09-DF63-43DB-B666-FC9AED2FFC78}">
      <dgm:prSet phldrT="[Text]"/>
      <dgm:spPr/>
      <dgm:t>
        <a:bodyPr/>
        <a:lstStyle/>
        <a:p>
          <a:r>
            <a:rPr lang="en-GB" dirty="0"/>
            <a:t>Seller Events of Default</a:t>
          </a:r>
        </a:p>
      </dgm:t>
    </dgm:pt>
    <dgm:pt modelId="{0E4405CF-26A4-4E65-8345-42CCC880DBE1}" type="parTrans" cxnId="{E3AB477E-EC96-411C-8709-612FBB024E85}">
      <dgm:prSet/>
      <dgm:spPr/>
      <dgm:t>
        <a:bodyPr/>
        <a:lstStyle/>
        <a:p>
          <a:endParaRPr lang="en-GB"/>
        </a:p>
      </dgm:t>
    </dgm:pt>
    <dgm:pt modelId="{3EFA83EF-B6B7-4013-A9BC-1DFA604388E1}" type="sibTrans" cxnId="{E3AB477E-EC96-411C-8709-612FBB024E85}">
      <dgm:prSet/>
      <dgm:spPr/>
      <dgm:t>
        <a:bodyPr/>
        <a:lstStyle/>
        <a:p>
          <a:endParaRPr lang="en-GB"/>
        </a:p>
      </dgm:t>
    </dgm:pt>
    <dgm:pt modelId="{75A9E75F-DFF5-418F-940D-3DD5C85187B3}">
      <dgm:prSet phldrT="[Text]" custT="1"/>
      <dgm:spPr/>
      <dgm:t>
        <a:bodyPr/>
        <a:lstStyle/>
        <a:p>
          <a:r>
            <a:rPr lang="en-GB" sz="1800" dirty="0"/>
            <a:t>Abandonment</a:t>
          </a:r>
        </a:p>
      </dgm:t>
    </dgm:pt>
    <dgm:pt modelId="{63B424B7-C626-4FEA-907F-CE11AF13F786}" type="parTrans" cxnId="{0B38FAA4-93BA-4FF7-83A9-D75E6E208160}">
      <dgm:prSet/>
      <dgm:spPr/>
      <dgm:t>
        <a:bodyPr/>
        <a:lstStyle/>
        <a:p>
          <a:endParaRPr lang="en-GB"/>
        </a:p>
      </dgm:t>
    </dgm:pt>
    <dgm:pt modelId="{7BCA90CE-D4B3-4FB4-8DC9-70BB41534B7E}" type="sibTrans" cxnId="{0B38FAA4-93BA-4FF7-83A9-D75E6E208160}">
      <dgm:prSet/>
      <dgm:spPr/>
      <dgm:t>
        <a:bodyPr/>
        <a:lstStyle/>
        <a:p>
          <a:endParaRPr lang="en-GB"/>
        </a:p>
      </dgm:t>
    </dgm:pt>
    <dgm:pt modelId="{0972A7A1-AFDF-4EC4-B5A1-63277EE221DC}">
      <dgm:prSet phldrT="[Text]" custT="1"/>
      <dgm:spPr/>
      <dgm:t>
        <a:bodyPr/>
        <a:lstStyle/>
        <a:p>
          <a:r>
            <a:rPr lang="en-GB" sz="1800" dirty="0"/>
            <a:t>Change in control?</a:t>
          </a:r>
        </a:p>
      </dgm:t>
    </dgm:pt>
    <dgm:pt modelId="{81A9FDB3-C77E-42BA-99D7-8F746913A228}" type="parTrans" cxnId="{F08A9722-EC16-49CB-BBEE-3CEB41326709}">
      <dgm:prSet/>
      <dgm:spPr/>
      <dgm:t>
        <a:bodyPr/>
        <a:lstStyle/>
        <a:p>
          <a:endParaRPr lang="en-GB"/>
        </a:p>
      </dgm:t>
    </dgm:pt>
    <dgm:pt modelId="{7637B8B2-BFF4-4D4E-B0EB-76E36C06710B}" type="sibTrans" cxnId="{F08A9722-EC16-49CB-BBEE-3CEB41326709}">
      <dgm:prSet/>
      <dgm:spPr/>
      <dgm:t>
        <a:bodyPr/>
        <a:lstStyle/>
        <a:p>
          <a:endParaRPr lang="en-GB"/>
        </a:p>
      </dgm:t>
    </dgm:pt>
    <dgm:pt modelId="{8502C160-20A1-49A2-A04E-3124B5351EE7}">
      <dgm:prSet phldrT="[Text]"/>
      <dgm:spPr/>
      <dgm:t>
        <a:bodyPr/>
        <a:lstStyle/>
        <a:p>
          <a:r>
            <a:rPr lang="en-GB" dirty="0"/>
            <a:t>Buyer Events of Default	</a:t>
          </a:r>
        </a:p>
      </dgm:t>
    </dgm:pt>
    <dgm:pt modelId="{A144DD6D-09CB-48C4-9A3B-992BE16819FF}" type="parTrans" cxnId="{17CBDC43-3ED2-492E-B5BA-AF3775FA3F85}">
      <dgm:prSet/>
      <dgm:spPr/>
      <dgm:t>
        <a:bodyPr/>
        <a:lstStyle/>
        <a:p>
          <a:endParaRPr lang="en-GB"/>
        </a:p>
      </dgm:t>
    </dgm:pt>
    <dgm:pt modelId="{56FB6328-DE50-4438-91B7-F85850B23C56}" type="sibTrans" cxnId="{17CBDC43-3ED2-492E-B5BA-AF3775FA3F85}">
      <dgm:prSet/>
      <dgm:spPr/>
      <dgm:t>
        <a:bodyPr/>
        <a:lstStyle/>
        <a:p>
          <a:endParaRPr lang="en-GB"/>
        </a:p>
      </dgm:t>
    </dgm:pt>
    <dgm:pt modelId="{A562DB50-2103-48D9-9C3B-9F24EE52EDE8}">
      <dgm:prSet phldrT="[Text]" custT="1"/>
      <dgm:spPr/>
      <dgm:t>
        <a:bodyPr/>
        <a:lstStyle/>
        <a:p>
          <a:r>
            <a:rPr lang="en-GB" sz="1800" dirty="0"/>
            <a:t>Failure to pay</a:t>
          </a:r>
        </a:p>
      </dgm:t>
    </dgm:pt>
    <dgm:pt modelId="{A2725B5F-BC54-4F96-97CF-1F8156BE3346}" type="parTrans" cxnId="{4C8F8BF0-2E5A-4376-ADCE-7965E33BF0F4}">
      <dgm:prSet/>
      <dgm:spPr/>
      <dgm:t>
        <a:bodyPr/>
        <a:lstStyle/>
        <a:p>
          <a:endParaRPr lang="en-GB"/>
        </a:p>
      </dgm:t>
    </dgm:pt>
    <dgm:pt modelId="{994EEA98-91CB-49A6-A275-90F5962F728B}" type="sibTrans" cxnId="{4C8F8BF0-2E5A-4376-ADCE-7965E33BF0F4}">
      <dgm:prSet/>
      <dgm:spPr/>
      <dgm:t>
        <a:bodyPr/>
        <a:lstStyle/>
        <a:p>
          <a:endParaRPr lang="en-GB"/>
        </a:p>
      </dgm:t>
    </dgm:pt>
    <dgm:pt modelId="{C1EA8759-6101-4687-B901-5A34506A401C}">
      <dgm:prSet phldrT="[Text]" custT="1"/>
      <dgm:spPr/>
      <dgm:t>
        <a:bodyPr/>
        <a:lstStyle/>
        <a:p>
          <a:r>
            <a:rPr lang="en-GB" sz="1800" dirty="0"/>
            <a:t>Failure to provide credit support</a:t>
          </a:r>
        </a:p>
      </dgm:t>
    </dgm:pt>
    <dgm:pt modelId="{B3BA295F-BE1B-4246-A7AF-EBD14367A816}" type="parTrans" cxnId="{282FA455-108E-471F-A982-3A7EC787CB4F}">
      <dgm:prSet/>
      <dgm:spPr/>
      <dgm:t>
        <a:bodyPr/>
        <a:lstStyle/>
        <a:p>
          <a:endParaRPr lang="en-GB"/>
        </a:p>
      </dgm:t>
    </dgm:pt>
    <dgm:pt modelId="{7B3DC970-1B53-4FAC-A097-FA5DD3ACC1F9}" type="sibTrans" cxnId="{282FA455-108E-471F-A982-3A7EC787CB4F}">
      <dgm:prSet/>
      <dgm:spPr/>
      <dgm:t>
        <a:bodyPr/>
        <a:lstStyle/>
        <a:p>
          <a:endParaRPr lang="en-GB"/>
        </a:p>
      </dgm:t>
    </dgm:pt>
    <dgm:pt modelId="{00217291-C129-467C-A2B8-A5E8DC035650}">
      <dgm:prSet phldrT="[Text]"/>
      <dgm:spPr/>
      <dgm:t>
        <a:bodyPr/>
        <a:lstStyle/>
        <a:p>
          <a:r>
            <a:rPr lang="en-GB" dirty="0"/>
            <a:t>Mutual Events of Default</a:t>
          </a:r>
        </a:p>
      </dgm:t>
    </dgm:pt>
    <dgm:pt modelId="{A3209C45-0EDF-4F3C-91AA-B670E699DE60}" type="parTrans" cxnId="{A964DE3F-4129-4CE6-9334-CAF8101F1B25}">
      <dgm:prSet/>
      <dgm:spPr/>
      <dgm:t>
        <a:bodyPr/>
        <a:lstStyle/>
        <a:p>
          <a:endParaRPr lang="en-GB"/>
        </a:p>
      </dgm:t>
    </dgm:pt>
    <dgm:pt modelId="{7E3744B3-87F6-46F8-B9C6-1D9B553F846A}" type="sibTrans" cxnId="{A964DE3F-4129-4CE6-9334-CAF8101F1B25}">
      <dgm:prSet/>
      <dgm:spPr/>
      <dgm:t>
        <a:bodyPr/>
        <a:lstStyle/>
        <a:p>
          <a:endParaRPr lang="en-GB"/>
        </a:p>
      </dgm:t>
    </dgm:pt>
    <dgm:pt modelId="{C5135D07-BC58-4E75-AFF0-B5A2557A8894}">
      <dgm:prSet phldrT="[Text]"/>
      <dgm:spPr/>
      <dgm:t>
        <a:bodyPr/>
        <a:lstStyle/>
        <a:p>
          <a:r>
            <a:rPr lang="en-GB" dirty="0"/>
            <a:t>Insolvency</a:t>
          </a:r>
        </a:p>
      </dgm:t>
    </dgm:pt>
    <dgm:pt modelId="{4519B385-44E5-47CC-9935-4D17BDF1CB9B}" type="parTrans" cxnId="{17BE70C4-2F16-46A8-9CF3-ABE572AF2334}">
      <dgm:prSet/>
      <dgm:spPr/>
      <dgm:t>
        <a:bodyPr/>
        <a:lstStyle/>
        <a:p>
          <a:endParaRPr lang="en-GB"/>
        </a:p>
      </dgm:t>
    </dgm:pt>
    <dgm:pt modelId="{84B7F60D-1DC7-4E05-81DA-4644363BA07F}" type="sibTrans" cxnId="{17BE70C4-2F16-46A8-9CF3-ABE572AF2334}">
      <dgm:prSet/>
      <dgm:spPr/>
      <dgm:t>
        <a:bodyPr/>
        <a:lstStyle/>
        <a:p>
          <a:endParaRPr lang="en-GB"/>
        </a:p>
      </dgm:t>
    </dgm:pt>
    <dgm:pt modelId="{6BBB324D-499C-4B89-8EE8-302ECDF76759}">
      <dgm:prSet phldrT="[Text]"/>
      <dgm:spPr/>
      <dgm:t>
        <a:bodyPr/>
        <a:lstStyle/>
        <a:p>
          <a:r>
            <a:rPr lang="en-GB" dirty="0"/>
            <a:t>Assignment </a:t>
          </a:r>
        </a:p>
      </dgm:t>
    </dgm:pt>
    <dgm:pt modelId="{27B6B9C9-25B4-46E6-91BD-AE9922FD6ED8}" type="parTrans" cxnId="{4A31FF49-E716-47C7-8EE6-BA9CD6959B66}">
      <dgm:prSet/>
      <dgm:spPr/>
      <dgm:t>
        <a:bodyPr/>
        <a:lstStyle/>
        <a:p>
          <a:endParaRPr lang="en-GB"/>
        </a:p>
      </dgm:t>
    </dgm:pt>
    <dgm:pt modelId="{CF424FF4-510B-49E3-B9B1-C908B96BF002}" type="sibTrans" cxnId="{4A31FF49-E716-47C7-8EE6-BA9CD6959B66}">
      <dgm:prSet/>
      <dgm:spPr/>
      <dgm:t>
        <a:bodyPr/>
        <a:lstStyle/>
        <a:p>
          <a:endParaRPr lang="en-GB"/>
        </a:p>
      </dgm:t>
    </dgm:pt>
    <dgm:pt modelId="{DDD0DC63-B04A-40AC-8223-845350B03F09}">
      <dgm:prSet phldrT="[Text]" custT="1"/>
      <dgm:spPr/>
      <dgm:t>
        <a:bodyPr/>
        <a:lstStyle/>
        <a:p>
          <a:r>
            <a:rPr lang="en-GB" sz="1800" dirty="0"/>
            <a:t>Failure to start construction?</a:t>
          </a:r>
        </a:p>
      </dgm:t>
    </dgm:pt>
    <dgm:pt modelId="{F8448B18-4D81-4A38-BBEF-E4BFA1763A9C}" type="parTrans" cxnId="{7B4B3C2E-8216-496C-B078-5F2FE7C1B70E}">
      <dgm:prSet/>
      <dgm:spPr/>
      <dgm:t>
        <a:bodyPr/>
        <a:lstStyle/>
        <a:p>
          <a:endParaRPr lang="en-GB"/>
        </a:p>
      </dgm:t>
    </dgm:pt>
    <dgm:pt modelId="{8C7B25AA-F3AC-4005-8CD3-1C8A617184B8}" type="sibTrans" cxnId="{7B4B3C2E-8216-496C-B078-5F2FE7C1B70E}">
      <dgm:prSet/>
      <dgm:spPr/>
      <dgm:t>
        <a:bodyPr/>
        <a:lstStyle/>
        <a:p>
          <a:endParaRPr lang="en-GB"/>
        </a:p>
      </dgm:t>
    </dgm:pt>
    <dgm:pt modelId="{AA2AF516-A38B-4CDB-9DB9-EAD6117CC03F}">
      <dgm:prSet phldrT="[Text]" custT="1"/>
      <dgm:spPr/>
      <dgm:t>
        <a:bodyPr/>
        <a:lstStyle/>
        <a:p>
          <a:r>
            <a:rPr lang="en-GB" sz="1800" dirty="0"/>
            <a:t>Failure to achieve COD</a:t>
          </a:r>
        </a:p>
      </dgm:t>
    </dgm:pt>
    <dgm:pt modelId="{E0B47AAE-2D71-4993-84D8-1774B23694FF}" type="parTrans" cxnId="{FCD86E2B-F408-4CDA-82C2-EFA964BEC5CD}">
      <dgm:prSet/>
      <dgm:spPr/>
      <dgm:t>
        <a:bodyPr/>
        <a:lstStyle/>
        <a:p>
          <a:endParaRPr lang="en-GB"/>
        </a:p>
      </dgm:t>
    </dgm:pt>
    <dgm:pt modelId="{401B67EF-7C4A-48A3-8899-621E1DF280CB}" type="sibTrans" cxnId="{FCD86E2B-F408-4CDA-82C2-EFA964BEC5CD}">
      <dgm:prSet/>
      <dgm:spPr/>
      <dgm:t>
        <a:bodyPr/>
        <a:lstStyle/>
        <a:p>
          <a:endParaRPr lang="en-GB"/>
        </a:p>
      </dgm:t>
    </dgm:pt>
    <dgm:pt modelId="{5AB8A971-1AF5-4476-A867-80DA4076AFBE}">
      <dgm:prSet phldrT="[Text]" custT="1"/>
      <dgm:spPr/>
      <dgm:t>
        <a:bodyPr/>
        <a:lstStyle/>
        <a:p>
          <a:r>
            <a:rPr lang="en-GB" sz="1800" dirty="0"/>
            <a:t>Prolonged failure to perform</a:t>
          </a:r>
        </a:p>
      </dgm:t>
    </dgm:pt>
    <dgm:pt modelId="{C3C4F290-1DF1-4D82-BAC3-10C594AF7532}" type="parTrans" cxnId="{204486B3-FBF3-4C51-B522-8C92D4AC65AF}">
      <dgm:prSet/>
      <dgm:spPr/>
      <dgm:t>
        <a:bodyPr/>
        <a:lstStyle/>
        <a:p>
          <a:endParaRPr lang="en-GB"/>
        </a:p>
      </dgm:t>
    </dgm:pt>
    <dgm:pt modelId="{3A2A2D13-CCDA-4506-973B-EFB44BDF3CF8}" type="sibTrans" cxnId="{204486B3-FBF3-4C51-B522-8C92D4AC65AF}">
      <dgm:prSet/>
      <dgm:spPr/>
      <dgm:t>
        <a:bodyPr/>
        <a:lstStyle/>
        <a:p>
          <a:endParaRPr lang="en-GB"/>
        </a:p>
      </dgm:t>
    </dgm:pt>
    <dgm:pt modelId="{AF75F6DF-9628-4A36-8B8D-6B11B6B00F54}">
      <dgm:prSet phldrT="[Text]" custT="1"/>
      <dgm:spPr/>
      <dgm:t>
        <a:bodyPr/>
        <a:lstStyle/>
        <a:p>
          <a:r>
            <a:rPr lang="en-GB" sz="1800" dirty="0"/>
            <a:t>Government breach?</a:t>
          </a:r>
        </a:p>
      </dgm:t>
    </dgm:pt>
    <dgm:pt modelId="{D81A3363-E31D-406F-A10F-014A23CD6583}" type="parTrans" cxnId="{6DE4715D-E47F-4E0D-A69D-94C8B983F33B}">
      <dgm:prSet/>
      <dgm:spPr/>
      <dgm:t>
        <a:bodyPr/>
        <a:lstStyle/>
        <a:p>
          <a:endParaRPr lang="en-GB"/>
        </a:p>
      </dgm:t>
    </dgm:pt>
    <dgm:pt modelId="{508DEC0D-ECC0-4AFB-9EF3-9CB20ECE06D0}" type="sibTrans" cxnId="{6DE4715D-E47F-4E0D-A69D-94C8B983F33B}">
      <dgm:prSet/>
      <dgm:spPr/>
      <dgm:t>
        <a:bodyPr/>
        <a:lstStyle/>
        <a:p>
          <a:endParaRPr lang="en-GB"/>
        </a:p>
      </dgm:t>
    </dgm:pt>
    <dgm:pt modelId="{B23EC1E7-360B-4C05-97BE-DBD507653B89}">
      <dgm:prSet phldrT="[Text]" custT="1"/>
      <dgm:spPr/>
      <dgm:t>
        <a:bodyPr/>
        <a:lstStyle/>
        <a:p>
          <a:r>
            <a:rPr lang="en-GB" sz="1800" dirty="0"/>
            <a:t>Catastrophic change in law?</a:t>
          </a:r>
        </a:p>
      </dgm:t>
    </dgm:pt>
    <dgm:pt modelId="{4BAEF67E-4F36-4A1C-8A01-8778B79177D0}" type="parTrans" cxnId="{5B2DF5AA-E61C-45E5-9CF1-439A47B27A61}">
      <dgm:prSet/>
      <dgm:spPr/>
      <dgm:t>
        <a:bodyPr/>
        <a:lstStyle/>
        <a:p>
          <a:endParaRPr lang="en-GB"/>
        </a:p>
      </dgm:t>
    </dgm:pt>
    <dgm:pt modelId="{D6297B4D-1CA3-4689-A976-C66C3546C0B5}" type="sibTrans" cxnId="{5B2DF5AA-E61C-45E5-9CF1-439A47B27A61}">
      <dgm:prSet/>
      <dgm:spPr/>
      <dgm:t>
        <a:bodyPr/>
        <a:lstStyle/>
        <a:p>
          <a:endParaRPr lang="en-GB"/>
        </a:p>
      </dgm:t>
    </dgm:pt>
    <dgm:pt modelId="{062113B3-2D17-47C7-891F-D7E06974ADF5}">
      <dgm:prSet phldrT="[Text]" custT="1"/>
      <dgm:spPr/>
      <dgm:t>
        <a:bodyPr/>
        <a:lstStyle/>
        <a:p>
          <a:r>
            <a:rPr lang="en-GB" sz="1800" dirty="0"/>
            <a:t>Sector restructuring?</a:t>
          </a:r>
        </a:p>
      </dgm:t>
    </dgm:pt>
    <dgm:pt modelId="{2AFC2B80-2AAD-4AED-AA69-92FA521572F0}" type="parTrans" cxnId="{3142C079-ED4E-4BC2-8486-36D65165FEFB}">
      <dgm:prSet/>
      <dgm:spPr/>
      <dgm:t>
        <a:bodyPr/>
        <a:lstStyle/>
        <a:p>
          <a:endParaRPr lang="en-GB"/>
        </a:p>
      </dgm:t>
    </dgm:pt>
    <dgm:pt modelId="{B712B2FB-56C4-43CC-B5FD-BEE9421FB3DC}" type="sibTrans" cxnId="{3142C079-ED4E-4BC2-8486-36D65165FEFB}">
      <dgm:prSet/>
      <dgm:spPr/>
      <dgm:t>
        <a:bodyPr/>
        <a:lstStyle/>
        <a:p>
          <a:endParaRPr lang="en-GB"/>
        </a:p>
      </dgm:t>
    </dgm:pt>
    <dgm:pt modelId="{28C1C040-513B-4133-A71F-6BB5EA4D824F}">
      <dgm:prSet phldrT="[Text]" custT="1"/>
      <dgm:spPr/>
      <dgm:t>
        <a:bodyPr/>
        <a:lstStyle/>
        <a:p>
          <a:r>
            <a:rPr lang="en-GB" sz="1800" dirty="0"/>
            <a:t>Expropriation?</a:t>
          </a:r>
        </a:p>
      </dgm:t>
    </dgm:pt>
    <dgm:pt modelId="{E8A4B305-28EF-4915-A347-127343F11669}" type="parTrans" cxnId="{E645480E-92F2-4F04-B75F-A50477A9216F}">
      <dgm:prSet/>
      <dgm:spPr/>
      <dgm:t>
        <a:bodyPr/>
        <a:lstStyle/>
        <a:p>
          <a:endParaRPr lang="en-GB"/>
        </a:p>
      </dgm:t>
    </dgm:pt>
    <dgm:pt modelId="{3773D026-0119-4ECF-9B66-357EFF148878}" type="sibTrans" cxnId="{E645480E-92F2-4F04-B75F-A50477A9216F}">
      <dgm:prSet/>
      <dgm:spPr/>
      <dgm:t>
        <a:bodyPr/>
        <a:lstStyle/>
        <a:p>
          <a:endParaRPr lang="en-GB"/>
        </a:p>
      </dgm:t>
    </dgm:pt>
    <dgm:pt modelId="{7B87B6BE-4988-4334-92A0-204CC8BCDACC}">
      <dgm:prSet phldrT="[Text]"/>
      <dgm:spPr/>
      <dgm:t>
        <a:bodyPr/>
        <a:lstStyle/>
        <a:p>
          <a:r>
            <a:rPr lang="en-GB" dirty="0"/>
            <a:t>Misrepresentation</a:t>
          </a:r>
        </a:p>
      </dgm:t>
    </dgm:pt>
    <dgm:pt modelId="{3A598BE7-DE5D-4A97-984B-8D4EB8882E26}" type="parTrans" cxnId="{13A541FF-07AC-4E87-9230-099301182203}">
      <dgm:prSet/>
      <dgm:spPr/>
      <dgm:t>
        <a:bodyPr/>
        <a:lstStyle/>
        <a:p>
          <a:endParaRPr lang="en-GB"/>
        </a:p>
      </dgm:t>
    </dgm:pt>
    <dgm:pt modelId="{18D5F248-AC80-45DE-B9A7-DA8C30BA3C23}" type="sibTrans" cxnId="{13A541FF-07AC-4E87-9230-099301182203}">
      <dgm:prSet/>
      <dgm:spPr/>
      <dgm:t>
        <a:bodyPr/>
        <a:lstStyle/>
        <a:p>
          <a:endParaRPr lang="en-GB"/>
        </a:p>
      </dgm:t>
    </dgm:pt>
    <dgm:pt modelId="{C4921EF9-23C3-477E-9F1B-C2CC75BC6027}">
      <dgm:prSet phldrT="[Text]"/>
      <dgm:spPr/>
      <dgm:t>
        <a:bodyPr/>
        <a:lstStyle/>
        <a:p>
          <a:r>
            <a:rPr lang="en-GB" dirty="0"/>
            <a:t>Material breach</a:t>
          </a:r>
        </a:p>
      </dgm:t>
    </dgm:pt>
    <dgm:pt modelId="{2DF342F5-3427-4587-A189-5C20956AB1AB}" type="parTrans" cxnId="{8900BF2E-2484-482A-9749-C763921459AF}">
      <dgm:prSet/>
      <dgm:spPr/>
      <dgm:t>
        <a:bodyPr/>
        <a:lstStyle/>
        <a:p>
          <a:endParaRPr lang="en-GB"/>
        </a:p>
      </dgm:t>
    </dgm:pt>
    <dgm:pt modelId="{ECC0041A-9C98-4F74-95B1-35A1B590B869}" type="sibTrans" cxnId="{8900BF2E-2484-482A-9749-C763921459AF}">
      <dgm:prSet/>
      <dgm:spPr/>
      <dgm:t>
        <a:bodyPr/>
        <a:lstStyle/>
        <a:p>
          <a:endParaRPr lang="en-GB"/>
        </a:p>
      </dgm:t>
    </dgm:pt>
    <dgm:pt modelId="{CDB39F0B-0EEE-4EF2-9C8D-D36229F77DCC}" type="pres">
      <dgm:prSet presAssocID="{3662E51B-0921-49F7-8064-67C340DC38F1}" presName="Name0" presStyleCnt="0">
        <dgm:presLayoutVars>
          <dgm:dir/>
          <dgm:animLvl val="lvl"/>
          <dgm:resizeHandles val="exact"/>
        </dgm:presLayoutVars>
      </dgm:prSet>
      <dgm:spPr/>
    </dgm:pt>
    <dgm:pt modelId="{26ECD36B-D6A5-4880-BCEC-F45D26E77938}" type="pres">
      <dgm:prSet presAssocID="{32B9DC09-DF63-43DB-B666-FC9AED2FFC78}" presName="linNode" presStyleCnt="0"/>
      <dgm:spPr/>
    </dgm:pt>
    <dgm:pt modelId="{67C5592E-0264-4A19-8CA0-CCBF282C604B}" type="pres">
      <dgm:prSet presAssocID="{32B9DC09-DF63-43DB-B666-FC9AED2FFC78}" presName="parTx" presStyleLbl="revTx" presStyleIdx="0" presStyleCnt="3">
        <dgm:presLayoutVars>
          <dgm:chMax val="1"/>
          <dgm:bulletEnabled val="1"/>
        </dgm:presLayoutVars>
      </dgm:prSet>
      <dgm:spPr/>
    </dgm:pt>
    <dgm:pt modelId="{EE829956-1DC9-4006-9C84-2A5551D4472B}" type="pres">
      <dgm:prSet presAssocID="{32B9DC09-DF63-43DB-B666-FC9AED2FFC78}" presName="bracket" presStyleLbl="parChTrans1D1" presStyleIdx="0" presStyleCnt="3"/>
      <dgm:spPr/>
    </dgm:pt>
    <dgm:pt modelId="{EB5C684E-218B-484E-9417-02B4271B5716}" type="pres">
      <dgm:prSet presAssocID="{32B9DC09-DF63-43DB-B666-FC9AED2FFC78}" presName="spH" presStyleCnt="0"/>
      <dgm:spPr/>
    </dgm:pt>
    <dgm:pt modelId="{DFC85A45-E249-41BF-B5D0-947D2545D91D}" type="pres">
      <dgm:prSet presAssocID="{32B9DC09-DF63-43DB-B666-FC9AED2FFC78}" presName="desTx" presStyleLbl="node1" presStyleIdx="0" presStyleCnt="3">
        <dgm:presLayoutVars>
          <dgm:bulletEnabled val="1"/>
        </dgm:presLayoutVars>
      </dgm:prSet>
      <dgm:spPr/>
    </dgm:pt>
    <dgm:pt modelId="{6A2EB08C-C86A-4AF3-B53A-790FDB3FBA90}" type="pres">
      <dgm:prSet presAssocID="{3EFA83EF-B6B7-4013-A9BC-1DFA604388E1}" presName="spV" presStyleCnt="0"/>
      <dgm:spPr/>
    </dgm:pt>
    <dgm:pt modelId="{B6748EB8-FBEE-485E-80CA-DE5A70F2465D}" type="pres">
      <dgm:prSet presAssocID="{8502C160-20A1-49A2-A04E-3124B5351EE7}" presName="linNode" presStyleCnt="0"/>
      <dgm:spPr/>
    </dgm:pt>
    <dgm:pt modelId="{3002B0FB-7B2D-4C85-AB0B-8B70AFCA72C9}" type="pres">
      <dgm:prSet presAssocID="{8502C160-20A1-49A2-A04E-3124B5351EE7}" presName="parTx" presStyleLbl="revTx" presStyleIdx="1" presStyleCnt="3">
        <dgm:presLayoutVars>
          <dgm:chMax val="1"/>
          <dgm:bulletEnabled val="1"/>
        </dgm:presLayoutVars>
      </dgm:prSet>
      <dgm:spPr/>
    </dgm:pt>
    <dgm:pt modelId="{894863AC-6C59-47AD-BC85-CB43FB35B9E4}" type="pres">
      <dgm:prSet presAssocID="{8502C160-20A1-49A2-A04E-3124B5351EE7}" presName="bracket" presStyleLbl="parChTrans1D1" presStyleIdx="1" presStyleCnt="3"/>
      <dgm:spPr/>
    </dgm:pt>
    <dgm:pt modelId="{68CA1ACD-EF90-465A-8E42-CF1C57415FD5}" type="pres">
      <dgm:prSet presAssocID="{8502C160-20A1-49A2-A04E-3124B5351EE7}" presName="spH" presStyleCnt="0"/>
      <dgm:spPr/>
    </dgm:pt>
    <dgm:pt modelId="{8E808CFA-04C2-4A03-81D1-EFB4A46C0FF8}" type="pres">
      <dgm:prSet presAssocID="{8502C160-20A1-49A2-A04E-3124B5351EE7}" presName="desTx" presStyleLbl="node1" presStyleIdx="1" presStyleCnt="3">
        <dgm:presLayoutVars>
          <dgm:bulletEnabled val="1"/>
        </dgm:presLayoutVars>
      </dgm:prSet>
      <dgm:spPr/>
    </dgm:pt>
    <dgm:pt modelId="{BA44F9EE-9539-403E-BF47-C3C16DD8B194}" type="pres">
      <dgm:prSet presAssocID="{56FB6328-DE50-4438-91B7-F85850B23C56}" presName="spV" presStyleCnt="0"/>
      <dgm:spPr/>
    </dgm:pt>
    <dgm:pt modelId="{33B7EED5-51BC-4259-A990-1412F8463415}" type="pres">
      <dgm:prSet presAssocID="{00217291-C129-467C-A2B8-A5E8DC035650}" presName="linNode" presStyleCnt="0"/>
      <dgm:spPr/>
    </dgm:pt>
    <dgm:pt modelId="{44CCB9BF-91B4-43F6-9677-DE6DC75E6976}" type="pres">
      <dgm:prSet presAssocID="{00217291-C129-467C-A2B8-A5E8DC035650}" presName="parTx" presStyleLbl="revTx" presStyleIdx="2" presStyleCnt="3">
        <dgm:presLayoutVars>
          <dgm:chMax val="1"/>
          <dgm:bulletEnabled val="1"/>
        </dgm:presLayoutVars>
      </dgm:prSet>
      <dgm:spPr/>
    </dgm:pt>
    <dgm:pt modelId="{04990903-1C9F-4B91-98F4-8906F97E2A79}" type="pres">
      <dgm:prSet presAssocID="{00217291-C129-467C-A2B8-A5E8DC035650}" presName="bracket" presStyleLbl="parChTrans1D1" presStyleIdx="2" presStyleCnt="3"/>
      <dgm:spPr/>
    </dgm:pt>
    <dgm:pt modelId="{9DC15D77-A363-4521-81C4-E386117D02AB}" type="pres">
      <dgm:prSet presAssocID="{00217291-C129-467C-A2B8-A5E8DC035650}" presName="spH" presStyleCnt="0"/>
      <dgm:spPr/>
    </dgm:pt>
    <dgm:pt modelId="{4FE67DA2-75B3-418C-BB8D-5B1945AA7776}" type="pres">
      <dgm:prSet presAssocID="{00217291-C129-467C-A2B8-A5E8DC035650}" presName="desTx" presStyleLbl="node1" presStyleIdx="2" presStyleCnt="3">
        <dgm:presLayoutVars>
          <dgm:bulletEnabled val="1"/>
        </dgm:presLayoutVars>
      </dgm:prSet>
      <dgm:spPr/>
    </dgm:pt>
  </dgm:ptLst>
  <dgm:cxnLst>
    <dgm:cxn modelId="{EFD67D00-BDFC-4787-825C-EA2360344144}" type="presOf" srcId="{6BBB324D-499C-4B89-8EE8-302ECDF76759}" destId="{4FE67DA2-75B3-418C-BB8D-5B1945AA7776}" srcOrd="0" destOrd="2" presId="urn:diagrams.loki3.com/BracketList+Icon"/>
    <dgm:cxn modelId="{E645480E-92F2-4F04-B75F-A50477A9216F}" srcId="{8502C160-20A1-49A2-A04E-3124B5351EE7}" destId="{28C1C040-513B-4133-A71F-6BB5EA4D824F}" srcOrd="5" destOrd="0" parTransId="{E8A4B305-28EF-4915-A347-127343F11669}" sibTransId="{3773D026-0119-4ECF-9B66-357EFF148878}"/>
    <dgm:cxn modelId="{E56ABD12-C1DC-4593-941B-7EDC8E524DC0}" type="presOf" srcId="{AA2AF516-A38B-4CDB-9DB9-EAD6117CC03F}" destId="{DFC85A45-E249-41BF-B5D0-947D2545D91D}" srcOrd="0" destOrd="2" presId="urn:diagrams.loki3.com/BracketList+Icon"/>
    <dgm:cxn modelId="{F08A9722-EC16-49CB-BBEE-3CEB41326709}" srcId="{32B9DC09-DF63-43DB-B666-FC9AED2FFC78}" destId="{0972A7A1-AFDF-4EC4-B5A1-63277EE221DC}" srcOrd="4" destOrd="0" parTransId="{81A9FDB3-C77E-42BA-99D7-8F746913A228}" sibTransId="{7637B8B2-BFF4-4D4E-B0EB-76E36C06710B}"/>
    <dgm:cxn modelId="{C239B326-D291-43EC-99FB-43F57532F39B}" type="presOf" srcId="{32B9DC09-DF63-43DB-B666-FC9AED2FFC78}" destId="{67C5592E-0264-4A19-8CA0-CCBF282C604B}" srcOrd="0" destOrd="0" presId="urn:diagrams.loki3.com/BracketList+Icon"/>
    <dgm:cxn modelId="{955E5F28-F9C9-4BB4-9888-84A53DFD500E}" type="presOf" srcId="{062113B3-2D17-47C7-891F-D7E06974ADF5}" destId="{8E808CFA-04C2-4A03-81D1-EFB4A46C0FF8}" srcOrd="0" destOrd="4" presId="urn:diagrams.loki3.com/BracketList+Icon"/>
    <dgm:cxn modelId="{FCD86E2B-F408-4CDA-82C2-EFA964BEC5CD}" srcId="{32B9DC09-DF63-43DB-B666-FC9AED2FFC78}" destId="{AA2AF516-A38B-4CDB-9DB9-EAD6117CC03F}" srcOrd="2" destOrd="0" parTransId="{E0B47AAE-2D71-4993-84D8-1774B23694FF}" sibTransId="{401B67EF-7C4A-48A3-8899-621E1DF280CB}"/>
    <dgm:cxn modelId="{7B4B3C2E-8216-496C-B078-5F2FE7C1B70E}" srcId="{32B9DC09-DF63-43DB-B666-FC9AED2FFC78}" destId="{DDD0DC63-B04A-40AC-8223-845350B03F09}" srcOrd="1" destOrd="0" parTransId="{F8448B18-4D81-4A38-BBEF-E4BFA1763A9C}" sibTransId="{8C7B25AA-F3AC-4005-8CD3-1C8A617184B8}"/>
    <dgm:cxn modelId="{8900BF2E-2484-482A-9749-C763921459AF}" srcId="{00217291-C129-467C-A2B8-A5E8DC035650}" destId="{C4921EF9-23C3-477E-9F1B-C2CC75BC6027}" srcOrd="3" destOrd="0" parTransId="{2DF342F5-3427-4587-A189-5C20956AB1AB}" sibTransId="{ECC0041A-9C98-4F74-95B1-35A1B590B869}"/>
    <dgm:cxn modelId="{A964DE3F-4129-4CE6-9334-CAF8101F1B25}" srcId="{3662E51B-0921-49F7-8064-67C340DC38F1}" destId="{00217291-C129-467C-A2B8-A5E8DC035650}" srcOrd="2" destOrd="0" parTransId="{A3209C45-0EDF-4F3C-91AA-B670E699DE60}" sibTransId="{7E3744B3-87F6-46F8-B9C6-1D9B553F846A}"/>
    <dgm:cxn modelId="{6DE4715D-E47F-4E0D-A69D-94C8B983F33B}" srcId="{8502C160-20A1-49A2-A04E-3124B5351EE7}" destId="{AF75F6DF-9628-4A36-8B8D-6B11B6B00F54}" srcOrd="2" destOrd="0" parTransId="{D81A3363-E31D-406F-A10F-014A23CD6583}" sibTransId="{508DEC0D-ECC0-4AFB-9EF3-9CB20ECE06D0}"/>
    <dgm:cxn modelId="{846AA741-78AF-4247-9017-15B2D0445E76}" type="presOf" srcId="{DDD0DC63-B04A-40AC-8223-845350B03F09}" destId="{DFC85A45-E249-41BF-B5D0-947D2545D91D}" srcOrd="0" destOrd="1" presId="urn:diagrams.loki3.com/BracketList+Icon"/>
    <dgm:cxn modelId="{6454C043-94BE-45A9-9221-1C5E6E316A1E}" type="presOf" srcId="{75A9E75F-DFF5-418F-940D-3DD5C85187B3}" destId="{DFC85A45-E249-41BF-B5D0-947D2545D91D}" srcOrd="0" destOrd="0" presId="urn:diagrams.loki3.com/BracketList+Icon"/>
    <dgm:cxn modelId="{17CBDC43-3ED2-492E-B5BA-AF3775FA3F85}" srcId="{3662E51B-0921-49F7-8064-67C340DC38F1}" destId="{8502C160-20A1-49A2-A04E-3124B5351EE7}" srcOrd="1" destOrd="0" parTransId="{A144DD6D-09CB-48C4-9A3B-992BE16819FF}" sibTransId="{56FB6328-DE50-4438-91B7-F85850B23C56}"/>
    <dgm:cxn modelId="{4A31FF49-E716-47C7-8EE6-BA9CD6959B66}" srcId="{00217291-C129-467C-A2B8-A5E8DC035650}" destId="{6BBB324D-499C-4B89-8EE8-302ECDF76759}" srcOrd="2" destOrd="0" parTransId="{27B6B9C9-25B4-46E6-91BD-AE9922FD6ED8}" sibTransId="{CF424FF4-510B-49E3-B9B1-C908B96BF002}"/>
    <dgm:cxn modelId="{6032316B-391B-4BD6-BC3C-D0BC3EDC5757}" type="presOf" srcId="{0972A7A1-AFDF-4EC4-B5A1-63277EE221DC}" destId="{DFC85A45-E249-41BF-B5D0-947D2545D91D}" srcOrd="0" destOrd="4" presId="urn:diagrams.loki3.com/BracketList+Icon"/>
    <dgm:cxn modelId="{11CF1170-144B-49A4-AB16-02C943A6ECDC}" type="presOf" srcId="{00217291-C129-467C-A2B8-A5E8DC035650}" destId="{44CCB9BF-91B4-43F6-9677-DE6DC75E6976}" srcOrd="0" destOrd="0" presId="urn:diagrams.loki3.com/BracketList+Icon"/>
    <dgm:cxn modelId="{C7A10652-CBBB-4FE4-929E-8AE96F1A4F08}" type="presOf" srcId="{C5135D07-BC58-4E75-AFF0-B5A2557A8894}" destId="{4FE67DA2-75B3-418C-BB8D-5B1945AA7776}" srcOrd="0" destOrd="0" presId="urn:diagrams.loki3.com/BracketList+Icon"/>
    <dgm:cxn modelId="{FE841173-67A2-4C32-9DEC-519F2907EFFE}" type="presOf" srcId="{8502C160-20A1-49A2-A04E-3124B5351EE7}" destId="{3002B0FB-7B2D-4C85-AB0B-8B70AFCA72C9}" srcOrd="0" destOrd="0" presId="urn:diagrams.loki3.com/BracketList+Icon"/>
    <dgm:cxn modelId="{A9D9DD74-8EF4-4D07-AAFE-90EBFE016400}" type="presOf" srcId="{28C1C040-513B-4133-A71F-6BB5EA4D824F}" destId="{8E808CFA-04C2-4A03-81D1-EFB4A46C0FF8}" srcOrd="0" destOrd="5" presId="urn:diagrams.loki3.com/BracketList+Icon"/>
    <dgm:cxn modelId="{282FA455-108E-471F-A982-3A7EC787CB4F}" srcId="{8502C160-20A1-49A2-A04E-3124B5351EE7}" destId="{C1EA8759-6101-4687-B901-5A34506A401C}" srcOrd="1" destOrd="0" parTransId="{B3BA295F-BE1B-4246-A7AF-EBD14367A816}" sibTransId="{7B3DC970-1B53-4FAC-A097-FA5DD3ACC1F9}"/>
    <dgm:cxn modelId="{1B9C3656-6CAB-49FB-A8ED-229378B9808F}" type="presOf" srcId="{B23EC1E7-360B-4C05-97BE-DBD507653B89}" destId="{8E808CFA-04C2-4A03-81D1-EFB4A46C0FF8}" srcOrd="0" destOrd="3" presId="urn:diagrams.loki3.com/BracketList+Icon"/>
    <dgm:cxn modelId="{3142C079-ED4E-4BC2-8486-36D65165FEFB}" srcId="{8502C160-20A1-49A2-A04E-3124B5351EE7}" destId="{062113B3-2D17-47C7-891F-D7E06974ADF5}" srcOrd="4" destOrd="0" parTransId="{2AFC2B80-2AAD-4AED-AA69-92FA521572F0}" sibTransId="{B712B2FB-56C4-43CC-B5FD-BEE9421FB3DC}"/>
    <dgm:cxn modelId="{E3AB477E-EC96-411C-8709-612FBB024E85}" srcId="{3662E51B-0921-49F7-8064-67C340DC38F1}" destId="{32B9DC09-DF63-43DB-B666-FC9AED2FFC78}" srcOrd="0" destOrd="0" parTransId="{0E4405CF-26A4-4E65-8345-42CCC880DBE1}" sibTransId="{3EFA83EF-B6B7-4013-A9BC-1DFA604388E1}"/>
    <dgm:cxn modelId="{31CCE88B-7117-48B9-AF93-1E92669935D4}" type="presOf" srcId="{AF75F6DF-9628-4A36-8B8D-6B11B6B00F54}" destId="{8E808CFA-04C2-4A03-81D1-EFB4A46C0FF8}" srcOrd="0" destOrd="2" presId="urn:diagrams.loki3.com/BracketList+Icon"/>
    <dgm:cxn modelId="{E1BBF990-4DDF-4BD1-BC22-656A382B39DF}" type="presOf" srcId="{3662E51B-0921-49F7-8064-67C340DC38F1}" destId="{CDB39F0B-0EEE-4EF2-9C8D-D36229F77DCC}" srcOrd="0" destOrd="0" presId="urn:diagrams.loki3.com/BracketList+Icon"/>
    <dgm:cxn modelId="{0B38FAA4-93BA-4FF7-83A9-D75E6E208160}" srcId="{32B9DC09-DF63-43DB-B666-FC9AED2FFC78}" destId="{75A9E75F-DFF5-418F-940D-3DD5C85187B3}" srcOrd="0" destOrd="0" parTransId="{63B424B7-C626-4FEA-907F-CE11AF13F786}" sibTransId="{7BCA90CE-D4B3-4FB4-8DC9-70BB41534B7E}"/>
    <dgm:cxn modelId="{BCC6E0A5-BBD9-4F98-ACB8-66750DD493EF}" type="presOf" srcId="{A562DB50-2103-48D9-9C3B-9F24EE52EDE8}" destId="{8E808CFA-04C2-4A03-81D1-EFB4A46C0FF8}" srcOrd="0" destOrd="0" presId="urn:diagrams.loki3.com/BracketList+Icon"/>
    <dgm:cxn modelId="{5B2DF5AA-E61C-45E5-9CF1-439A47B27A61}" srcId="{8502C160-20A1-49A2-A04E-3124B5351EE7}" destId="{B23EC1E7-360B-4C05-97BE-DBD507653B89}" srcOrd="3" destOrd="0" parTransId="{4BAEF67E-4F36-4A1C-8A01-8778B79177D0}" sibTransId="{D6297B4D-1CA3-4689-A976-C66C3546C0B5}"/>
    <dgm:cxn modelId="{92EFD1B0-CA3C-4D56-B80E-FE08CA8DD348}" type="presOf" srcId="{5AB8A971-1AF5-4476-A867-80DA4076AFBE}" destId="{DFC85A45-E249-41BF-B5D0-947D2545D91D}" srcOrd="0" destOrd="3" presId="urn:diagrams.loki3.com/BracketList+Icon"/>
    <dgm:cxn modelId="{204486B3-FBF3-4C51-B522-8C92D4AC65AF}" srcId="{32B9DC09-DF63-43DB-B666-FC9AED2FFC78}" destId="{5AB8A971-1AF5-4476-A867-80DA4076AFBE}" srcOrd="3" destOrd="0" parTransId="{C3C4F290-1DF1-4D82-BAC3-10C594AF7532}" sibTransId="{3A2A2D13-CCDA-4506-973B-EFB44BDF3CF8}"/>
    <dgm:cxn modelId="{AFB179C3-4266-4E8A-981C-49F47F05795E}" type="presOf" srcId="{7B87B6BE-4988-4334-92A0-204CC8BCDACC}" destId="{4FE67DA2-75B3-418C-BB8D-5B1945AA7776}" srcOrd="0" destOrd="1" presId="urn:diagrams.loki3.com/BracketList+Icon"/>
    <dgm:cxn modelId="{17BE70C4-2F16-46A8-9CF3-ABE572AF2334}" srcId="{00217291-C129-467C-A2B8-A5E8DC035650}" destId="{C5135D07-BC58-4E75-AFF0-B5A2557A8894}" srcOrd="0" destOrd="0" parTransId="{4519B385-44E5-47CC-9935-4D17BDF1CB9B}" sibTransId="{84B7F60D-1DC7-4E05-81DA-4644363BA07F}"/>
    <dgm:cxn modelId="{A8D567D8-CD2C-40BF-B757-0DB9649ED06A}" type="presOf" srcId="{C1EA8759-6101-4687-B901-5A34506A401C}" destId="{8E808CFA-04C2-4A03-81D1-EFB4A46C0FF8}" srcOrd="0" destOrd="1" presId="urn:diagrams.loki3.com/BracketList+Icon"/>
    <dgm:cxn modelId="{4C8F8BF0-2E5A-4376-ADCE-7965E33BF0F4}" srcId="{8502C160-20A1-49A2-A04E-3124B5351EE7}" destId="{A562DB50-2103-48D9-9C3B-9F24EE52EDE8}" srcOrd="0" destOrd="0" parTransId="{A2725B5F-BC54-4F96-97CF-1F8156BE3346}" sibTransId="{994EEA98-91CB-49A6-A275-90F5962F728B}"/>
    <dgm:cxn modelId="{59BD03F4-FE4A-4BFD-B3BF-EA6998DF86CF}" type="presOf" srcId="{C4921EF9-23C3-477E-9F1B-C2CC75BC6027}" destId="{4FE67DA2-75B3-418C-BB8D-5B1945AA7776}" srcOrd="0" destOrd="3" presId="urn:diagrams.loki3.com/BracketList+Icon"/>
    <dgm:cxn modelId="{13A541FF-07AC-4E87-9230-099301182203}" srcId="{00217291-C129-467C-A2B8-A5E8DC035650}" destId="{7B87B6BE-4988-4334-92A0-204CC8BCDACC}" srcOrd="1" destOrd="0" parTransId="{3A598BE7-DE5D-4A97-984B-8D4EB8882E26}" sibTransId="{18D5F248-AC80-45DE-B9A7-DA8C30BA3C23}"/>
    <dgm:cxn modelId="{7FF92DFC-F987-468F-885C-01A38843E732}" type="presParOf" srcId="{CDB39F0B-0EEE-4EF2-9C8D-D36229F77DCC}" destId="{26ECD36B-D6A5-4880-BCEC-F45D26E77938}" srcOrd="0" destOrd="0" presId="urn:diagrams.loki3.com/BracketList+Icon"/>
    <dgm:cxn modelId="{CD2D3F48-45C9-4683-85FA-8E9E71647D86}" type="presParOf" srcId="{26ECD36B-D6A5-4880-BCEC-F45D26E77938}" destId="{67C5592E-0264-4A19-8CA0-CCBF282C604B}" srcOrd="0" destOrd="0" presId="urn:diagrams.loki3.com/BracketList+Icon"/>
    <dgm:cxn modelId="{DA2DFE0B-CCC3-4129-88DC-102AC4D475D8}" type="presParOf" srcId="{26ECD36B-D6A5-4880-BCEC-F45D26E77938}" destId="{EE829956-1DC9-4006-9C84-2A5551D4472B}" srcOrd="1" destOrd="0" presId="urn:diagrams.loki3.com/BracketList+Icon"/>
    <dgm:cxn modelId="{6EB02A7B-8EBF-4F96-B83D-062FAC245AD4}" type="presParOf" srcId="{26ECD36B-D6A5-4880-BCEC-F45D26E77938}" destId="{EB5C684E-218B-484E-9417-02B4271B5716}" srcOrd="2" destOrd="0" presId="urn:diagrams.loki3.com/BracketList+Icon"/>
    <dgm:cxn modelId="{D65F1A4A-EDC8-46A0-98DB-DD2CC09B8BA7}" type="presParOf" srcId="{26ECD36B-D6A5-4880-BCEC-F45D26E77938}" destId="{DFC85A45-E249-41BF-B5D0-947D2545D91D}" srcOrd="3" destOrd="0" presId="urn:diagrams.loki3.com/BracketList+Icon"/>
    <dgm:cxn modelId="{6178DC0B-9B52-4CC2-9822-368AB8A92982}" type="presParOf" srcId="{CDB39F0B-0EEE-4EF2-9C8D-D36229F77DCC}" destId="{6A2EB08C-C86A-4AF3-B53A-790FDB3FBA90}" srcOrd="1" destOrd="0" presId="urn:diagrams.loki3.com/BracketList+Icon"/>
    <dgm:cxn modelId="{4C2580AB-9968-4B13-AFD7-800B652EDC0A}" type="presParOf" srcId="{CDB39F0B-0EEE-4EF2-9C8D-D36229F77DCC}" destId="{B6748EB8-FBEE-485E-80CA-DE5A70F2465D}" srcOrd="2" destOrd="0" presId="urn:diagrams.loki3.com/BracketList+Icon"/>
    <dgm:cxn modelId="{A8B9E0A4-D11F-4231-8AF2-C834D1D4AFEC}" type="presParOf" srcId="{B6748EB8-FBEE-485E-80CA-DE5A70F2465D}" destId="{3002B0FB-7B2D-4C85-AB0B-8B70AFCA72C9}" srcOrd="0" destOrd="0" presId="urn:diagrams.loki3.com/BracketList+Icon"/>
    <dgm:cxn modelId="{EF7F87CF-24D9-4EF8-8464-28514FA3EA19}" type="presParOf" srcId="{B6748EB8-FBEE-485E-80CA-DE5A70F2465D}" destId="{894863AC-6C59-47AD-BC85-CB43FB35B9E4}" srcOrd="1" destOrd="0" presId="urn:diagrams.loki3.com/BracketList+Icon"/>
    <dgm:cxn modelId="{3D39D3A4-40CF-4237-B909-91183ACBB854}" type="presParOf" srcId="{B6748EB8-FBEE-485E-80CA-DE5A70F2465D}" destId="{68CA1ACD-EF90-465A-8E42-CF1C57415FD5}" srcOrd="2" destOrd="0" presId="urn:diagrams.loki3.com/BracketList+Icon"/>
    <dgm:cxn modelId="{F92646DD-6E47-4B58-AFC2-271614EA76D1}" type="presParOf" srcId="{B6748EB8-FBEE-485E-80CA-DE5A70F2465D}" destId="{8E808CFA-04C2-4A03-81D1-EFB4A46C0FF8}" srcOrd="3" destOrd="0" presId="urn:diagrams.loki3.com/BracketList+Icon"/>
    <dgm:cxn modelId="{160F1DC9-7469-4A1E-A935-7DBF67C5FE09}" type="presParOf" srcId="{CDB39F0B-0EEE-4EF2-9C8D-D36229F77DCC}" destId="{BA44F9EE-9539-403E-BF47-C3C16DD8B194}" srcOrd="3" destOrd="0" presId="urn:diagrams.loki3.com/BracketList+Icon"/>
    <dgm:cxn modelId="{23CA4CE4-0995-469F-A2A4-3D69B4E2701C}" type="presParOf" srcId="{CDB39F0B-0EEE-4EF2-9C8D-D36229F77DCC}" destId="{33B7EED5-51BC-4259-A990-1412F8463415}" srcOrd="4" destOrd="0" presId="urn:diagrams.loki3.com/BracketList+Icon"/>
    <dgm:cxn modelId="{0235CEA5-1F7F-4BD3-AD21-22104163E7C3}" type="presParOf" srcId="{33B7EED5-51BC-4259-A990-1412F8463415}" destId="{44CCB9BF-91B4-43F6-9677-DE6DC75E6976}" srcOrd="0" destOrd="0" presId="urn:diagrams.loki3.com/BracketList+Icon"/>
    <dgm:cxn modelId="{5A4C5FA7-2A6B-4E5C-A921-9B500303630B}" type="presParOf" srcId="{33B7EED5-51BC-4259-A990-1412F8463415}" destId="{04990903-1C9F-4B91-98F4-8906F97E2A79}" srcOrd="1" destOrd="0" presId="urn:diagrams.loki3.com/BracketList+Icon"/>
    <dgm:cxn modelId="{1A22BD7E-B74C-4106-8F63-DEEF43F3F378}" type="presParOf" srcId="{33B7EED5-51BC-4259-A990-1412F8463415}" destId="{9DC15D77-A363-4521-81C4-E386117D02AB}" srcOrd="2" destOrd="0" presId="urn:diagrams.loki3.com/BracketList+Icon"/>
    <dgm:cxn modelId="{33E4467D-CC47-4766-99C5-19D20626CAB4}" type="presParOf" srcId="{33B7EED5-51BC-4259-A990-1412F8463415}" destId="{4FE67DA2-75B3-418C-BB8D-5B1945AA7776}"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19EB9D-215D-4A64-8444-02B5E0014FCC}"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GB"/>
        </a:p>
      </dgm:t>
    </dgm:pt>
    <dgm:pt modelId="{9A67866A-BBC4-4EE3-BB78-BA729A86A0F9}">
      <dgm:prSet/>
      <dgm:spPr/>
      <dgm:t>
        <a:bodyPr/>
        <a:lstStyle/>
        <a:p>
          <a:pPr rtl="0"/>
          <a:r>
            <a:rPr lang="en-GB"/>
            <a:t>Who needs to approve the PPA before execution?</a:t>
          </a:r>
        </a:p>
      </dgm:t>
    </dgm:pt>
    <dgm:pt modelId="{B80A7353-8516-42FF-8AA6-875965664EAF}" type="parTrans" cxnId="{9C22AE73-8E9A-41DD-B54E-AD96038E5E46}">
      <dgm:prSet/>
      <dgm:spPr/>
      <dgm:t>
        <a:bodyPr/>
        <a:lstStyle/>
        <a:p>
          <a:endParaRPr lang="en-GB"/>
        </a:p>
      </dgm:t>
    </dgm:pt>
    <dgm:pt modelId="{BE48C349-7CC9-44A0-8985-F288AEA073C7}" type="sibTrans" cxnId="{9C22AE73-8E9A-41DD-B54E-AD96038E5E46}">
      <dgm:prSet/>
      <dgm:spPr/>
      <dgm:t>
        <a:bodyPr/>
        <a:lstStyle/>
        <a:p>
          <a:endParaRPr lang="en-GB"/>
        </a:p>
      </dgm:t>
    </dgm:pt>
    <dgm:pt modelId="{B648558D-D89E-4FA5-9EBC-A5CFFB49BF09}">
      <dgm:prSet/>
      <dgm:spPr/>
      <dgm:t>
        <a:bodyPr/>
        <a:lstStyle/>
        <a:p>
          <a:pPr rtl="0"/>
          <a:r>
            <a:rPr lang="en-GB"/>
            <a:t>Role of the Regulator?</a:t>
          </a:r>
        </a:p>
      </dgm:t>
    </dgm:pt>
    <dgm:pt modelId="{332FFD51-C83A-44AA-B01D-5D8404263490}" type="parTrans" cxnId="{FF970406-9FCD-4E82-9211-661918AA96A3}">
      <dgm:prSet/>
      <dgm:spPr/>
      <dgm:t>
        <a:bodyPr/>
        <a:lstStyle/>
        <a:p>
          <a:endParaRPr lang="en-GB"/>
        </a:p>
      </dgm:t>
    </dgm:pt>
    <dgm:pt modelId="{CF77F136-E8F4-4458-8DDB-A39EBEA04F28}" type="sibTrans" cxnId="{FF970406-9FCD-4E82-9211-661918AA96A3}">
      <dgm:prSet/>
      <dgm:spPr/>
      <dgm:t>
        <a:bodyPr/>
        <a:lstStyle/>
        <a:p>
          <a:endParaRPr lang="en-GB"/>
        </a:p>
      </dgm:t>
    </dgm:pt>
    <dgm:pt modelId="{06CC48B4-1C70-40E7-A53B-5A04C421755B}">
      <dgm:prSet/>
      <dgm:spPr/>
      <dgm:t>
        <a:bodyPr/>
        <a:lstStyle/>
        <a:p>
          <a:pPr rtl="0"/>
          <a:r>
            <a:rPr lang="en-GB"/>
            <a:t>Corporate authorities and legal opinions</a:t>
          </a:r>
        </a:p>
      </dgm:t>
    </dgm:pt>
    <dgm:pt modelId="{B277FAA0-9962-423C-9542-CA1C1F3DC9BE}" type="parTrans" cxnId="{5C216341-4332-45F7-B51E-4368F095FCF0}">
      <dgm:prSet/>
      <dgm:spPr/>
      <dgm:t>
        <a:bodyPr/>
        <a:lstStyle/>
        <a:p>
          <a:endParaRPr lang="en-GB"/>
        </a:p>
      </dgm:t>
    </dgm:pt>
    <dgm:pt modelId="{10FE2B6B-E7AC-4059-9E81-D674D5BBE77F}" type="sibTrans" cxnId="{5C216341-4332-45F7-B51E-4368F095FCF0}">
      <dgm:prSet/>
      <dgm:spPr/>
      <dgm:t>
        <a:bodyPr/>
        <a:lstStyle/>
        <a:p>
          <a:endParaRPr lang="en-GB"/>
        </a:p>
      </dgm:t>
    </dgm:pt>
    <dgm:pt modelId="{077052E5-771E-467F-92A5-A5513147C18C}" type="pres">
      <dgm:prSet presAssocID="{7119EB9D-215D-4A64-8444-02B5E0014FCC}" presName="cycle" presStyleCnt="0">
        <dgm:presLayoutVars>
          <dgm:dir/>
          <dgm:resizeHandles val="exact"/>
        </dgm:presLayoutVars>
      </dgm:prSet>
      <dgm:spPr/>
    </dgm:pt>
    <dgm:pt modelId="{DA5FC124-1FD2-4760-9F59-BF40C2CABD8D}" type="pres">
      <dgm:prSet presAssocID="{9A67866A-BBC4-4EE3-BB78-BA729A86A0F9}" presName="node" presStyleLbl="node1" presStyleIdx="0" presStyleCnt="3">
        <dgm:presLayoutVars>
          <dgm:bulletEnabled val="1"/>
        </dgm:presLayoutVars>
      </dgm:prSet>
      <dgm:spPr/>
    </dgm:pt>
    <dgm:pt modelId="{F1B8A8F1-2115-4AD3-9FCE-2104B98F5402}" type="pres">
      <dgm:prSet presAssocID="{BE48C349-7CC9-44A0-8985-F288AEA073C7}" presName="sibTrans" presStyleLbl="sibTrans2D1" presStyleIdx="0" presStyleCnt="3"/>
      <dgm:spPr/>
    </dgm:pt>
    <dgm:pt modelId="{5999A893-2AA1-472B-ACE0-3CF9B4365257}" type="pres">
      <dgm:prSet presAssocID="{BE48C349-7CC9-44A0-8985-F288AEA073C7}" presName="connectorText" presStyleLbl="sibTrans2D1" presStyleIdx="0" presStyleCnt="3"/>
      <dgm:spPr/>
    </dgm:pt>
    <dgm:pt modelId="{95820EDE-157F-42E8-944B-FCB88888594F}" type="pres">
      <dgm:prSet presAssocID="{B648558D-D89E-4FA5-9EBC-A5CFFB49BF09}" presName="node" presStyleLbl="node1" presStyleIdx="1" presStyleCnt="3">
        <dgm:presLayoutVars>
          <dgm:bulletEnabled val="1"/>
        </dgm:presLayoutVars>
      </dgm:prSet>
      <dgm:spPr/>
    </dgm:pt>
    <dgm:pt modelId="{CCD6B0C8-6AF3-4766-BA09-2693A556279E}" type="pres">
      <dgm:prSet presAssocID="{CF77F136-E8F4-4458-8DDB-A39EBEA04F28}" presName="sibTrans" presStyleLbl="sibTrans2D1" presStyleIdx="1" presStyleCnt="3"/>
      <dgm:spPr/>
    </dgm:pt>
    <dgm:pt modelId="{BFF792FB-CDFF-43A2-A39D-614D69E79BF6}" type="pres">
      <dgm:prSet presAssocID="{CF77F136-E8F4-4458-8DDB-A39EBEA04F28}" presName="connectorText" presStyleLbl="sibTrans2D1" presStyleIdx="1" presStyleCnt="3"/>
      <dgm:spPr/>
    </dgm:pt>
    <dgm:pt modelId="{DF504042-CA5D-4797-B527-013DADAE0C50}" type="pres">
      <dgm:prSet presAssocID="{06CC48B4-1C70-40E7-A53B-5A04C421755B}" presName="node" presStyleLbl="node1" presStyleIdx="2" presStyleCnt="3">
        <dgm:presLayoutVars>
          <dgm:bulletEnabled val="1"/>
        </dgm:presLayoutVars>
      </dgm:prSet>
      <dgm:spPr/>
    </dgm:pt>
    <dgm:pt modelId="{A02A9E2F-C9B5-4067-A04A-FEF10A01D92E}" type="pres">
      <dgm:prSet presAssocID="{10FE2B6B-E7AC-4059-9E81-D674D5BBE77F}" presName="sibTrans" presStyleLbl="sibTrans2D1" presStyleIdx="2" presStyleCnt="3"/>
      <dgm:spPr/>
    </dgm:pt>
    <dgm:pt modelId="{EBA6159C-EDDA-4500-838A-1BE8319DEC0C}" type="pres">
      <dgm:prSet presAssocID="{10FE2B6B-E7AC-4059-9E81-D674D5BBE77F}" presName="connectorText" presStyleLbl="sibTrans2D1" presStyleIdx="2" presStyleCnt="3"/>
      <dgm:spPr/>
    </dgm:pt>
  </dgm:ptLst>
  <dgm:cxnLst>
    <dgm:cxn modelId="{FF970406-9FCD-4E82-9211-661918AA96A3}" srcId="{7119EB9D-215D-4A64-8444-02B5E0014FCC}" destId="{B648558D-D89E-4FA5-9EBC-A5CFFB49BF09}" srcOrd="1" destOrd="0" parTransId="{332FFD51-C83A-44AA-B01D-5D8404263490}" sibTransId="{CF77F136-E8F4-4458-8DDB-A39EBEA04F28}"/>
    <dgm:cxn modelId="{6FC69023-5254-4E3C-9DA9-4D380A3DFDA5}" type="presOf" srcId="{BE48C349-7CC9-44A0-8985-F288AEA073C7}" destId="{5999A893-2AA1-472B-ACE0-3CF9B4365257}" srcOrd="1" destOrd="0" presId="urn:microsoft.com/office/officeart/2005/8/layout/cycle2"/>
    <dgm:cxn modelId="{062D0B5B-1D25-49BA-8257-2AB8EC485A41}" type="presOf" srcId="{BE48C349-7CC9-44A0-8985-F288AEA073C7}" destId="{F1B8A8F1-2115-4AD3-9FCE-2104B98F5402}" srcOrd="0" destOrd="0" presId="urn:microsoft.com/office/officeart/2005/8/layout/cycle2"/>
    <dgm:cxn modelId="{08857C5F-C351-4261-B5A6-14E4AF2EF9FE}" type="presOf" srcId="{7119EB9D-215D-4A64-8444-02B5E0014FCC}" destId="{077052E5-771E-467F-92A5-A5513147C18C}" srcOrd="0" destOrd="0" presId="urn:microsoft.com/office/officeart/2005/8/layout/cycle2"/>
    <dgm:cxn modelId="{5C216341-4332-45F7-B51E-4368F095FCF0}" srcId="{7119EB9D-215D-4A64-8444-02B5E0014FCC}" destId="{06CC48B4-1C70-40E7-A53B-5A04C421755B}" srcOrd="2" destOrd="0" parTransId="{B277FAA0-9962-423C-9542-CA1C1F3DC9BE}" sibTransId="{10FE2B6B-E7AC-4059-9E81-D674D5BBE77F}"/>
    <dgm:cxn modelId="{DCD41D6C-05E4-4A71-AEC6-75749438250D}" type="presOf" srcId="{CF77F136-E8F4-4458-8DDB-A39EBEA04F28}" destId="{CCD6B0C8-6AF3-4766-BA09-2693A556279E}" srcOrd="0" destOrd="0" presId="urn:microsoft.com/office/officeart/2005/8/layout/cycle2"/>
    <dgm:cxn modelId="{E33CA56F-97AB-4108-907C-610C529CB661}" type="presOf" srcId="{06CC48B4-1C70-40E7-A53B-5A04C421755B}" destId="{DF504042-CA5D-4797-B527-013DADAE0C50}" srcOrd="0" destOrd="0" presId="urn:microsoft.com/office/officeart/2005/8/layout/cycle2"/>
    <dgm:cxn modelId="{5CAD8A51-6972-4276-BB25-8B24A6D184DA}" type="presOf" srcId="{10FE2B6B-E7AC-4059-9E81-D674D5BBE77F}" destId="{A02A9E2F-C9B5-4067-A04A-FEF10A01D92E}" srcOrd="0" destOrd="0" presId="urn:microsoft.com/office/officeart/2005/8/layout/cycle2"/>
    <dgm:cxn modelId="{9C22AE73-8E9A-41DD-B54E-AD96038E5E46}" srcId="{7119EB9D-215D-4A64-8444-02B5E0014FCC}" destId="{9A67866A-BBC4-4EE3-BB78-BA729A86A0F9}" srcOrd="0" destOrd="0" parTransId="{B80A7353-8516-42FF-8AA6-875965664EAF}" sibTransId="{BE48C349-7CC9-44A0-8985-F288AEA073C7}"/>
    <dgm:cxn modelId="{5D15EA9B-F6E0-4874-8F2D-7D9547F984A3}" type="presOf" srcId="{10FE2B6B-E7AC-4059-9E81-D674D5BBE77F}" destId="{EBA6159C-EDDA-4500-838A-1BE8319DEC0C}" srcOrd="1" destOrd="0" presId="urn:microsoft.com/office/officeart/2005/8/layout/cycle2"/>
    <dgm:cxn modelId="{96B252B8-6723-439C-A74D-C9C482E55FFC}" type="presOf" srcId="{9A67866A-BBC4-4EE3-BB78-BA729A86A0F9}" destId="{DA5FC124-1FD2-4760-9F59-BF40C2CABD8D}" srcOrd="0" destOrd="0" presId="urn:microsoft.com/office/officeart/2005/8/layout/cycle2"/>
    <dgm:cxn modelId="{8BF561DC-F71E-4D42-8767-0EE63124F113}" type="presOf" srcId="{B648558D-D89E-4FA5-9EBC-A5CFFB49BF09}" destId="{95820EDE-157F-42E8-944B-FCB88888594F}" srcOrd="0" destOrd="0" presId="urn:microsoft.com/office/officeart/2005/8/layout/cycle2"/>
    <dgm:cxn modelId="{33C49DFD-D37E-43CF-9A27-4FB2E52DDECF}" type="presOf" srcId="{CF77F136-E8F4-4458-8DDB-A39EBEA04F28}" destId="{BFF792FB-CDFF-43A2-A39D-614D69E79BF6}" srcOrd="1" destOrd="0" presId="urn:microsoft.com/office/officeart/2005/8/layout/cycle2"/>
    <dgm:cxn modelId="{FF7E097A-DCE3-43E1-808C-DD352AF42F13}" type="presParOf" srcId="{077052E5-771E-467F-92A5-A5513147C18C}" destId="{DA5FC124-1FD2-4760-9F59-BF40C2CABD8D}" srcOrd="0" destOrd="0" presId="urn:microsoft.com/office/officeart/2005/8/layout/cycle2"/>
    <dgm:cxn modelId="{0F87240A-4005-4B44-A0C5-D827B27413D3}" type="presParOf" srcId="{077052E5-771E-467F-92A5-A5513147C18C}" destId="{F1B8A8F1-2115-4AD3-9FCE-2104B98F5402}" srcOrd="1" destOrd="0" presId="urn:microsoft.com/office/officeart/2005/8/layout/cycle2"/>
    <dgm:cxn modelId="{36D1E960-8B65-4DF0-9388-C6527226A294}" type="presParOf" srcId="{F1B8A8F1-2115-4AD3-9FCE-2104B98F5402}" destId="{5999A893-2AA1-472B-ACE0-3CF9B4365257}" srcOrd="0" destOrd="0" presId="urn:microsoft.com/office/officeart/2005/8/layout/cycle2"/>
    <dgm:cxn modelId="{366C76FB-607D-435B-9693-555B40665594}" type="presParOf" srcId="{077052E5-771E-467F-92A5-A5513147C18C}" destId="{95820EDE-157F-42E8-944B-FCB88888594F}" srcOrd="2" destOrd="0" presId="urn:microsoft.com/office/officeart/2005/8/layout/cycle2"/>
    <dgm:cxn modelId="{B7CFCEE0-E1F4-43F8-886F-CC53A3A5A94B}" type="presParOf" srcId="{077052E5-771E-467F-92A5-A5513147C18C}" destId="{CCD6B0C8-6AF3-4766-BA09-2693A556279E}" srcOrd="3" destOrd="0" presId="urn:microsoft.com/office/officeart/2005/8/layout/cycle2"/>
    <dgm:cxn modelId="{8F3E9AB4-D558-46AB-9FD7-184E11861971}" type="presParOf" srcId="{CCD6B0C8-6AF3-4766-BA09-2693A556279E}" destId="{BFF792FB-CDFF-43A2-A39D-614D69E79BF6}" srcOrd="0" destOrd="0" presId="urn:microsoft.com/office/officeart/2005/8/layout/cycle2"/>
    <dgm:cxn modelId="{9046D156-9FD2-4778-8E05-D8A13EE25594}" type="presParOf" srcId="{077052E5-771E-467F-92A5-A5513147C18C}" destId="{DF504042-CA5D-4797-B527-013DADAE0C50}" srcOrd="4" destOrd="0" presId="urn:microsoft.com/office/officeart/2005/8/layout/cycle2"/>
    <dgm:cxn modelId="{2187904C-272A-4CEF-8DF1-48E95B61A5ED}" type="presParOf" srcId="{077052E5-771E-467F-92A5-A5513147C18C}" destId="{A02A9E2F-C9B5-4067-A04A-FEF10A01D92E}" srcOrd="5" destOrd="0" presId="urn:microsoft.com/office/officeart/2005/8/layout/cycle2"/>
    <dgm:cxn modelId="{BC466AC9-B399-47BC-A7D3-AA6772E4C6C6}" type="presParOf" srcId="{A02A9E2F-C9B5-4067-A04A-FEF10A01D92E}" destId="{EBA6159C-EDDA-4500-838A-1BE8319DEC0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7A6D5-C32A-4E7D-8AC7-E573BFCF9D21}">
      <dsp:nvSpPr>
        <dsp:cNvPr id="0" name=""/>
        <dsp:cNvSpPr/>
      </dsp:nvSpPr>
      <dsp:spPr>
        <a:xfrm>
          <a:off x="3451042" y="1162"/>
          <a:ext cx="1521914" cy="15219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GB" sz="1300" kern="1200" dirty="0"/>
            <a:t>What power is being sold? Contracted capacity?</a:t>
          </a:r>
        </a:p>
      </dsp:txBody>
      <dsp:txXfrm>
        <a:off x="3673921" y="224041"/>
        <a:ext cx="1076156" cy="1076156"/>
      </dsp:txXfrm>
    </dsp:sp>
    <dsp:sp modelId="{79504C3B-00C2-44EC-AE8F-67EC0DA238A5}">
      <dsp:nvSpPr>
        <dsp:cNvPr id="0" name=""/>
        <dsp:cNvSpPr/>
      </dsp:nvSpPr>
      <dsp:spPr>
        <a:xfrm rot="2160000">
          <a:off x="4924783" y="1170022"/>
          <a:ext cx="404265" cy="5136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4936364" y="1237108"/>
        <a:ext cx="282986" cy="308187"/>
      </dsp:txXfrm>
    </dsp:sp>
    <dsp:sp modelId="{1316D133-2675-44C4-8D64-54C4AFD87D49}">
      <dsp:nvSpPr>
        <dsp:cNvPr id="0" name=""/>
        <dsp:cNvSpPr/>
      </dsp:nvSpPr>
      <dsp:spPr>
        <a:xfrm>
          <a:off x="5299387" y="1344063"/>
          <a:ext cx="1521914" cy="15219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GB" sz="1300" kern="1200" dirty="0"/>
            <a:t>Sale of capacity or metered output only?</a:t>
          </a:r>
        </a:p>
      </dsp:txBody>
      <dsp:txXfrm>
        <a:off x="5522266" y="1566942"/>
        <a:ext cx="1076156" cy="1076156"/>
      </dsp:txXfrm>
    </dsp:sp>
    <dsp:sp modelId="{EC91894F-93AA-4F67-A0D1-68616E9000C5}">
      <dsp:nvSpPr>
        <dsp:cNvPr id="0" name=""/>
        <dsp:cNvSpPr/>
      </dsp:nvSpPr>
      <dsp:spPr>
        <a:xfrm rot="6480000">
          <a:off x="5508744" y="2923745"/>
          <a:ext cx="404265" cy="5136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rot="10800000">
        <a:off x="5588122" y="2968802"/>
        <a:ext cx="282986" cy="308187"/>
      </dsp:txXfrm>
    </dsp:sp>
    <dsp:sp modelId="{6BF908C8-8C2A-4612-9286-792831505226}">
      <dsp:nvSpPr>
        <dsp:cNvPr id="0" name=""/>
        <dsp:cNvSpPr/>
      </dsp:nvSpPr>
      <dsp:spPr>
        <a:xfrm>
          <a:off x="4593382" y="3516923"/>
          <a:ext cx="1521914" cy="15219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GB" sz="1300" kern="1200" dirty="0"/>
            <a:t>Where is the delivery point?</a:t>
          </a:r>
        </a:p>
      </dsp:txBody>
      <dsp:txXfrm>
        <a:off x="4816261" y="3739802"/>
        <a:ext cx="1076156" cy="1076156"/>
      </dsp:txXfrm>
    </dsp:sp>
    <dsp:sp modelId="{5E821439-13B2-4420-B40B-547D9BCBFB3A}">
      <dsp:nvSpPr>
        <dsp:cNvPr id="0" name=""/>
        <dsp:cNvSpPr/>
      </dsp:nvSpPr>
      <dsp:spPr>
        <a:xfrm rot="10800000">
          <a:off x="4021308" y="4021057"/>
          <a:ext cx="404265" cy="5136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rot="10800000">
        <a:off x="4142587" y="4123786"/>
        <a:ext cx="282986" cy="308187"/>
      </dsp:txXfrm>
    </dsp:sp>
    <dsp:sp modelId="{991015AB-BEA2-497A-BC15-1C09304D67A0}">
      <dsp:nvSpPr>
        <dsp:cNvPr id="0" name=""/>
        <dsp:cNvSpPr/>
      </dsp:nvSpPr>
      <dsp:spPr>
        <a:xfrm>
          <a:off x="2308703" y="3516923"/>
          <a:ext cx="1521914" cy="15219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GB" sz="1300" kern="1200" dirty="0"/>
            <a:t>Is it exclusive?</a:t>
          </a:r>
        </a:p>
      </dsp:txBody>
      <dsp:txXfrm>
        <a:off x="2531582" y="3739802"/>
        <a:ext cx="1076156" cy="1076156"/>
      </dsp:txXfrm>
    </dsp:sp>
    <dsp:sp modelId="{587B0F90-34E0-494F-9074-4709EC6C36D8}">
      <dsp:nvSpPr>
        <dsp:cNvPr id="0" name=""/>
        <dsp:cNvSpPr/>
      </dsp:nvSpPr>
      <dsp:spPr>
        <a:xfrm rot="15120000">
          <a:off x="2518060" y="2945508"/>
          <a:ext cx="404265" cy="5136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rot="10800000">
        <a:off x="2597438" y="3105909"/>
        <a:ext cx="282986" cy="308187"/>
      </dsp:txXfrm>
    </dsp:sp>
    <dsp:sp modelId="{07CB6588-13E7-41C7-8D90-26B646CCB57B}">
      <dsp:nvSpPr>
        <dsp:cNvPr id="0" name=""/>
        <dsp:cNvSpPr/>
      </dsp:nvSpPr>
      <dsp:spPr>
        <a:xfrm>
          <a:off x="1602698" y="1344063"/>
          <a:ext cx="1521914" cy="15219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GB" sz="1300" kern="1200" dirty="0"/>
            <a:t>What about commissioning energy?</a:t>
          </a:r>
        </a:p>
      </dsp:txBody>
      <dsp:txXfrm>
        <a:off x="1825577" y="1566942"/>
        <a:ext cx="1076156" cy="1076156"/>
      </dsp:txXfrm>
    </dsp:sp>
    <dsp:sp modelId="{265C39EB-5DB8-47CF-834D-DC0A610B610E}">
      <dsp:nvSpPr>
        <dsp:cNvPr id="0" name=""/>
        <dsp:cNvSpPr/>
      </dsp:nvSpPr>
      <dsp:spPr>
        <a:xfrm rot="19440000">
          <a:off x="3076438" y="1183472"/>
          <a:ext cx="404265" cy="5136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3088019" y="1321844"/>
        <a:ext cx="282986" cy="3081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D4283-D3AE-4FF3-80DB-424D94EB0DE7}">
      <dsp:nvSpPr>
        <dsp:cNvPr id="0" name=""/>
        <dsp:cNvSpPr/>
      </dsp:nvSpPr>
      <dsp:spPr>
        <a:xfrm rot="5400000">
          <a:off x="-270949" y="273443"/>
          <a:ext cx="1806328" cy="126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endParaRPr lang="en-GB" sz="3700" kern="1200" dirty="0"/>
        </a:p>
      </dsp:txBody>
      <dsp:txXfrm rot="-5400000">
        <a:off x="1" y="634709"/>
        <a:ext cx="1264429" cy="541899"/>
      </dsp:txXfrm>
    </dsp:sp>
    <dsp:sp modelId="{516721FB-B97F-4A27-B36A-BD2B1E467C64}">
      <dsp:nvSpPr>
        <dsp:cNvPr id="0" name=""/>
        <dsp:cNvSpPr/>
      </dsp:nvSpPr>
      <dsp:spPr>
        <a:xfrm rot="5400000">
          <a:off x="4257158" y="-2990233"/>
          <a:ext cx="1174113" cy="71595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GB" sz="2500" kern="1200"/>
            <a:t>The tariff must be clearly and unequivocally stated</a:t>
          </a:r>
        </a:p>
      </dsp:txBody>
      <dsp:txXfrm rot="-5400000">
        <a:off x="1264430" y="59810"/>
        <a:ext cx="7102255" cy="1059483"/>
      </dsp:txXfrm>
    </dsp:sp>
    <dsp:sp modelId="{457C873C-E041-4B34-950D-DDCE967268D6}">
      <dsp:nvSpPr>
        <dsp:cNvPr id="0" name=""/>
        <dsp:cNvSpPr/>
      </dsp:nvSpPr>
      <dsp:spPr>
        <a:xfrm rot="5400000">
          <a:off x="-270949" y="1887785"/>
          <a:ext cx="1806328" cy="126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endParaRPr lang="en-GB" sz="3700" kern="1200" dirty="0"/>
        </a:p>
      </dsp:txBody>
      <dsp:txXfrm rot="-5400000">
        <a:off x="1" y="2249051"/>
        <a:ext cx="1264429" cy="541899"/>
      </dsp:txXfrm>
    </dsp:sp>
    <dsp:sp modelId="{DEB64613-D6CF-4B7B-951C-F0BF1CF39871}">
      <dsp:nvSpPr>
        <dsp:cNvPr id="0" name=""/>
        <dsp:cNvSpPr/>
      </dsp:nvSpPr>
      <dsp:spPr>
        <a:xfrm rot="5400000">
          <a:off x="4257158" y="-1375892"/>
          <a:ext cx="1174113" cy="71595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rtl="0">
            <a:lnSpc>
              <a:spcPct val="90000"/>
            </a:lnSpc>
            <a:spcBef>
              <a:spcPct val="0"/>
            </a:spcBef>
            <a:spcAft>
              <a:spcPct val="15000"/>
            </a:spcAft>
            <a:buChar char="•"/>
          </a:pPr>
          <a:r>
            <a:rPr lang="en-GB" sz="2500" kern="1200" dirty="0"/>
            <a:t>For non-dispatchable renewables the tariff will be energy charge only and will be stated simply as ‘x per kWh’.</a:t>
          </a:r>
        </a:p>
      </dsp:txBody>
      <dsp:txXfrm rot="-5400000">
        <a:off x="1264430" y="1674151"/>
        <a:ext cx="7102255" cy="1059483"/>
      </dsp:txXfrm>
    </dsp:sp>
    <dsp:sp modelId="{4C004471-2FFC-4DEF-84B1-2A7F91C3A89A}">
      <dsp:nvSpPr>
        <dsp:cNvPr id="0" name=""/>
        <dsp:cNvSpPr/>
      </dsp:nvSpPr>
      <dsp:spPr>
        <a:xfrm rot="5400000">
          <a:off x="-270949" y="3502126"/>
          <a:ext cx="1806328" cy="126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endParaRPr lang="en-GB" sz="3700" kern="1200" dirty="0"/>
        </a:p>
      </dsp:txBody>
      <dsp:txXfrm rot="-5400000">
        <a:off x="1" y="3863392"/>
        <a:ext cx="1264429" cy="541899"/>
      </dsp:txXfrm>
    </dsp:sp>
    <dsp:sp modelId="{3069C5BD-4522-45E9-9F13-3064BE8722E1}">
      <dsp:nvSpPr>
        <dsp:cNvPr id="0" name=""/>
        <dsp:cNvSpPr/>
      </dsp:nvSpPr>
      <dsp:spPr>
        <a:xfrm rot="5400000">
          <a:off x="4257158" y="238448"/>
          <a:ext cx="1174113" cy="71595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rtl="0">
            <a:lnSpc>
              <a:spcPct val="90000"/>
            </a:lnSpc>
            <a:spcBef>
              <a:spcPct val="0"/>
            </a:spcBef>
            <a:spcAft>
              <a:spcPct val="15000"/>
            </a:spcAft>
            <a:buChar char="•"/>
          </a:pPr>
          <a:r>
            <a:rPr lang="en-GB" sz="2500" kern="1200" dirty="0"/>
            <a:t>If the tariff is subject to indexation or escalation this must also be clear.</a:t>
          </a:r>
        </a:p>
      </dsp:txBody>
      <dsp:txXfrm rot="-5400000">
        <a:off x="1264430" y="3288492"/>
        <a:ext cx="7102255" cy="10594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BB473-F0D6-4878-8671-299F98E958B3}">
      <dsp:nvSpPr>
        <dsp:cNvPr id="0" name=""/>
        <dsp:cNvSpPr/>
      </dsp:nvSpPr>
      <dsp:spPr>
        <a:xfrm rot="5400000">
          <a:off x="-270684" y="275637"/>
          <a:ext cx="1804564" cy="1263194"/>
        </a:xfrm>
        <a:prstGeom prst="chevron">
          <a:avLst/>
        </a:prstGeom>
        <a:solidFill>
          <a:schemeClr val="accent3">
            <a:lumMod val="7500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Bankable</a:t>
          </a:r>
        </a:p>
      </dsp:txBody>
      <dsp:txXfrm rot="-5400000">
        <a:off x="1" y="636549"/>
        <a:ext cx="1263194" cy="541370"/>
      </dsp:txXfrm>
    </dsp:sp>
    <dsp:sp modelId="{0C78CABB-0085-46AC-88E9-BBA1B0CF9022}">
      <dsp:nvSpPr>
        <dsp:cNvPr id="0" name=""/>
        <dsp:cNvSpPr/>
      </dsp:nvSpPr>
      <dsp:spPr>
        <a:xfrm rot="5400000">
          <a:off x="4253605" y="-2982725"/>
          <a:ext cx="1172966" cy="7160805"/>
        </a:xfrm>
        <a:prstGeom prst="round2SameRect">
          <a:avLst/>
        </a:prstGeom>
        <a:solidFill>
          <a:schemeClr val="lt1">
            <a:alpha val="90000"/>
            <a:hueOff val="0"/>
            <a:satOff val="0"/>
            <a:lumOff val="0"/>
            <a:alphaOff val="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GB" sz="1400" kern="1200" dirty="0"/>
        </a:p>
        <a:p>
          <a:pPr marL="171450" lvl="1" indent="-171450" algn="l" defTabSz="711200">
            <a:lnSpc>
              <a:spcPct val="90000"/>
            </a:lnSpc>
            <a:spcBef>
              <a:spcPct val="0"/>
            </a:spcBef>
            <a:spcAft>
              <a:spcPct val="15000"/>
            </a:spcAft>
            <a:buChar char="•"/>
          </a:pPr>
          <a:r>
            <a:rPr lang="en-GB" sz="1600" kern="1200" dirty="0"/>
            <a:t>Annual threshold of hours of allowed grid outage (usually around 100 hours). </a:t>
          </a:r>
        </a:p>
        <a:p>
          <a:pPr marL="171450" lvl="1" indent="-171450" algn="l" defTabSz="711200">
            <a:lnSpc>
              <a:spcPct val="90000"/>
            </a:lnSpc>
            <a:spcBef>
              <a:spcPct val="0"/>
            </a:spcBef>
            <a:spcAft>
              <a:spcPct val="15000"/>
            </a:spcAft>
            <a:buChar char="•"/>
          </a:pPr>
          <a:r>
            <a:rPr lang="en-GB" sz="1600" kern="1200" dirty="0"/>
            <a:t>An annual cap on deemed energy when aggregated with actual production (usually set at P50)  to ensure that the developer is not over-compensated during a contract year of good generation followed by a curtailment. </a:t>
          </a:r>
        </a:p>
        <a:p>
          <a:pPr marL="114300" lvl="1" indent="-114300" algn="l" defTabSz="533400">
            <a:lnSpc>
              <a:spcPct val="90000"/>
            </a:lnSpc>
            <a:spcBef>
              <a:spcPct val="0"/>
            </a:spcBef>
            <a:spcAft>
              <a:spcPct val="15000"/>
            </a:spcAft>
            <a:buChar char="•"/>
          </a:pPr>
          <a:endParaRPr lang="en-GB" sz="1200" kern="1200" dirty="0"/>
        </a:p>
      </dsp:txBody>
      <dsp:txXfrm rot="-5400000">
        <a:off x="1259686" y="68453"/>
        <a:ext cx="7103546" cy="1058448"/>
      </dsp:txXfrm>
    </dsp:sp>
    <dsp:sp modelId="{303B855B-5ED8-497F-B4FF-A3C12A11343E}">
      <dsp:nvSpPr>
        <dsp:cNvPr id="0" name=""/>
        <dsp:cNvSpPr/>
      </dsp:nvSpPr>
      <dsp:spPr>
        <a:xfrm rot="5400000">
          <a:off x="-270684" y="1888402"/>
          <a:ext cx="1804564" cy="1263194"/>
        </a:xfrm>
        <a:prstGeom prst="chevron">
          <a:avLst/>
        </a:prstGeom>
        <a:solidFill>
          <a:schemeClr val="accent6">
            <a:lumMod val="75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Bankable?</a:t>
          </a:r>
        </a:p>
      </dsp:txBody>
      <dsp:txXfrm rot="-5400000">
        <a:off x="1" y="2249314"/>
        <a:ext cx="1263194" cy="541370"/>
      </dsp:txXfrm>
    </dsp:sp>
    <dsp:sp modelId="{70B5DD99-ACFE-4133-B047-E7FDFF53362C}">
      <dsp:nvSpPr>
        <dsp:cNvPr id="0" name=""/>
        <dsp:cNvSpPr/>
      </dsp:nvSpPr>
      <dsp:spPr>
        <a:xfrm rot="5400000">
          <a:off x="4257114" y="-1376201"/>
          <a:ext cx="1172966" cy="7160805"/>
        </a:xfrm>
        <a:prstGeom prst="round2Same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Discounted deemed energy tariff?</a:t>
          </a:r>
        </a:p>
        <a:p>
          <a:pPr marL="114300" lvl="1" indent="-114300" algn="l" defTabSz="622300">
            <a:lnSpc>
              <a:spcPct val="90000"/>
            </a:lnSpc>
            <a:spcBef>
              <a:spcPct val="0"/>
            </a:spcBef>
            <a:spcAft>
              <a:spcPct val="15000"/>
            </a:spcAft>
            <a:buChar char="•"/>
          </a:pPr>
          <a:r>
            <a:rPr lang="en-GB" sz="1400" kern="1200" dirty="0"/>
            <a:t>Different treatment if grid issue is caused by force majeure?</a:t>
          </a:r>
        </a:p>
        <a:p>
          <a:pPr marL="114300" lvl="1" indent="-114300" algn="l" defTabSz="622300">
            <a:lnSpc>
              <a:spcPct val="90000"/>
            </a:lnSpc>
            <a:spcBef>
              <a:spcPct val="0"/>
            </a:spcBef>
            <a:spcAft>
              <a:spcPct val="15000"/>
            </a:spcAft>
            <a:buChar char="•"/>
          </a:pPr>
          <a:r>
            <a:rPr lang="en-GB" sz="1400" kern="1200" dirty="0"/>
            <a:t>Term extension?</a:t>
          </a:r>
        </a:p>
        <a:p>
          <a:pPr marL="114300" lvl="1" indent="-114300" algn="l" defTabSz="622300">
            <a:lnSpc>
              <a:spcPct val="90000"/>
            </a:lnSpc>
            <a:spcBef>
              <a:spcPct val="0"/>
            </a:spcBef>
            <a:spcAft>
              <a:spcPct val="15000"/>
            </a:spcAft>
            <a:buChar char="•"/>
          </a:pPr>
          <a:r>
            <a:rPr lang="en-GB" sz="1400" kern="1200" dirty="0"/>
            <a:t>Deducting deemed commissioning amounts at the end of the term?</a:t>
          </a:r>
        </a:p>
      </dsp:txBody>
      <dsp:txXfrm rot="-5400000">
        <a:off x="1263195" y="1674977"/>
        <a:ext cx="7103546" cy="1058448"/>
      </dsp:txXfrm>
    </dsp:sp>
    <dsp:sp modelId="{942AF106-D6E7-4C69-987E-0B3AF72F6D1F}">
      <dsp:nvSpPr>
        <dsp:cNvPr id="0" name=""/>
        <dsp:cNvSpPr/>
      </dsp:nvSpPr>
      <dsp:spPr>
        <a:xfrm rot="5400000">
          <a:off x="-270684" y="3501167"/>
          <a:ext cx="1804564" cy="1263194"/>
        </a:xfrm>
        <a:prstGeom prst="chevron">
          <a:avLst/>
        </a:prstGeom>
        <a:solidFill>
          <a:srgbClr val="FF00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err="1"/>
            <a:t>Unbankable</a:t>
          </a:r>
          <a:endParaRPr lang="en-GB" sz="2000" kern="1200" dirty="0"/>
        </a:p>
      </dsp:txBody>
      <dsp:txXfrm rot="-5400000">
        <a:off x="1" y="3862079"/>
        <a:ext cx="1263194" cy="541370"/>
      </dsp:txXfrm>
    </dsp:sp>
    <dsp:sp modelId="{D7E04C90-8CC1-440B-AC6F-FF71124F9968}">
      <dsp:nvSpPr>
        <dsp:cNvPr id="0" name=""/>
        <dsp:cNvSpPr/>
      </dsp:nvSpPr>
      <dsp:spPr>
        <a:xfrm rot="5400000">
          <a:off x="4257114" y="236563"/>
          <a:ext cx="1172966" cy="7160805"/>
        </a:xfrm>
        <a:prstGeom prst="round2SameRect">
          <a:avLst/>
        </a:prstGeom>
        <a:solidFill>
          <a:schemeClr val="lt1">
            <a:alpha val="90000"/>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Excluding a number of hours per curtailment event (as this means </a:t>
          </a:r>
          <a:r>
            <a:rPr lang="en-GB" sz="1400" kern="1200" dirty="0" err="1"/>
            <a:t>ProjectCo</a:t>
          </a:r>
          <a:r>
            <a:rPr lang="en-GB" sz="1400" kern="1200" dirty="0"/>
            <a:t> would not be protected upon repetitive curtailments of short duration).</a:t>
          </a:r>
        </a:p>
        <a:p>
          <a:pPr marL="114300" lvl="1" indent="-114300" algn="l" defTabSz="622300">
            <a:lnSpc>
              <a:spcPct val="90000"/>
            </a:lnSpc>
            <a:spcBef>
              <a:spcPct val="0"/>
            </a:spcBef>
            <a:spcAft>
              <a:spcPct val="15000"/>
            </a:spcAft>
            <a:buChar char="•"/>
          </a:pPr>
          <a:r>
            <a:rPr lang="en-GB" sz="1400" kern="1200" dirty="0"/>
            <a:t>No entitlement to deemed energy during commissioning or during the first year of operations.</a:t>
          </a:r>
        </a:p>
        <a:p>
          <a:pPr marL="114300" lvl="1" indent="-114300" algn="l" defTabSz="622300">
            <a:lnSpc>
              <a:spcPct val="90000"/>
            </a:lnSpc>
            <a:spcBef>
              <a:spcPct val="0"/>
            </a:spcBef>
            <a:spcAft>
              <a:spcPct val="15000"/>
            </a:spcAft>
            <a:buChar char="•"/>
          </a:pPr>
          <a:r>
            <a:rPr lang="en-GB" sz="1400" kern="1200" dirty="0"/>
            <a:t>Excluding where deemed energy is caused by a political event.</a:t>
          </a:r>
        </a:p>
      </dsp:txBody>
      <dsp:txXfrm rot="-5400000">
        <a:off x="1263195" y="3287742"/>
        <a:ext cx="7103546" cy="10584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B3BE1-A719-4225-B360-94F24FA4D5B8}">
      <dsp:nvSpPr>
        <dsp:cNvPr id="0" name=""/>
        <dsp:cNvSpPr/>
      </dsp:nvSpPr>
      <dsp:spPr>
        <a:xfrm>
          <a:off x="-5697514" y="-872280"/>
          <a:ext cx="6784560" cy="6784560"/>
        </a:xfrm>
        <a:prstGeom prst="blockArc">
          <a:avLst>
            <a:gd name="adj1" fmla="val 18900000"/>
            <a:gd name="adj2" fmla="val 2700000"/>
            <a:gd name="adj3" fmla="val 318"/>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A2880E-E0C1-49E4-9D65-9386894C713E}">
      <dsp:nvSpPr>
        <dsp:cNvPr id="0" name=""/>
        <dsp:cNvSpPr/>
      </dsp:nvSpPr>
      <dsp:spPr>
        <a:xfrm>
          <a:off x="699552" y="504000"/>
          <a:ext cx="7654896" cy="1008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0"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t>An uncertain fiscal regime causes delay to signing </a:t>
          </a:r>
          <a:r>
            <a:rPr lang="en-GB" sz="2200" kern="1200" dirty="0" err="1"/>
            <a:t>PPAs</a:t>
          </a:r>
          <a:r>
            <a:rPr lang="en-GB" sz="2200" kern="1200" dirty="0"/>
            <a:t> and setting the tariff.  Which reliefs and exemptions apply to the Project?</a:t>
          </a:r>
        </a:p>
      </dsp:txBody>
      <dsp:txXfrm>
        <a:off x="699552" y="504000"/>
        <a:ext cx="7654896" cy="1008000"/>
      </dsp:txXfrm>
    </dsp:sp>
    <dsp:sp modelId="{7D8879D5-54B7-4F39-B590-375124FC5CBD}">
      <dsp:nvSpPr>
        <dsp:cNvPr id="0" name=""/>
        <dsp:cNvSpPr/>
      </dsp:nvSpPr>
      <dsp:spPr>
        <a:xfrm>
          <a:off x="69552" y="378000"/>
          <a:ext cx="1260000" cy="1260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34D10B-89B2-45D1-A962-2C0B81F1CFAA}">
      <dsp:nvSpPr>
        <dsp:cNvPr id="0" name=""/>
        <dsp:cNvSpPr/>
      </dsp:nvSpPr>
      <dsp:spPr>
        <a:xfrm>
          <a:off x="1065960" y="2016000"/>
          <a:ext cx="7288488" cy="1008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0"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t>Best practice is to set out the applicable tax regime as a schedule to the PPA – this sets a clear ‘day one’ position and movement from this is a Change in Tax.</a:t>
          </a:r>
        </a:p>
      </dsp:txBody>
      <dsp:txXfrm>
        <a:off x="1065960" y="2016000"/>
        <a:ext cx="7288488" cy="1008000"/>
      </dsp:txXfrm>
    </dsp:sp>
    <dsp:sp modelId="{F36E8C34-DAE2-46F4-962F-F147E11B5425}">
      <dsp:nvSpPr>
        <dsp:cNvPr id="0" name=""/>
        <dsp:cNvSpPr/>
      </dsp:nvSpPr>
      <dsp:spPr>
        <a:xfrm>
          <a:off x="435960" y="1890000"/>
          <a:ext cx="1260000" cy="1260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1AC574-E64D-4C81-8D50-C21F2BC679CE}">
      <dsp:nvSpPr>
        <dsp:cNvPr id="0" name=""/>
        <dsp:cNvSpPr/>
      </dsp:nvSpPr>
      <dsp:spPr>
        <a:xfrm>
          <a:off x="699552" y="3528000"/>
          <a:ext cx="7654896" cy="1008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0"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t>Communication between the tax authority, the investment centre, the </a:t>
          </a:r>
          <a:r>
            <a:rPr lang="en-GB" sz="2200" kern="1200" dirty="0" err="1"/>
            <a:t>Offtaker</a:t>
          </a:r>
          <a:r>
            <a:rPr lang="en-GB" sz="2200" kern="1200" dirty="0"/>
            <a:t>, the central bank and Government is crucial.</a:t>
          </a:r>
        </a:p>
      </dsp:txBody>
      <dsp:txXfrm>
        <a:off x="699552" y="3528000"/>
        <a:ext cx="7654896" cy="1008000"/>
      </dsp:txXfrm>
    </dsp:sp>
    <dsp:sp modelId="{6097A71F-3474-4D8D-B172-AF57E7B0ADD5}">
      <dsp:nvSpPr>
        <dsp:cNvPr id="0" name=""/>
        <dsp:cNvSpPr/>
      </dsp:nvSpPr>
      <dsp:spPr>
        <a:xfrm>
          <a:off x="69552" y="3402000"/>
          <a:ext cx="1260000" cy="1260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5592E-0264-4A19-8CA0-CCBF282C604B}">
      <dsp:nvSpPr>
        <dsp:cNvPr id="0" name=""/>
        <dsp:cNvSpPr/>
      </dsp:nvSpPr>
      <dsp:spPr>
        <a:xfrm>
          <a:off x="4043" y="449986"/>
          <a:ext cx="2068208" cy="64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GB" sz="2000" kern="1200" dirty="0"/>
            <a:t>Seller Events of Default</a:t>
          </a:r>
        </a:p>
      </dsp:txBody>
      <dsp:txXfrm>
        <a:off x="4043" y="449986"/>
        <a:ext cx="2068208" cy="643500"/>
      </dsp:txXfrm>
    </dsp:sp>
    <dsp:sp modelId="{EE829956-1DC9-4006-9C84-2A5551D4472B}">
      <dsp:nvSpPr>
        <dsp:cNvPr id="0" name=""/>
        <dsp:cNvSpPr/>
      </dsp:nvSpPr>
      <dsp:spPr>
        <a:xfrm>
          <a:off x="2072251" y="7580"/>
          <a:ext cx="413641" cy="1528312"/>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C85A45-E249-41BF-B5D0-947D2545D91D}">
      <dsp:nvSpPr>
        <dsp:cNvPr id="0" name=""/>
        <dsp:cNvSpPr/>
      </dsp:nvSpPr>
      <dsp:spPr>
        <a:xfrm>
          <a:off x="2651350" y="7580"/>
          <a:ext cx="5625526" cy="15283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Abandonment</a:t>
          </a:r>
        </a:p>
        <a:p>
          <a:pPr marL="171450" lvl="1" indent="-171450" algn="l" defTabSz="800100">
            <a:lnSpc>
              <a:spcPct val="90000"/>
            </a:lnSpc>
            <a:spcBef>
              <a:spcPct val="0"/>
            </a:spcBef>
            <a:spcAft>
              <a:spcPct val="15000"/>
            </a:spcAft>
            <a:buChar char="•"/>
          </a:pPr>
          <a:r>
            <a:rPr lang="en-GB" sz="1800" kern="1200" dirty="0"/>
            <a:t>Failure to start construction?</a:t>
          </a:r>
        </a:p>
        <a:p>
          <a:pPr marL="171450" lvl="1" indent="-171450" algn="l" defTabSz="800100">
            <a:lnSpc>
              <a:spcPct val="90000"/>
            </a:lnSpc>
            <a:spcBef>
              <a:spcPct val="0"/>
            </a:spcBef>
            <a:spcAft>
              <a:spcPct val="15000"/>
            </a:spcAft>
            <a:buChar char="•"/>
          </a:pPr>
          <a:r>
            <a:rPr lang="en-GB" sz="1800" kern="1200" dirty="0"/>
            <a:t>Failure to achieve COD</a:t>
          </a:r>
        </a:p>
        <a:p>
          <a:pPr marL="171450" lvl="1" indent="-171450" algn="l" defTabSz="800100">
            <a:lnSpc>
              <a:spcPct val="90000"/>
            </a:lnSpc>
            <a:spcBef>
              <a:spcPct val="0"/>
            </a:spcBef>
            <a:spcAft>
              <a:spcPct val="15000"/>
            </a:spcAft>
            <a:buChar char="•"/>
          </a:pPr>
          <a:r>
            <a:rPr lang="en-GB" sz="1800" kern="1200" dirty="0"/>
            <a:t>Prolonged failure to perform</a:t>
          </a:r>
        </a:p>
        <a:p>
          <a:pPr marL="171450" lvl="1" indent="-171450" algn="l" defTabSz="800100">
            <a:lnSpc>
              <a:spcPct val="90000"/>
            </a:lnSpc>
            <a:spcBef>
              <a:spcPct val="0"/>
            </a:spcBef>
            <a:spcAft>
              <a:spcPct val="15000"/>
            </a:spcAft>
            <a:buChar char="•"/>
          </a:pPr>
          <a:r>
            <a:rPr lang="en-GB" sz="1800" kern="1200" dirty="0"/>
            <a:t>Change in control?</a:t>
          </a:r>
        </a:p>
      </dsp:txBody>
      <dsp:txXfrm>
        <a:off x="2651350" y="7580"/>
        <a:ext cx="5625526" cy="1528312"/>
      </dsp:txXfrm>
    </dsp:sp>
    <dsp:sp modelId="{3002B0FB-7B2D-4C85-AB0B-8B70AFCA72C9}">
      <dsp:nvSpPr>
        <dsp:cNvPr id="0" name=""/>
        <dsp:cNvSpPr/>
      </dsp:nvSpPr>
      <dsp:spPr>
        <a:xfrm>
          <a:off x="4043" y="2170955"/>
          <a:ext cx="2068208" cy="64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GB" sz="2000" kern="1200" dirty="0"/>
            <a:t>Buyer Events of Default	</a:t>
          </a:r>
        </a:p>
      </dsp:txBody>
      <dsp:txXfrm>
        <a:off x="4043" y="2170955"/>
        <a:ext cx="2068208" cy="643500"/>
      </dsp:txXfrm>
    </dsp:sp>
    <dsp:sp modelId="{894863AC-6C59-47AD-BC85-CB43FB35B9E4}">
      <dsp:nvSpPr>
        <dsp:cNvPr id="0" name=""/>
        <dsp:cNvSpPr/>
      </dsp:nvSpPr>
      <dsp:spPr>
        <a:xfrm>
          <a:off x="2072251" y="1607893"/>
          <a:ext cx="413641" cy="17696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808CFA-04C2-4A03-81D1-EFB4A46C0FF8}">
      <dsp:nvSpPr>
        <dsp:cNvPr id="0" name=""/>
        <dsp:cNvSpPr/>
      </dsp:nvSpPr>
      <dsp:spPr>
        <a:xfrm>
          <a:off x="2651350" y="1607893"/>
          <a:ext cx="5625526" cy="17696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Failure to pay</a:t>
          </a:r>
        </a:p>
        <a:p>
          <a:pPr marL="171450" lvl="1" indent="-171450" algn="l" defTabSz="800100">
            <a:lnSpc>
              <a:spcPct val="90000"/>
            </a:lnSpc>
            <a:spcBef>
              <a:spcPct val="0"/>
            </a:spcBef>
            <a:spcAft>
              <a:spcPct val="15000"/>
            </a:spcAft>
            <a:buChar char="•"/>
          </a:pPr>
          <a:r>
            <a:rPr lang="en-GB" sz="1800" kern="1200" dirty="0"/>
            <a:t>Failure to provide credit support</a:t>
          </a:r>
        </a:p>
        <a:p>
          <a:pPr marL="171450" lvl="1" indent="-171450" algn="l" defTabSz="800100">
            <a:lnSpc>
              <a:spcPct val="90000"/>
            </a:lnSpc>
            <a:spcBef>
              <a:spcPct val="0"/>
            </a:spcBef>
            <a:spcAft>
              <a:spcPct val="15000"/>
            </a:spcAft>
            <a:buChar char="•"/>
          </a:pPr>
          <a:r>
            <a:rPr lang="en-GB" sz="1800" kern="1200" dirty="0"/>
            <a:t>Government breach?</a:t>
          </a:r>
        </a:p>
        <a:p>
          <a:pPr marL="171450" lvl="1" indent="-171450" algn="l" defTabSz="800100">
            <a:lnSpc>
              <a:spcPct val="90000"/>
            </a:lnSpc>
            <a:spcBef>
              <a:spcPct val="0"/>
            </a:spcBef>
            <a:spcAft>
              <a:spcPct val="15000"/>
            </a:spcAft>
            <a:buChar char="•"/>
          </a:pPr>
          <a:r>
            <a:rPr lang="en-GB" sz="1800" kern="1200" dirty="0"/>
            <a:t>Catastrophic change in law?</a:t>
          </a:r>
        </a:p>
        <a:p>
          <a:pPr marL="171450" lvl="1" indent="-171450" algn="l" defTabSz="800100">
            <a:lnSpc>
              <a:spcPct val="90000"/>
            </a:lnSpc>
            <a:spcBef>
              <a:spcPct val="0"/>
            </a:spcBef>
            <a:spcAft>
              <a:spcPct val="15000"/>
            </a:spcAft>
            <a:buChar char="•"/>
          </a:pPr>
          <a:r>
            <a:rPr lang="en-GB" sz="1800" kern="1200" dirty="0"/>
            <a:t>Sector restructuring?</a:t>
          </a:r>
        </a:p>
        <a:p>
          <a:pPr marL="171450" lvl="1" indent="-171450" algn="l" defTabSz="800100">
            <a:lnSpc>
              <a:spcPct val="90000"/>
            </a:lnSpc>
            <a:spcBef>
              <a:spcPct val="0"/>
            </a:spcBef>
            <a:spcAft>
              <a:spcPct val="15000"/>
            </a:spcAft>
            <a:buChar char="•"/>
          </a:pPr>
          <a:r>
            <a:rPr lang="en-GB" sz="1800" kern="1200" dirty="0"/>
            <a:t>Expropriation?</a:t>
          </a:r>
        </a:p>
      </dsp:txBody>
      <dsp:txXfrm>
        <a:off x="2651350" y="1607893"/>
        <a:ext cx="5625526" cy="1769625"/>
      </dsp:txXfrm>
    </dsp:sp>
    <dsp:sp modelId="{44CCB9BF-91B4-43F6-9677-DE6DC75E6976}">
      <dsp:nvSpPr>
        <dsp:cNvPr id="0" name=""/>
        <dsp:cNvSpPr/>
      </dsp:nvSpPr>
      <dsp:spPr>
        <a:xfrm>
          <a:off x="4043" y="3811486"/>
          <a:ext cx="2068208" cy="64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GB" sz="2000" kern="1200" dirty="0"/>
            <a:t>Mutual Events of Default</a:t>
          </a:r>
        </a:p>
      </dsp:txBody>
      <dsp:txXfrm>
        <a:off x="4043" y="3811486"/>
        <a:ext cx="2068208" cy="643500"/>
      </dsp:txXfrm>
    </dsp:sp>
    <dsp:sp modelId="{04990903-1C9F-4B91-98F4-8906F97E2A79}">
      <dsp:nvSpPr>
        <dsp:cNvPr id="0" name=""/>
        <dsp:cNvSpPr/>
      </dsp:nvSpPr>
      <dsp:spPr>
        <a:xfrm>
          <a:off x="2072251" y="3449518"/>
          <a:ext cx="413641" cy="136743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E67DA2-75B3-418C-BB8D-5B1945AA7776}">
      <dsp:nvSpPr>
        <dsp:cNvPr id="0" name=""/>
        <dsp:cNvSpPr/>
      </dsp:nvSpPr>
      <dsp:spPr>
        <a:xfrm>
          <a:off x="2651350" y="3449518"/>
          <a:ext cx="5625526" cy="1367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Insolvency</a:t>
          </a:r>
        </a:p>
        <a:p>
          <a:pPr marL="228600" lvl="1" indent="-228600" algn="l" defTabSz="889000">
            <a:lnSpc>
              <a:spcPct val="90000"/>
            </a:lnSpc>
            <a:spcBef>
              <a:spcPct val="0"/>
            </a:spcBef>
            <a:spcAft>
              <a:spcPct val="15000"/>
            </a:spcAft>
            <a:buChar char="•"/>
          </a:pPr>
          <a:r>
            <a:rPr lang="en-GB" sz="2000" kern="1200" dirty="0"/>
            <a:t>Misrepresentation</a:t>
          </a:r>
        </a:p>
        <a:p>
          <a:pPr marL="228600" lvl="1" indent="-228600" algn="l" defTabSz="889000">
            <a:lnSpc>
              <a:spcPct val="90000"/>
            </a:lnSpc>
            <a:spcBef>
              <a:spcPct val="0"/>
            </a:spcBef>
            <a:spcAft>
              <a:spcPct val="15000"/>
            </a:spcAft>
            <a:buChar char="•"/>
          </a:pPr>
          <a:r>
            <a:rPr lang="en-GB" sz="2000" kern="1200" dirty="0"/>
            <a:t>Assignment </a:t>
          </a:r>
        </a:p>
        <a:p>
          <a:pPr marL="228600" lvl="1" indent="-228600" algn="l" defTabSz="889000">
            <a:lnSpc>
              <a:spcPct val="90000"/>
            </a:lnSpc>
            <a:spcBef>
              <a:spcPct val="0"/>
            </a:spcBef>
            <a:spcAft>
              <a:spcPct val="15000"/>
            </a:spcAft>
            <a:buChar char="•"/>
          </a:pPr>
          <a:r>
            <a:rPr lang="en-GB" sz="2000" kern="1200" dirty="0"/>
            <a:t>Material breach</a:t>
          </a:r>
        </a:p>
      </dsp:txBody>
      <dsp:txXfrm>
        <a:off x="2651350" y="3449518"/>
        <a:ext cx="5625526" cy="13674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FC124-1FD2-4760-9F59-BF40C2CABD8D}">
      <dsp:nvSpPr>
        <dsp:cNvPr id="0" name=""/>
        <dsp:cNvSpPr/>
      </dsp:nvSpPr>
      <dsp:spPr>
        <a:xfrm>
          <a:off x="3117867" y="266"/>
          <a:ext cx="2188265" cy="21882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GB" sz="2200" kern="1200"/>
            <a:t>Who needs to approve the PPA before execution?</a:t>
          </a:r>
        </a:p>
      </dsp:txBody>
      <dsp:txXfrm>
        <a:off x="3438331" y="320730"/>
        <a:ext cx="1547337" cy="1547337"/>
      </dsp:txXfrm>
    </dsp:sp>
    <dsp:sp modelId="{F1B8A8F1-2115-4AD3-9FCE-2104B98F5402}">
      <dsp:nvSpPr>
        <dsp:cNvPr id="0" name=""/>
        <dsp:cNvSpPr/>
      </dsp:nvSpPr>
      <dsp:spPr>
        <a:xfrm rot="3600000">
          <a:off x="4734225" y="2136388"/>
          <a:ext cx="585129" cy="7385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4778110" y="2208085"/>
        <a:ext cx="409590" cy="443123"/>
      </dsp:txXfrm>
    </dsp:sp>
    <dsp:sp modelId="{95820EDE-157F-42E8-944B-FCB88888594F}">
      <dsp:nvSpPr>
        <dsp:cNvPr id="0" name=""/>
        <dsp:cNvSpPr/>
      </dsp:nvSpPr>
      <dsp:spPr>
        <a:xfrm>
          <a:off x="4764009" y="2851468"/>
          <a:ext cx="2188265" cy="21882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GB" sz="2200" kern="1200"/>
            <a:t>Role of the Regulator?</a:t>
          </a:r>
        </a:p>
      </dsp:txBody>
      <dsp:txXfrm>
        <a:off x="5084473" y="3171932"/>
        <a:ext cx="1547337" cy="1547337"/>
      </dsp:txXfrm>
    </dsp:sp>
    <dsp:sp modelId="{CCD6B0C8-6AF3-4766-BA09-2693A556279E}">
      <dsp:nvSpPr>
        <dsp:cNvPr id="0" name=""/>
        <dsp:cNvSpPr/>
      </dsp:nvSpPr>
      <dsp:spPr>
        <a:xfrm rot="10800000">
          <a:off x="3935995" y="3576330"/>
          <a:ext cx="585129" cy="7385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rot="10800000">
        <a:off x="4111534" y="3724038"/>
        <a:ext cx="409590" cy="443123"/>
      </dsp:txXfrm>
    </dsp:sp>
    <dsp:sp modelId="{DF504042-CA5D-4797-B527-013DADAE0C50}">
      <dsp:nvSpPr>
        <dsp:cNvPr id="0" name=""/>
        <dsp:cNvSpPr/>
      </dsp:nvSpPr>
      <dsp:spPr>
        <a:xfrm>
          <a:off x="1471725" y="2851468"/>
          <a:ext cx="2188265" cy="21882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GB" sz="2200" kern="1200"/>
            <a:t>Corporate authorities and legal opinions</a:t>
          </a:r>
        </a:p>
      </dsp:txBody>
      <dsp:txXfrm>
        <a:off x="1792189" y="3171932"/>
        <a:ext cx="1547337" cy="1547337"/>
      </dsp:txXfrm>
    </dsp:sp>
    <dsp:sp modelId="{A02A9E2F-C9B5-4067-A04A-FEF10A01D92E}">
      <dsp:nvSpPr>
        <dsp:cNvPr id="0" name=""/>
        <dsp:cNvSpPr/>
      </dsp:nvSpPr>
      <dsp:spPr>
        <a:xfrm rot="18000000">
          <a:off x="3088083" y="2165071"/>
          <a:ext cx="585129" cy="7385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131968" y="2388790"/>
        <a:ext cx="409590" cy="44312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09DC2-0912-4004-B491-AFF5245494DE}" type="datetimeFigureOut">
              <a:rPr lang="en-GB" smtClean="0"/>
              <a:t>08/07/2020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BAC75B-0CF7-4136-915A-986717AF45F8}" type="slidenum">
              <a:rPr lang="en-GB" smtClean="0"/>
              <a:t>‹#›</a:t>
            </a:fld>
            <a:endParaRPr lang="en-GB"/>
          </a:p>
        </p:txBody>
      </p:sp>
    </p:spTree>
    <p:extLst>
      <p:ext uri="{BB962C8B-B14F-4D97-AF65-F5344CB8AC3E}">
        <p14:creationId xmlns:p14="http://schemas.microsoft.com/office/powerpoint/2010/main" val="403090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BAC75B-0CF7-4136-915A-986717AF45F8}" type="slidenum">
              <a:rPr lang="en-GB" smtClean="0"/>
              <a:t>17</a:t>
            </a:fld>
            <a:endParaRPr lang="en-GB"/>
          </a:p>
        </p:txBody>
      </p:sp>
    </p:spTree>
    <p:extLst>
      <p:ext uri="{BB962C8B-B14F-4D97-AF65-F5344CB8AC3E}">
        <p14:creationId xmlns:p14="http://schemas.microsoft.com/office/powerpoint/2010/main" val="15873023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228600" y="1828800"/>
            <a:ext cx="8915400" cy="5029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25"/>
            <a:ext cx="7772400" cy="1470025"/>
          </a:xfrm>
        </p:spPr>
        <p:txBody>
          <a:bodyPr/>
          <a:lstStyle>
            <a:lvl1pPr>
              <a:defRPr>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236692" y="6067987"/>
            <a:ext cx="8915400" cy="777875"/>
          </a:xfrm>
        </p:spPr>
        <p:txBody>
          <a:bodyPr/>
          <a:lstStyle/>
          <a:p>
            <a:pPr algn="l"/>
            <a:r>
              <a:rPr lang="en-US" sz="1400" i="1">
                <a:solidFill>
                  <a:prstClr val="black"/>
                </a:solidFill>
                <a:latin typeface="Calibri"/>
              </a:rPr>
              <a:t>This presentation is made possible by the support of the American people through the United States Agency for International Development (USAID) and the Power Africa Initiative. The contents are the responsibility of the United States Energy Association and do not necessarily reflect the views of USAID or the United States Government.</a:t>
            </a:r>
            <a:endParaRPr lang="en-US" sz="1400" i="1" dirty="0">
              <a:solidFill>
                <a:prstClr val="black"/>
              </a:solidFill>
              <a:latin typeface="Calibri"/>
            </a:endParaRPr>
          </a:p>
        </p:txBody>
      </p:sp>
      <p:sp>
        <p:nvSpPr>
          <p:cNvPr id="7" name="Rectangle 6"/>
          <p:cNvSpPr/>
          <p:nvPr userDrawn="1"/>
        </p:nvSpPr>
        <p:spPr>
          <a:xfrm>
            <a:off x="0" y="160020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828800"/>
            <a:ext cx="228600" cy="502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457201"/>
            <a:ext cx="2573744" cy="76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6591" y="381000"/>
            <a:ext cx="2039415" cy="842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G:\USEA Admin\USEA Forms\Logo\2017 Power Africa Logo.jpe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805912" y="457200"/>
            <a:ext cx="1976137" cy="765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03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Rectangle 9"/>
          <p:cNvSpPr/>
          <p:nvPr userDrawn="1"/>
        </p:nvSpPr>
        <p:spPr>
          <a:xfrm>
            <a:off x="228600" y="1219200"/>
            <a:ext cx="8915400" cy="5638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219200"/>
            <a:ext cx="8915400" cy="617538"/>
          </a:xfrm>
        </p:spPr>
        <p:txBody>
          <a:bodyPr/>
          <a:lstStyle>
            <a:lvl1pPr algn="l">
              <a:defRPr/>
            </a:lvl1pPr>
          </a:lstStyle>
          <a:p>
            <a:r>
              <a:rPr lang="en-US"/>
              <a:t>Click to edit Master title style</a:t>
            </a:r>
            <a:endParaRPr lang="en-US" dirty="0"/>
          </a:p>
        </p:txBody>
      </p:sp>
      <p:sp>
        <p:nvSpPr>
          <p:cNvPr id="3" name="Content Placeholder 2"/>
          <p:cNvSpPr>
            <a:spLocks noGrp="1"/>
          </p:cNvSpPr>
          <p:nvPr>
            <p:ph idx="1"/>
          </p:nvPr>
        </p:nvSpPr>
        <p:spPr>
          <a:xfrm>
            <a:off x="228600" y="1905000"/>
            <a:ext cx="8915400" cy="4953000"/>
          </a:xfr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1219200"/>
            <a:ext cx="228600" cy="5638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99060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0650" y="75642"/>
            <a:ext cx="2573744" cy="76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50443" y="73259"/>
            <a:ext cx="20431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81800" y="73259"/>
            <a:ext cx="19812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196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190120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90BEF2-6B2C-417A-93C9-B85FDFA0F81A}" type="datetimeFigureOut">
              <a:rPr lang="en-US" smtClean="0"/>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195721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90BEF2-6B2C-417A-93C9-B85FDFA0F81A}" type="datetimeFigureOut">
              <a:rPr lang="en-US" smtClean="0"/>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425185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0BEF2-6B2C-417A-93C9-B85FDFA0F81A}" type="datetimeFigureOut">
              <a:rPr lang="en-US" smtClean="0"/>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6083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2757400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90BEF2-6B2C-417A-93C9-B85FDFA0F81A}"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B426-FD3D-4E02-9BC1-1B6508C5754C}" type="slidenum">
              <a:rPr lang="en-US" smtClean="0"/>
              <a:t>‹#›</a:t>
            </a:fld>
            <a:endParaRPr lang="en-US"/>
          </a:p>
        </p:txBody>
      </p:sp>
    </p:spTree>
    <p:extLst>
      <p:ext uri="{BB962C8B-B14F-4D97-AF65-F5344CB8AC3E}">
        <p14:creationId xmlns:p14="http://schemas.microsoft.com/office/powerpoint/2010/main" val="327575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NRF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lvl1pPr>
          </a:lstStyle>
          <a:p>
            <a:r>
              <a:rPr lang="en-GB"/>
              <a:t>Slide title</a:t>
            </a:r>
            <a:endParaRPr lang="en-GB" dirty="0"/>
          </a:p>
        </p:txBody>
      </p:sp>
      <p:sp>
        <p:nvSpPr>
          <p:cNvPr id="7" name="Slide Number Placeholder 4"/>
          <p:cNvSpPr>
            <a:spLocks noGrp="1"/>
          </p:cNvSpPr>
          <p:nvPr>
            <p:ph type="sldNum" sz="quarter" idx="11"/>
            <p:custDataLst>
              <p:tags r:id="rId2"/>
            </p:custDataLst>
          </p:nvPr>
        </p:nvSpPr>
        <p:spPr>
          <a:xfrm>
            <a:off x="358775" y="6529388"/>
            <a:ext cx="179388" cy="179387"/>
          </a:xfrm>
        </p:spPr>
        <p:txBody>
          <a:bodyPr/>
          <a:lstStyle>
            <a:lvl1pPr>
              <a:defRPr/>
            </a:lvl1pPr>
          </a:lstStyle>
          <a:p>
            <a:fld id="{56E3EF9F-6447-4352-9D67-5AAB50718BD2}" type="slidenum">
              <a:rPr lang="en-GB" smtClean="0"/>
              <a:pPr/>
              <a:t>‹#›</a:t>
            </a:fld>
            <a:endParaRPr lang="en-GB" dirty="0"/>
          </a:p>
        </p:txBody>
      </p:sp>
      <p:sp>
        <p:nvSpPr>
          <p:cNvPr id="8" name="Text Placeholder 6"/>
          <p:cNvSpPr>
            <a:spLocks noGrp="1"/>
          </p:cNvSpPr>
          <p:nvPr>
            <p:ph type="body" sz="quarter" idx="12" hasCustomPrompt="1"/>
            <p:custDataLst>
              <p:tags r:id="rId3"/>
            </p:custDataLst>
          </p:nvPr>
        </p:nvSpPr>
        <p:spPr>
          <a:xfrm>
            <a:off x="358775" y="1044000"/>
            <a:ext cx="8424000" cy="5040000"/>
          </a:xfrm>
          <a:prstGeom prst="rect">
            <a:avLst/>
          </a:prstGeom>
        </p:spPr>
        <p:txBody>
          <a:bodyPr wrap="square" lIns="0" tIns="0" rIns="0" bIns="0"/>
          <a:lstStyle>
            <a:lvl2pPr>
              <a:defRPr/>
            </a:lvl2pPr>
          </a:lstStyle>
          <a:p>
            <a:pPr lvl="0"/>
            <a:r>
              <a:rPr lang="en-GB"/>
              <a:t>Click to type 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Nineth level</a:t>
            </a:r>
            <a:endParaRPr lang="en-GB" dirty="0"/>
          </a:p>
        </p:txBody>
      </p:sp>
      <p:sp>
        <p:nvSpPr>
          <p:cNvPr id="9" name="Line 16"/>
          <p:cNvSpPr>
            <a:spLocks noChangeShapeType="1"/>
          </p:cNvSpPr>
          <p:nvPr userDrawn="1">
            <p:custDataLst>
              <p:tags r:id="rId4"/>
            </p:custDataLst>
          </p:nvPr>
        </p:nvSpPr>
        <p:spPr bwMode="gray">
          <a:xfrm>
            <a:off x="538163" y="6545263"/>
            <a:ext cx="0" cy="104775"/>
          </a:xfrm>
          <a:prstGeom prst="line">
            <a:avLst/>
          </a:prstGeom>
          <a:noFill/>
          <a:ln w="63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Footer Placeholder 1"/>
          <p:cNvSpPr>
            <a:spLocks noGrp="1"/>
          </p:cNvSpPr>
          <p:nvPr>
            <p:ph type="ftr" sz="quarter" idx="13"/>
            <p:custDataLst>
              <p:tags r:id="rId5"/>
            </p:custDataLst>
          </p:nvPr>
        </p:nvSpPr>
        <p:spPr/>
        <p:txBody>
          <a:bodyPr/>
          <a:lstStyle/>
          <a:p>
            <a:endParaRPr lang="en-GB" dirty="0"/>
          </a:p>
        </p:txBody>
      </p:sp>
    </p:spTree>
    <p:extLst>
      <p:ext uri="{BB962C8B-B14F-4D97-AF65-F5344CB8AC3E}">
        <p14:creationId xmlns:p14="http://schemas.microsoft.com/office/powerpoint/2010/main" val="1152882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0BEF2-6B2C-417A-93C9-B85FDFA0F81A}" type="datetimeFigureOut">
              <a:rPr lang="en-US" smtClean="0"/>
              <a:t>7/8/2020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DB426-FD3D-4E02-9BC1-1B6508C5754C}" type="slidenum">
              <a:rPr lang="en-US" smtClean="0"/>
              <a:t>‹#›</a:t>
            </a:fld>
            <a:endParaRPr lang="en-US"/>
          </a:p>
        </p:txBody>
      </p:sp>
    </p:spTree>
    <p:extLst>
      <p:ext uri="{BB962C8B-B14F-4D97-AF65-F5344CB8AC3E}">
        <p14:creationId xmlns:p14="http://schemas.microsoft.com/office/powerpoint/2010/main" val="3979447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slideLayout" Target="../slideLayouts/slideLayout9.xml"/><Relationship Id="rId4" Type="http://schemas.openxmlformats.org/officeDocument/2006/relationships/tags" Target="../tags/tag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Principles of bankable </a:t>
            </a:r>
            <a:r>
              <a:rPr lang="en-US" dirty="0" err="1"/>
              <a:t>PPAs</a:t>
            </a:r>
            <a:endParaRPr lang="en-US" dirty="0"/>
          </a:p>
        </p:txBody>
      </p:sp>
      <p:sp>
        <p:nvSpPr>
          <p:cNvPr id="3" name="Subtitle 2"/>
          <p:cNvSpPr>
            <a:spLocks noGrp="1"/>
          </p:cNvSpPr>
          <p:nvPr>
            <p:ph type="subTitle" idx="1"/>
          </p:nvPr>
        </p:nvSpPr>
        <p:spPr/>
        <p:txBody>
          <a:bodyPr/>
          <a:lstStyle/>
          <a:p>
            <a:r>
              <a:rPr lang="en-US" dirty="0"/>
              <a:t>Laura Kiwelu</a:t>
            </a:r>
          </a:p>
          <a:p>
            <a:r>
              <a:rPr lang="en-US" dirty="0"/>
              <a:t>Norton Rose Fulbright LLP</a:t>
            </a:r>
          </a:p>
        </p:txBody>
      </p:sp>
    </p:spTree>
    <p:custDataLst>
      <p:tags r:id="rId1"/>
    </p:custDataLst>
    <p:extLst>
      <p:ext uri="{BB962C8B-B14F-4D97-AF65-F5344CB8AC3E}">
        <p14:creationId xmlns:p14="http://schemas.microsoft.com/office/powerpoint/2010/main" val="2441929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solidFill>
                  <a:srgbClr val="FF0000"/>
                </a:solidFill>
              </a:rPr>
              <a:t>Sale </a:t>
            </a:r>
            <a:r>
              <a:rPr lang="en-GB" sz="3600" dirty="0">
                <a:solidFill>
                  <a:srgbClr val="FF0000"/>
                </a:solidFill>
              </a:rPr>
              <a:t>and</a:t>
            </a:r>
            <a:r>
              <a:rPr lang="en-GB" sz="3200" dirty="0">
                <a:solidFill>
                  <a:srgbClr val="FF0000"/>
                </a:solidFill>
              </a:rPr>
              <a:t> purchase of power</a:t>
            </a:r>
          </a:p>
        </p:txBody>
      </p:sp>
      <p:graphicFrame>
        <p:nvGraphicFramePr>
          <p:cNvPr id="5" name="Diagram 4" descr="circular flow chart"/>
          <p:cNvGraphicFramePr/>
          <p:nvPr>
            <p:extLst>
              <p:ext uri="{D42A27DB-BD31-4B8C-83A1-F6EECF244321}">
                <p14:modId xmlns:p14="http://schemas.microsoft.com/office/powerpoint/2010/main" val="4022388043"/>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36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Tariff</a:t>
            </a:r>
          </a:p>
        </p:txBody>
      </p:sp>
      <p:graphicFrame>
        <p:nvGraphicFramePr>
          <p:cNvPr id="7" name="Diagram 6" descr="flow chart moving from top to bottom"/>
          <p:cNvGraphicFramePr/>
          <p:nvPr>
            <p:extLst>
              <p:ext uri="{D42A27DB-BD31-4B8C-83A1-F6EECF244321}">
                <p14:modId xmlns:p14="http://schemas.microsoft.com/office/powerpoint/2010/main" val="1293142057"/>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461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Metering and invoicing</a:t>
            </a:r>
          </a:p>
        </p:txBody>
      </p:sp>
      <p:sp>
        <p:nvSpPr>
          <p:cNvPr id="3" name="Text Placeholder 2"/>
          <p:cNvSpPr>
            <a:spLocks noGrp="1"/>
          </p:cNvSpPr>
          <p:nvPr>
            <p:ph type="body" sz="quarter" idx="12"/>
          </p:nvPr>
        </p:nvSpPr>
        <p:spPr/>
        <p:txBody>
          <a:bodyPr>
            <a:normAutofit/>
          </a:bodyPr>
          <a:lstStyle/>
          <a:p>
            <a:r>
              <a:rPr lang="en-GB" sz="2000" dirty="0"/>
              <a:t>The metering provisions in the PPA are essential to ensure a smooth invoicing and payment process, as invoices are derived from the meter system.</a:t>
            </a:r>
          </a:p>
          <a:p>
            <a:pPr lvl="0"/>
            <a:r>
              <a:rPr lang="en-GB" sz="2000" dirty="0"/>
              <a:t>The PPA must be clear as to: (i) who installs and commissions each meter, (ii) who owns and operates each meter, (iii) which is the main meter and which is the back-up meter, (iv) regular testing, (v) how to deal with inaccuracies, and (vi) how meters are read.</a:t>
            </a:r>
          </a:p>
          <a:p>
            <a:pPr lvl="0"/>
            <a:r>
              <a:rPr lang="en-GB" sz="2000" dirty="0" err="1"/>
              <a:t>ProjectCo</a:t>
            </a:r>
            <a:r>
              <a:rPr lang="en-GB" sz="2000" dirty="0"/>
              <a:t> issues invoices. </a:t>
            </a:r>
          </a:p>
          <a:p>
            <a:pPr lvl="0"/>
            <a:r>
              <a:rPr lang="en-GB" sz="2000" dirty="0" err="1"/>
              <a:t>Offtaker</a:t>
            </a:r>
            <a:r>
              <a:rPr lang="en-GB" sz="2000" dirty="0"/>
              <a:t> must either pay invoices within a specified time (usually 30 days) or dispute them on a fast-track basis. </a:t>
            </a:r>
          </a:p>
          <a:p>
            <a:pPr lvl="0"/>
            <a:r>
              <a:rPr lang="en-GB" sz="2000" dirty="0"/>
              <a:t>No deductions and gross up. </a:t>
            </a:r>
          </a:p>
          <a:p>
            <a:pPr lvl="0"/>
            <a:r>
              <a:rPr lang="en-GB" sz="2000" dirty="0"/>
              <a:t>Late payment default interest.</a:t>
            </a:r>
          </a:p>
          <a:p>
            <a:pPr lvl="0"/>
            <a:r>
              <a:rPr lang="en-GB" sz="2000" dirty="0"/>
              <a:t>Ability to draw on credit support.</a:t>
            </a:r>
          </a:p>
          <a:p>
            <a:pPr lvl="0"/>
            <a:r>
              <a:rPr lang="en-GB" sz="2000" dirty="0"/>
              <a:t>Discounts for prompt payment? </a:t>
            </a:r>
          </a:p>
        </p:txBody>
      </p:sp>
    </p:spTree>
    <p:extLst>
      <p:ext uri="{BB962C8B-B14F-4D97-AF65-F5344CB8AC3E}">
        <p14:creationId xmlns:p14="http://schemas.microsoft.com/office/powerpoint/2010/main" val="767452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Liquidity support</a:t>
            </a:r>
          </a:p>
        </p:txBody>
      </p:sp>
      <p:sp>
        <p:nvSpPr>
          <p:cNvPr id="3" name="Text Placeholder 2"/>
          <p:cNvSpPr>
            <a:spLocks noGrp="1"/>
          </p:cNvSpPr>
          <p:nvPr>
            <p:ph type="body" sz="quarter" idx="12"/>
          </p:nvPr>
        </p:nvSpPr>
        <p:spPr>
          <a:xfrm>
            <a:off x="358775" y="1044000"/>
            <a:ext cx="8424000" cy="5265320"/>
          </a:xfrm>
        </p:spPr>
        <p:txBody>
          <a:bodyPr/>
          <a:lstStyle/>
          <a:p>
            <a:r>
              <a:rPr lang="en-GB" sz="2000" dirty="0"/>
              <a:t>A limited amount of cash which is ‘on demand’ to </a:t>
            </a:r>
            <a:r>
              <a:rPr lang="en-GB" sz="2000" dirty="0" err="1"/>
              <a:t>ProjectCo</a:t>
            </a:r>
            <a:r>
              <a:rPr lang="en-GB" sz="2000" dirty="0"/>
              <a:t> (letter of credit, bank guarantee or escrow).</a:t>
            </a:r>
          </a:p>
          <a:p>
            <a:pPr marL="0" indent="0">
              <a:buNone/>
            </a:pPr>
            <a:endParaRPr lang="en-GB" sz="2000" dirty="0"/>
          </a:p>
          <a:p>
            <a:r>
              <a:rPr lang="en-GB" sz="2000" dirty="0"/>
              <a:t>A typical feature of most power trading transactions.</a:t>
            </a:r>
          </a:p>
          <a:p>
            <a:pPr marL="0" indent="0">
              <a:buNone/>
            </a:pPr>
            <a:endParaRPr lang="en-GB" sz="2000" dirty="0"/>
          </a:p>
          <a:p>
            <a:r>
              <a:rPr lang="en-GB" sz="2000" dirty="0"/>
              <a:t>Requirements are driven by lenders.</a:t>
            </a:r>
          </a:p>
          <a:p>
            <a:endParaRPr lang="en-GB" sz="2000" dirty="0"/>
          </a:p>
          <a:p>
            <a:r>
              <a:rPr lang="en-GB" sz="2000" dirty="0"/>
              <a:t>Generally equivalent to 3-12 months of PPA revenues BUT this evolves and depends on the jurisdiction.</a:t>
            </a:r>
          </a:p>
          <a:p>
            <a:endParaRPr lang="en-GB" sz="2000" dirty="0"/>
          </a:p>
          <a:p>
            <a:r>
              <a:rPr lang="en-GB" sz="2000" dirty="0"/>
              <a:t>Putting in place liquidity support often causes delay. </a:t>
            </a:r>
          </a:p>
          <a:p>
            <a:endParaRPr lang="en-GB" sz="2000" dirty="0"/>
          </a:p>
          <a:p>
            <a:r>
              <a:rPr lang="en-GB" sz="2000" dirty="0"/>
              <a:t>Multilateral institution options are available - e.g. World Bank Partial Risk Guarantee, African Trade Insurance Agency (ATI) Regional Liquidity Support Facility.</a:t>
            </a:r>
          </a:p>
          <a:p>
            <a:endParaRPr lang="en-GB" sz="2000" dirty="0"/>
          </a:p>
          <a:p>
            <a:endParaRPr lang="en-GB" dirty="0"/>
          </a:p>
        </p:txBody>
      </p:sp>
    </p:spTree>
    <p:extLst>
      <p:ext uri="{BB962C8B-B14F-4D97-AF65-F5344CB8AC3E}">
        <p14:creationId xmlns:p14="http://schemas.microsoft.com/office/powerpoint/2010/main" val="2569646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solidFill>
                  <a:srgbClr val="FF0000"/>
                </a:solidFill>
              </a:rPr>
              <a:t>Liquidity support counter-indemnity structure</a:t>
            </a:r>
          </a:p>
        </p:txBody>
      </p:sp>
      <p:pic>
        <p:nvPicPr>
          <p:cNvPr id="1027" name="Picture 3" descr="Flow chart illustrating liquidity support counter-indemnity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80728"/>
            <a:ext cx="7344816" cy="5733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9166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Currency and foreign exchange</a:t>
            </a:r>
          </a:p>
        </p:txBody>
      </p:sp>
      <p:sp>
        <p:nvSpPr>
          <p:cNvPr id="3" name="Text Placeholder 2"/>
          <p:cNvSpPr>
            <a:spLocks noGrp="1"/>
          </p:cNvSpPr>
          <p:nvPr>
            <p:ph type="body" sz="quarter" idx="12"/>
          </p:nvPr>
        </p:nvSpPr>
        <p:spPr>
          <a:xfrm>
            <a:off x="358775" y="3140968"/>
            <a:ext cx="8424000" cy="3168352"/>
          </a:xfrm>
        </p:spPr>
        <p:txBody>
          <a:bodyPr>
            <a:normAutofit/>
          </a:bodyPr>
          <a:lstStyle/>
          <a:p>
            <a:r>
              <a:rPr lang="en-GB" sz="2000" dirty="0"/>
              <a:t>There is </a:t>
            </a:r>
            <a:r>
              <a:rPr lang="en-GB" sz="2000" b="1" dirty="0"/>
              <a:t>currently</a:t>
            </a:r>
            <a:r>
              <a:rPr lang="en-GB" sz="2000" dirty="0"/>
              <a:t> a </a:t>
            </a:r>
            <a:r>
              <a:rPr lang="en-GB" sz="2000" dirty="0" err="1"/>
              <a:t>mis</a:t>
            </a:r>
            <a:r>
              <a:rPr lang="en-GB" sz="2000" dirty="0"/>
              <a:t>-match on regional </a:t>
            </a:r>
            <a:r>
              <a:rPr lang="en-GB" sz="2000" dirty="0" err="1"/>
              <a:t>IPPs</a:t>
            </a:r>
            <a:r>
              <a:rPr lang="en-GB" sz="2000" dirty="0"/>
              <a:t> between the </a:t>
            </a:r>
            <a:r>
              <a:rPr lang="en-GB" sz="2000" dirty="0" err="1"/>
              <a:t>Offtaker’s</a:t>
            </a:r>
            <a:r>
              <a:rPr lang="en-GB" sz="2000" dirty="0"/>
              <a:t> revenues (which are in local currency </a:t>
            </a:r>
            <a:r>
              <a:rPr lang="en-GB" sz="2000" b="1" dirty="0" err="1"/>
              <a:t>LCY</a:t>
            </a:r>
            <a:r>
              <a:rPr lang="en-GB" sz="2000" dirty="0"/>
              <a:t>) and the </a:t>
            </a:r>
            <a:r>
              <a:rPr lang="en-GB" sz="2000" dirty="0" err="1"/>
              <a:t>opex</a:t>
            </a:r>
            <a:r>
              <a:rPr lang="en-GB" sz="2000" dirty="0"/>
              <a:t> and debt of </a:t>
            </a:r>
            <a:r>
              <a:rPr lang="en-GB" sz="2000" dirty="0" err="1"/>
              <a:t>ProjectCo</a:t>
            </a:r>
            <a:r>
              <a:rPr lang="en-GB" sz="2000" dirty="0"/>
              <a:t> (which are in hard currency </a:t>
            </a:r>
            <a:r>
              <a:rPr lang="en-GB" sz="2000" b="1" dirty="0" err="1"/>
              <a:t>HCY</a:t>
            </a:r>
            <a:r>
              <a:rPr lang="en-GB" sz="2000" dirty="0"/>
              <a:t>).  Exceptions are South Africa and Namibia… and imminently Kenya.</a:t>
            </a:r>
          </a:p>
          <a:p>
            <a:r>
              <a:rPr lang="en-GB" sz="2000" dirty="0"/>
              <a:t>This </a:t>
            </a:r>
            <a:r>
              <a:rPr lang="en-GB" sz="2000" dirty="0" err="1"/>
              <a:t>mis</a:t>
            </a:r>
            <a:r>
              <a:rPr lang="en-GB" sz="2000" dirty="0"/>
              <a:t>-match must be carefully addressed.</a:t>
            </a:r>
          </a:p>
          <a:p>
            <a:r>
              <a:rPr lang="en-GB" sz="2000" dirty="0"/>
              <a:t>Undue exposure of </a:t>
            </a:r>
            <a:r>
              <a:rPr lang="en-GB" sz="2000" dirty="0" err="1"/>
              <a:t>ProjectCo</a:t>
            </a:r>
            <a:r>
              <a:rPr lang="en-GB" sz="2000" dirty="0"/>
              <a:t> to forex will increase the tariff.</a:t>
            </a:r>
          </a:p>
          <a:p>
            <a:r>
              <a:rPr lang="en-GB" sz="2000" dirty="0"/>
              <a:t>It is generally acceptable for the tariff to be </a:t>
            </a:r>
            <a:r>
              <a:rPr lang="en-GB" sz="2000" b="1" dirty="0"/>
              <a:t>denominated</a:t>
            </a:r>
            <a:r>
              <a:rPr lang="en-GB" sz="2000" dirty="0"/>
              <a:t> in </a:t>
            </a:r>
            <a:r>
              <a:rPr lang="en-GB" sz="2000" dirty="0" err="1"/>
              <a:t>HCY</a:t>
            </a:r>
            <a:r>
              <a:rPr lang="en-GB" sz="2000" dirty="0"/>
              <a:t> but </a:t>
            </a:r>
            <a:r>
              <a:rPr lang="en-GB" sz="2000" b="1" dirty="0"/>
              <a:t>paid</a:t>
            </a:r>
            <a:r>
              <a:rPr lang="en-GB" sz="2000" dirty="0"/>
              <a:t> in </a:t>
            </a:r>
            <a:r>
              <a:rPr lang="en-GB" sz="2000" dirty="0" err="1"/>
              <a:t>LCY</a:t>
            </a:r>
            <a:r>
              <a:rPr lang="en-GB" sz="2000" dirty="0"/>
              <a:t> so as to avoid the </a:t>
            </a:r>
            <a:r>
              <a:rPr lang="en-GB" sz="2000" dirty="0" err="1"/>
              <a:t>Offtaker</a:t>
            </a:r>
            <a:r>
              <a:rPr lang="en-GB" sz="2000" dirty="0"/>
              <a:t> incurring the additional cost of converting its </a:t>
            </a:r>
            <a:r>
              <a:rPr lang="en-GB" sz="2000" dirty="0" err="1"/>
              <a:t>LCY</a:t>
            </a:r>
            <a:r>
              <a:rPr lang="en-GB" sz="2000" dirty="0"/>
              <a:t> revenues.</a:t>
            </a:r>
          </a:p>
          <a:p>
            <a:endParaRPr lang="en-GB" sz="2000" dirty="0"/>
          </a:p>
        </p:txBody>
      </p:sp>
      <p:sp>
        <p:nvSpPr>
          <p:cNvPr id="4" name="Rectangle 3">
            <a:extLst>
              <a:ext uri="{C183D7F6-B498-43B3-948B-1728B52AA6E4}">
                <adec:decorative xmlns:adec="http://schemas.microsoft.com/office/drawing/2017/decorative" val="1"/>
              </a:ext>
            </a:extLst>
          </p:cNvPr>
          <p:cNvSpPr/>
          <p:nvPr/>
        </p:nvSpPr>
        <p:spPr>
          <a:xfrm>
            <a:off x="5220072" y="1844824"/>
            <a:ext cx="144016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834406"/>
            <a:ext cx="1614041"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75210" y="1948190"/>
            <a:ext cx="1311076" cy="369332"/>
          </a:xfrm>
          <a:prstGeom prst="rect">
            <a:avLst/>
          </a:prstGeom>
          <a:noFill/>
        </p:spPr>
        <p:txBody>
          <a:bodyPr wrap="square" rtlCol="0">
            <a:spAutoFit/>
          </a:bodyPr>
          <a:lstStyle/>
          <a:p>
            <a:r>
              <a:rPr lang="en-GB" b="1" dirty="0" err="1">
                <a:solidFill>
                  <a:schemeClr val="bg1"/>
                </a:solidFill>
              </a:rPr>
              <a:t>ProjectCo</a:t>
            </a:r>
            <a:endParaRPr lang="en-GB" b="1" dirty="0">
              <a:solidFill>
                <a:schemeClr val="bg1"/>
              </a:solidFill>
            </a:endParaRPr>
          </a:p>
        </p:txBody>
      </p:sp>
      <p:sp>
        <p:nvSpPr>
          <p:cNvPr id="8" name="TextBox 7"/>
          <p:cNvSpPr txBox="1"/>
          <p:nvPr/>
        </p:nvSpPr>
        <p:spPr>
          <a:xfrm>
            <a:off x="5364088" y="1918839"/>
            <a:ext cx="1152128" cy="369332"/>
          </a:xfrm>
          <a:prstGeom prst="rect">
            <a:avLst/>
          </a:prstGeom>
          <a:noFill/>
        </p:spPr>
        <p:txBody>
          <a:bodyPr wrap="square" rtlCol="0">
            <a:spAutoFit/>
          </a:bodyPr>
          <a:lstStyle/>
          <a:p>
            <a:r>
              <a:rPr lang="en-GB" b="1" dirty="0" err="1">
                <a:solidFill>
                  <a:schemeClr val="bg1"/>
                </a:solidFill>
              </a:rPr>
              <a:t>Offtaker</a:t>
            </a:r>
            <a:endParaRPr lang="en-GB" b="1" dirty="0">
              <a:solidFill>
                <a:schemeClr val="bg1"/>
              </a:solidFill>
            </a:endParaRPr>
          </a:p>
        </p:txBody>
      </p:sp>
      <p:cxnSp>
        <p:nvCxnSpPr>
          <p:cNvPr id="9" name="Straight Arrow Connector 8">
            <a:extLst>
              <a:ext uri="{C183D7F6-B498-43B3-948B-1728B52AA6E4}">
                <adec:decorative xmlns:adec="http://schemas.microsoft.com/office/drawing/2017/decorative" val="1"/>
              </a:ext>
            </a:extLst>
          </p:cNvPr>
          <p:cNvCxnSpPr/>
          <p:nvPr/>
        </p:nvCxnSpPr>
        <p:spPr>
          <a:xfrm flipH="1">
            <a:off x="7020272" y="1124744"/>
            <a:ext cx="108012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C183D7F6-B498-43B3-948B-1728B52AA6E4}">
                <adec:decorative xmlns:adec="http://schemas.microsoft.com/office/drawing/2017/decorative" val="1"/>
              </a:ext>
            </a:extLst>
          </p:cNvPr>
          <p:cNvCxnSpPr/>
          <p:nvPr/>
        </p:nvCxnSpPr>
        <p:spPr>
          <a:xfrm flipH="1">
            <a:off x="7020272" y="2143274"/>
            <a:ext cx="12241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C183D7F6-B498-43B3-948B-1728B52AA6E4}">
                <adec:decorative xmlns:adec="http://schemas.microsoft.com/office/drawing/2017/decorative" val="1"/>
              </a:ext>
            </a:extLst>
          </p:cNvPr>
          <p:cNvCxnSpPr/>
          <p:nvPr/>
        </p:nvCxnSpPr>
        <p:spPr>
          <a:xfrm flipH="1" flipV="1">
            <a:off x="7020272" y="2441724"/>
            <a:ext cx="1080120" cy="6272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276064" y="1958608"/>
            <a:ext cx="648072" cy="369332"/>
          </a:xfrm>
          <a:prstGeom prst="rect">
            <a:avLst/>
          </a:prstGeom>
          <a:noFill/>
        </p:spPr>
        <p:txBody>
          <a:bodyPr wrap="square" rtlCol="0">
            <a:spAutoFit/>
          </a:bodyPr>
          <a:lstStyle/>
          <a:p>
            <a:r>
              <a:rPr lang="en-GB" dirty="0" err="1"/>
              <a:t>LCY</a:t>
            </a:r>
            <a:endParaRPr lang="en-GB" dirty="0"/>
          </a:p>
        </p:txBody>
      </p:sp>
      <p:cxnSp>
        <p:nvCxnSpPr>
          <p:cNvPr id="19" name="Straight Arrow Connector 18">
            <a:extLst>
              <a:ext uri="{C183D7F6-B498-43B3-948B-1728B52AA6E4}">
                <adec:decorative xmlns:adec="http://schemas.microsoft.com/office/drawing/2017/decorative" val="1"/>
              </a:ext>
            </a:extLst>
          </p:cNvPr>
          <p:cNvCxnSpPr/>
          <p:nvPr/>
        </p:nvCxnSpPr>
        <p:spPr>
          <a:xfrm flipH="1" flipV="1">
            <a:off x="971600" y="1124744"/>
            <a:ext cx="936104"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C183D7F6-B498-43B3-948B-1728B52AA6E4}">
                <adec:decorative xmlns:adec="http://schemas.microsoft.com/office/drawing/2017/decorative" val="1"/>
              </a:ext>
            </a:extLst>
          </p:cNvPr>
          <p:cNvCxnSpPr/>
          <p:nvPr/>
        </p:nvCxnSpPr>
        <p:spPr>
          <a:xfrm flipH="1">
            <a:off x="893942" y="2103505"/>
            <a:ext cx="100811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C183D7F6-B498-43B3-948B-1728B52AA6E4}">
                <adec:decorative xmlns:adec="http://schemas.microsoft.com/office/drawing/2017/decorative" val="1"/>
              </a:ext>
            </a:extLst>
          </p:cNvPr>
          <p:cNvCxnSpPr/>
          <p:nvPr/>
        </p:nvCxnSpPr>
        <p:spPr>
          <a:xfrm flipH="1">
            <a:off x="893942" y="2345580"/>
            <a:ext cx="972108" cy="597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79512" y="1931634"/>
            <a:ext cx="714430" cy="369332"/>
          </a:xfrm>
          <a:prstGeom prst="rect">
            <a:avLst/>
          </a:prstGeom>
          <a:noFill/>
        </p:spPr>
        <p:txBody>
          <a:bodyPr wrap="square" rtlCol="0">
            <a:spAutoFit/>
          </a:bodyPr>
          <a:lstStyle/>
          <a:p>
            <a:r>
              <a:rPr lang="en-GB" dirty="0" err="1"/>
              <a:t>HCY</a:t>
            </a:r>
            <a:endParaRPr lang="en-GB" dirty="0"/>
          </a:p>
        </p:txBody>
      </p:sp>
      <p:sp>
        <p:nvSpPr>
          <p:cNvPr id="27" name="TextBox 26"/>
          <p:cNvSpPr txBox="1"/>
          <p:nvPr/>
        </p:nvSpPr>
        <p:spPr>
          <a:xfrm>
            <a:off x="4139952" y="1931634"/>
            <a:ext cx="648072" cy="369332"/>
          </a:xfrm>
          <a:prstGeom prst="rect">
            <a:avLst/>
          </a:prstGeom>
          <a:noFill/>
        </p:spPr>
        <p:txBody>
          <a:bodyPr wrap="square" rtlCol="0">
            <a:spAutoFit/>
          </a:bodyPr>
          <a:lstStyle/>
          <a:p>
            <a:pPr algn="ctr"/>
            <a:r>
              <a:rPr lang="en-GB" b="1" dirty="0"/>
              <a:t>?</a:t>
            </a:r>
          </a:p>
        </p:txBody>
      </p:sp>
    </p:spTree>
    <p:extLst>
      <p:ext uri="{BB962C8B-B14F-4D97-AF65-F5344CB8AC3E}">
        <p14:creationId xmlns:p14="http://schemas.microsoft.com/office/powerpoint/2010/main" val="2641285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Convertibility protections</a:t>
            </a:r>
          </a:p>
        </p:txBody>
      </p:sp>
      <p:sp>
        <p:nvSpPr>
          <p:cNvPr id="3" name="Text Placeholder 2"/>
          <p:cNvSpPr>
            <a:spLocks noGrp="1"/>
          </p:cNvSpPr>
          <p:nvPr>
            <p:ph type="body" sz="quarter" idx="12"/>
          </p:nvPr>
        </p:nvSpPr>
        <p:spPr>
          <a:xfrm>
            <a:off x="358775" y="1044000"/>
            <a:ext cx="8424000" cy="5265320"/>
          </a:xfrm>
        </p:spPr>
        <p:txBody>
          <a:bodyPr>
            <a:normAutofit/>
          </a:bodyPr>
          <a:lstStyle/>
          <a:p>
            <a:r>
              <a:rPr lang="en-GB" sz="2000" dirty="0"/>
              <a:t>On each monthly payment date, </a:t>
            </a:r>
            <a:r>
              <a:rPr lang="en-GB" sz="2000" dirty="0" err="1"/>
              <a:t>ProjectCo</a:t>
            </a:r>
            <a:r>
              <a:rPr lang="en-GB" sz="2000" dirty="0"/>
              <a:t> will have revenues in </a:t>
            </a:r>
            <a:r>
              <a:rPr lang="en-GB" sz="2000" dirty="0" err="1"/>
              <a:t>LCY</a:t>
            </a:r>
            <a:r>
              <a:rPr lang="en-GB" sz="2000" dirty="0"/>
              <a:t>.  </a:t>
            </a:r>
            <a:r>
              <a:rPr lang="en-GB" sz="2000" dirty="0" err="1"/>
              <a:t>ProjectCo</a:t>
            </a:r>
            <a:r>
              <a:rPr lang="en-GB" sz="2000" dirty="0"/>
              <a:t> must immediately convert to </a:t>
            </a:r>
            <a:r>
              <a:rPr lang="en-GB" sz="2000" dirty="0" err="1"/>
              <a:t>HCY</a:t>
            </a:r>
            <a:r>
              <a:rPr lang="en-GB" sz="2000" dirty="0"/>
              <a:t> for </a:t>
            </a:r>
            <a:r>
              <a:rPr lang="en-GB" sz="2000" dirty="0" err="1"/>
              <a:t>opex</a:t>
            </a:r>
            <a:r>
              <a:rPr lang="en-GB" sz="2000" dirty="0"/>
              <a:t> and debt service.</a:t>
            </a:r>
          </a:p>
          <a:p>
            <a:r>
              <a:rPr lang="en-GB" sz="2000" dirty="0"/>
              <a:t>In order to limit </a:t>
            </a:r>
            <a:r>
              <a:rPr lang="en-GB" sz="2000" dirty="0" err="1"/>
              <a:t>ProjectCo’s</a:t>
            </a:r>
            <a:r>
              <a:rPr lang="en-GB" sz="2000" dirty="0"/>
              <a:t> monthly forex exposure, it is crucial that the conversion by the </a:t>
            </a:r>
            <a:r>
              <a:rPr lang="en-GB" sz="2000" dirty="0" err="1"/>
              <a:t>Offtaker</a:t>
            </a:r>
            <a:r>
              <a:rPr lang="en-GB" sz="2000" dirty="0"/>
              <a:t> of the energy payment to </a:t>
            </a:r>
            <a:r>
              <a:rPr lang="en-GB" sz="2000" dirty="0" err="1"/>
              <a:t>LCY</a:t>
            </a:r>
            <a:r>
              <a:rPr lang="en-GB" sz="2000" dirty="0"/>
              <a:t> takes place </a:t>
            </a:r>
            <a:r>
              <a:rPr lang="en-GB" sz="2000" b="1" dirty="0"/>
              <a:t>on the date of payment</a:t>
            </a:r>
            <a:r>
              <a:rPr lang="en-GB" sz="2000" dirty="0"/>
              <a:t>.</a:t>
            </a:r>
          </a:p>
          <a:p>
            <a:r>
              <a:rPr lang="en-GB" sz="2000" dirty="0"/>
              <a:t>This structure is bankable, however residual Lender concerns: (1) </a:t>
            </a:r>
            <a:r>
              <a:rPr lang="en-GB" sz="2000" dirty="0" err="1"/>
              <a:t>LCY</a:t>
            </a:r>
            <a:r>
              <a:rPr lang="en-GB" sz="2000" dirty="0"/>
              <a:t> may not be freely convertible to </a:t>
            </a:r>
            <a:r>
              <a:rPr lang="en-GB" sz="2000" dirty="0" err="1"/>
              <a:t>HCY</a:t>
            </a:r>
            <a:r>
              <a:rPr lang="en-GB" sz="2000" dirty="0"/>
              <a:t> at some point during the term, and (2) the Government may not have enough </a:t>
            </a:r>
            <a:r>
              <a:rPr lang="en-GB" sz="2000" dirty="0" err="1"/>
              <a:t>HCY</a:t>
            </a:r>
            <a:r>
              <a:rPr lang="en-GB" sz="2000" dirty="0"/>
              <a:t> reserves.</a:t>
            </a:r>
          </a:p>
          <a:p>
            <a:r>
              <a:rPr lang="en-GB" sz="2000" dirty="0"/>
              <a:t>The </a:t>
            </a:r>
            <a:r>
              <a:rPr lang="en-GB" sz="2000" dirty="0" err="1"/>
              <a:t>Offtaker</a:t>
            </a:r>
            <a:r>
              <a:rPr lang="en-GB" sz="2000" dirty="0"/>
              <a:t> / Government must therefore provide </a:t>
            </a:r>
            <a:r>
              <a:rPr lang="en-GB" sz="2000" b="1" dirty="0"/>
              <a:t>convertibility</a:t>
            </a:r>
            <a:r>
              <a:rPr lang="en-GB" sz="2000" dirty="0"/>
              <a:t> support by way of an indemnity in respect of shortfalls due to a short-term inability to convert and an obligation to make </a:t>
            </a:r>
            <a:r>
              <a:rPr lang="en-GB" sz="2000" dirty="0" err="1"/>
              <a:t>HCY</a:t>
            </a:r>
            <a:r>
              <a:rPr lang="en-GB" sz="2000" dirty="0"/>
              <a:t> available if there is a scarcity.</a:t>
            </a:r>
          </a:p>
          <a:p>
            <a:r>
              <a:rPr lang="en-GB" sz="2000" dirty="0"/>
              <a:t>The Government must also ensure that </a:t>
            </a:r>
            <a:r>
              <a:rPr lang="en-GB" sz="2000" dirty="0" err="1"/>
              <a:t>ProjectCo</a:t>
            </a:r>
            <a:r>
              <a:rPr lang="en-GB" sz="2000" dirty="0"/>
              <a:t> can </a:t>
            </a:r>
            <a:r>
              <a:rPr lang="en-GB" sz="2000" b="1" dirty="0"/>
              <a:t>repatriate</a:t>
            </a:r>
            <a:r>
              <a:rPr lang="en-GB" sz="2000" dirty="0"/>
              <a:t> revenues.</a:t>
            </a:r>
          </a:p>
          <a:p>
            <a:r>
              <a:rPr lang="en-GB" sz="2000" dirty="0"/>
              <a:t>Catastrophic inability to convert or repatriate? – PRI cover is available…. but at a cost.</a:t>
            </a:r>
          </a:p>
          <a:p>
            <a:endParaRPr lang="en-GB" sz="2000" dirty="0"/>
          </a:p>
        </p:txBody>
      </p:sp>
    </p:spTree>
    <p:extLst>
      <p:ext uri="{BB962C8B-B14F-4D97-AF65-F5344CB8AC3E}">
        <p14:creationId xmlns:p14="http://schemas.microsoft.com/office/powerpoint/2010/main" val="863486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solidFill>
                  <a:srgbClr val="FF0000"/>
                </a:solidFill>
              </a:rPr>
              <a:t>Deemed energy</a:t>
            </a:r>
          </a:p>
        </p:txBody>
      </p:sp>
      <p:sp>
        <p:nvSpPr>
          <p:cNvPr id="3" name="Text Placeholder 2"/>
          <p:cNvSpPr>
            <a:spLocks noGrp="1"/>
          </p:cNvSpPr>
          <p:nvPr>
            <p:ph type="body" sz="quarter" idx="12"/>
          </p:nvPr>
        </p:nvSpPr>
        <p:spPr/>
        <p:txBody>
          <a:bodyPr>
            <a:normAutofit/>
          </a:bodyPr>
          <a:lstStyle/>
          <a:p>
            <a:r>
              <a:rPr lang="en-GB" sz="2000" dirty="0"/>
              <a:t>The </a:t>
            </a:r>
            <a:r>
              <a:rPr lang="en-GB" sz="2000" dirty="0" err="1"/>
              <a:t>Offtaker</a:t>
            </a:r>
            <a:r>
              <a:rPr lang="en-GB" sz="2000" dirty="0"/>
              <a:t> must accept and pay for the energy which is delivered to the delivery point.</a:t>
            </a:r>
          </a:p>
          <a:p>
            <a:endParaRPr lang="en-GB" sz="2000" dirty="0"/>
          </a:p>
          <a:p>
            <a:r>
              <a:rPr lang="en-GB" sz="2000" dirty="0"/>
              <a:t>Where the tariff is energy charge, </a:t>
            </a:r>
            <a:r>
              <a:rPr lang="en-GB" sz="2000" dirty="0" err="1"/>
              <a:t>ProjectCo</a:t>
            </a:r>
            <a:r>
              <a:rPr lang="en-GB" sz="2000" dirty="0"/>
              <a:t> would receive no revenue if there is a prolonged curtailment.</a:t>
            </a:r>
          </a:p>
          <a:p>
            <a:pPr marL="0" indent="0">
              <a:buNone/>
            </a:pPr>
            <a:endParaRPr lang="en-GB" sz="2000" dirty="0"/>
          </a:p>
          <a:p>
            <a:r>
              <a:rPr lang="en-GB" sz="2000" dirty="0"/>
              <a:t>Deemed energy covers this risk – deemed energy is the energy that the Plant is deemed to have generated during a curtailment event.</a:t>
            </a:r>
          </a:p>
          <a:p>
            <a:pPr marL="0" indent="0">
              <a:buNone/>
            </a:pPr>
            <a:endParaRPr lang="en-GB" sz="2000" dirty="0"/>
          </a:p>
          <a:p>
            <a:r>
              <a:rPr lang="en-GB" sz="2000" dirty="0"/>
              <a:t>There are various methods for calculating deemed energy, but the method chosen must be </a:t>
            </a:r>
            <a:r>
              <a:rPr lang="en-GB" sz="2000" b="1" dirty="0"/>
              <a:t>simple</a:t>
            </a:r>
            <a:r>
              <a:rPr lang="en-GB" sz="2000" dirty="0"/>
              <a:t> and </a:t>
            </a:r>
            <a:r>
              <a:rPr lang="en-GB" sz="2000" b="1" dirty="0"/>
              <a:t>fair</a:t>
            </a:r>
            <a:r>
              <a:rPr lang="en-GB" sz="2000" dirty="0"/>
              <a:t>.</a:t>
            </a:r>
          </a:p>
          <a:p>
            <a:pPr marL="0" indent="0">
              <a:buNone/>
            </a:pPr>
            <a:endParaRPr lang="en-GB" sz="2000" dirty="0"/>
          </a:p>
          <a:p>
            <a:r>
              <a:rPr lang="en-GB" sz="2000" dirty="0"/>
              <a:t>What risk can </a:t>
            </a:r>
            <a:r>
              <a:rPr lang="en-GB" sz="2000" dirty="0" err="1"/>
              <a:t>ProjectCo</a:t>
            </a:r>
            <a:r>
              <a:rPr lang="en-GB" sz="2000" dirty="0"/>
              <a:t> accept – availability of contingent risk insurance to cover loss of revenue from events affecting the grid?</a:t>
            </a:r>
          </a:p>
        </p:txBody>
      </p:sp>
    </p:spTree>
    <p:extLst>
      <p:ext uri="{BB962C8B-B14F-4D97-AF65-F5344CB8AC3E}">
        <p14:creationId xmlns:p14="http://schemas.microsoft.com/office/powerpoint/2010/main" val="451269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Means of limiting deemed energy</a:t>
            </a:r>
          </a:p>
        </p:txBody>
      </p:sp>
      <p:graphicFrame>
        <p:nvGraphicFramePr>
          <p:cNvPr id="4" name="Diagram 3" descr="Flowchart moving from top (green, &quot;bankable&quot;) to middle, (yellow, &quot;bankable?&quot;) to bottom, (red, &quot;unbankable&quot;)"/>
          <p:cNvGraphicFramePr/>
          <p:nvPr>
            <p:extLst>
              <p:ext uri="{D42A27DB-BD31-4B8C-83A1-F6EECF244321}">
                <p14:modId xmlns:p14="http://schemas.microsoft.com/office/powerpoint/2010/main" val="2435098801"/>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6693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Risk allocation</a:t>
            </a:r>
          </a:p>
        </p:txBody>
      </p:sp>
      <p:sp>
        <p:nvSpPr>
          <p:cNvPr id="3" name="Text Placeholder 2"/>
          <p:cNvSpPr>
            <a:spLocks noGrp="1"/>
          </p:cNvSpPr>
          <p:nvPr>
            <p:ph type="body" sz="quarter" idx="12"/>
          </p:nvPr>
        </p:nvSpPr>
        <p:spPr/>
        <p:txBody>
          <a:bodyPr/>
          <a:lstStyle/>
          <a:p>
            <a:pPr marL="0" indent="0" algn="ctr">
              <a:buNone/>
            </a:pPr>
            <a:r>
              <a:rPr lang="en-GB" sz="1800" i="1" dirty="0">
                <a:solidFill>
                  <a:srgbClr val="0070C0"/>
                </a:solidFill>
              </a:rPr>
              <a:t>It is a core principle of project finance that each risk should be allocated to the party that is best able to manage that risk.</a:t>
            </a:r>
          </a:p>
          <a:p>
            <a:pPr marL="0" indent="0" algn="ctr">
              <a:buNone/>
            </a:pPr>
            <a:endParaRPr lang="en-GB" i="1" dirty="0">
              <a:solidFill>
                <a:srgbClr val="0070C0"/>
              </a:solidFill>
            </a:endParaRPr>
          </a:p>
        </p:txBody>
      </p:sp>
      <p:pic>
        <p:nvPicPr>
          <p:cNvPr id="3074" name="Picture 2" descr="Image showing general risk category including force majeure, political risk, change in control, change in law, and change in tax as factors. A seperate category underneath, contruction risk, includes site access, interconnection, and testing, while operations risk to the side includes offtake obligations, fuel/feedstock, foreign exchange, and performanc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844824"/>
            <a:ext cx="7344816" cy="4545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5403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What is a power purchase agreement?</a:t>
            </a:r>
          </a:p>
        </p:txBody>
      </p:sp>
      <p:sp>
        <p:nvSpPr>
          <p:cNvPr id="3" name="Text Placeholder 2"/>
          <p:cNvSpPr>
            <a:spLocks noGrp="1"/>
          </p:cNvSpPr>
          <p:nvPr>
            <p:ph type="body" sz="quarter" idx="12"/>
          </p:nvPr>
        </p:nvSpPr>
        <p:spPr/>
        <p:txBody>
          <a:bodyPr>
            <a:normAutofit/>
          </a:bodyPr>
          <a:lstStyle/>
          <a:p>
            <a:endParaRPr lang="en-GB" sz="2000" dirty="0"/>
          </a:p>
          <a:p>
            <a:r>
              <a:rPr lang="en-GB" sz="2000" dirty="0"/>
              <a:t>A PPA governs the sale and purchase of power between </a:t>
            </a:r>
            <a:r>
              <a:rPr lang="en-GB" sz="2000" b="1" dirty="0" err="1"/>
              <a:t>ProjectCo</a:t>
            </a:r>
            <a:r>
              <a:rPr lang="en-GB" sz="2000" dirty="0"/>
              <a:t> and the </a:t>
            </a:r>
            <a:r>
              <a:rPr lang="en-GB" sz="2000" b="1" dirty="0" err="1"/>
              <a:t>Offtaker</a:t>
            </a:r>
            <a:r>
              <a:rPr lang="en-GB" sz="2000" dirty="0"/>
              <a:t>.</a:t>
            </a:r>
          </a:p>
          <a:p>
            <a:endParaRPr lang="en-GB" sz="2000" dirty="0"/>
          </a:p>
          <a:p>
            <a:r>
              <a:rPr lang="en-GB" sz="2000" dirty="0"/>
              <a:t>It is the central document on an independent power project (</a:t>
            </a:r>
            <a:r>
              <a:rPr lang="en-GB" sz="2000" b="1" dirty="0" err="1"/>
              <a:t>IPP</a:t>
            </a:r>
            <a:r>
              <a:rPr lang="en-GB" sz="2000" dirty="0"/>
              <a:t>).</a:t>
            </a:r>
          </a:p>
          <a:p>
            <a:endParaRPr lang="en-GB" sz="2000" dirty="0"/>
          </a:p>
          <a:p>
            <a:r>
              <a:rPr lang="en-GB" sz="2000" dirty="0"/>
              <a:t>Sponsors, Lenders and the </a:t>
            </a:r>
            <a:r>
              <a:rPr lang="en-GB" sz="2000" dirty="0" err="1"/>
              <a:t>Offtaker</a:t>
            </a:r>
            <a:r>
              <a:rPr lang="en-GB" sz="2000" dirty="0"/>
              <a:t> have their own and shared objectives.</a:t>
            </a:r>
          </a:p>
          <a:p>
            <a:endParaRPr lang="en-GB" sz="2000" dirty="0"/>
          </a:p>
          <a:p>
            <a:r>
              <a:rPr lang="en-GB" sz="2000" dirty="0"/>
              <a:t>A PPA is a highly technical and financial document with a lengthy term.  It is essential that it is fully understood and committed to by each party. </a:t>
            </a:r>
          </a:p>
          <a:p>
            <a:endParaRPr lang="en-GB" sz="2000" dirty="0"/>
          </a:p>
          <a:p>
            <a:r>
              <a:rPr lang="en-GB" sz="2000" dirty="0"/>
              <a:t>Any standardised or model PPA should be thoroughly considered and consulted on, and PPA negotiations should be constructive.</a:t>
            </a:r>
          </a:p>
          <a:p>
            <a:endParaRPr lang="en-GB" sz="2000" dirty="0"/>
          </a:p>
          <a:p>
            <a:endParaRPr lang="en-GB" sz="2000" dirty="0"/>
          </a:p>
          <a:p>
            <a:endParaRPr lang="en-GB" sz="2000" dirty="0"/>
          </a:p>
        </p:txBody>
      </p:sp>
    </p:spTree>
    <p:custDataLst>
      <p:tags r:id="rId1"/>
    </p:custDataLst>
    <p:extLst>
      <p:ext uri="{BB962C8B-B14F-4D97-AF65-F5344CB8AC3E}">
        <p14:creationId xmlns:p14="http://schemas.microsoft.com/office/powerpoint/2010/main" val="291858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Risk allocation – PPA / IA</a:t>
            </a:r>
          </a:p>
        </p:txBody>
      </p:sp>
      <p:sp>
        <p:nvSpPr>
          <p:cNvPr id="3" name="Text Placeholder 2"/>
          <p:cNvSpPr>
            <a:spLocks noGrp="1"/>
          </p:cNvSpPr>
          <p:nvPr>
            <p:ph type="body" sz="quarter" idx="12"/>
          </p:nvPr>
        </p:nvSpPr>
        <p:spPr/>
        <p:txBody>
          <a:bodyPr/>
          <a:lstStyle/>
          <a:p>
            <a:r>
              <a:rPr lang="en-GB" sz="2400" dirty="0"/>
              <a:t>The PPA may not allocate each risk, and generally any risk that should reside with either the </a:t>
            </a:r>
            <a:r>
              <a:rPr lang="en-GB" sz="2400" dirty="0" err="1"/>
              <a:t>Offtaker</a:t>
            </a:r>
            <a:r>
              <a:rPr lang="en-GB" sz="2400" dirty="0"/>
              <a:t> or the Government which is not allocated in the PPA would be expected to be allocated in the IA.</a:t>
            </a:r>
          </a:p>
          <a:p>
            <a:pPr marL="0" indent="0">
              <a:buNone/>
            </a:pPr>
            <a:endParaRPr lang="en-GB" sz="2400" dirty="0"/>
          </a:p>
          <a:p>
            <a:r>
              <a:rPr lang="en-GB" sz="2400" dirty="0"/>
              <a:t>It generally varies whether the risks of change in law, change in tax or political events are allocated to the </a:t>
            </a:r>
            <a:r>
              <a:rPr lang="en-GB" sz="2400" dirty="0" err="1"/>
              <a:t>Offtaker</a:t>
            </a:r>
            <a:r>
              <a:rPr lang="en-GB" sz="2400" dirty="0"/>
              <a:t> in the PPA or to the Government in the IA.</a:t>
            </a:r>
          </a:p>
          <a:p>
            <a:pPr marL="0" indent="0">
              <a:buNone/>
            </a:pPr>
            <a:endParaRPr lang="en-GB" sz="2400" dirty="0"/>
          </a:p>
          <a:p>
            <a:r>
              <a:rPr lang="en-GB" sz="2400" dirty="0"/>
              <a:t>The less risk the </a:t>
            </a:r>
            <a:r>
              <a:rPr lang="en-GB" sz="2400" dirty="0" err="1"/>
              <a:t>Offtaker</a:t>
            </a:r>
            <a:r>
              <a:rPr lang="en-GB" sz="2400" dirty="0"/>
              <a:t> is able to accept, the more risk will be allocated to the Government, and therefore IA negotiations would be prolonged.</a:t>
            </a:r>
          </a:p>
          <a:p>
            <a:endParaRPr lang="en-GB" dirty="0"/>
          </a:p>
        </p:txBody>
      </p:sp>
    </p:spTree>
    <p:extLst>
      <p:ext uri="{BB962C8B-B14F-4D97-AF65-F5344CB8AC3E}">
        <p14:creationId xmlns:p14="http://schemas.microsoft.com/office/powerpoint/2010/main" val="1499596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Consequences of force majeure</a:t>
            </a:r>
          </a:p>
        </p:txBody>
      </p:sp>
      <p:sp>
        <p:nvSpPr>
          <p:cNvPr id="3" name="Text Placeholder 2"/>
          <p:cNvSpPr>
            <a:spLocks noGrp="1"/>
          </p:cNvSpPr>
          <p:nvPr>
            <p:ph type="body" sz="quarter" idx="12"/>
          </p:nvPr>
        </p:nvSpPr>
        <p:spPr/>
        <p:txBody>
          <a:bodyPr/>
          <a:lstStyle/>
          <a:p>
            <a:r>
              <a:rPr lang="en-GB" sz="2000" dirty="0"/>
              <a:t>Provided that the affected party complies with the notice requirements in the PPA, it should be relieved from its obligations and milestones should be extended for the period it is affected by the force majeure.</a:t>
            </a:r>
          </a:p>
          <a:p>
            <a:pPr marL="0" indent="0">
              <a:buNone/>
            </a:pPr>
            <a:endParaRPr lang="en-GB" sz="2000" dirty="0"/>
          </a:p>
          <a:p>
            <a:r>
              <a:rPr lang="en-GB" sz="2000" dirty="0"/>
              <a:t>Force majeure affecting a contractor should entitle </a:t>
            </a:r>
            <a:r>
              <a:rPr lang="en-GB" sz="2000" dirty="0" err="1"/>
              <a:t>ProjectCo</a:t>
            </a:r>
            <a:r>
              <a:rPr lang="en-GB" sz="2000" dirty="0"/>
              <a:t> to relief under the PPA.</a:t>
            </a:r>
          </a:p>
          <a:p>
            <a:pPr marL="0" indent="0">
              <a:buNone/>
            </a:pPr>
            <a:endParaRPr lang="en-GB" sz="2000" dirty="0"/>
          </a:p>
          <a:p>
            <a:r>
              <a:rPr lang="en-GB" sz="2000" dirty="0"/>
              <a:t>Economic hardship is </a:t>
            </a:r>
            <a:r>
              <a:rPr lang="en-GB" sz="2000" b="1" dirty="0"/>
              <a:t>not</a:t>
            </a:r>
            <a:r>
              <a:rPr lang="en-GB" sz="2000" dirty="0"/>
              <a:t> a force majeure and payment obligations are </a:t>
            </a:r>
            <a:r>
              <a:rPr lang="en-GB" sz="2000" b="1" dirty="0"/>
              <a:t>not</a:t>
            </a:r>
            <a:r>
              <a:rPr lang="en-GB" sz="2000" dirty="0"/>
              <a:t> excused by the occurrence of a force majeure.</a:t>
            </a:r>
          </a:p>
          <a:p>
            <a:pPr marL="0" indent="0">
              <a:buNone/>
            </a:pPr>
            <a:endParaRPr lang="en-GB" sz="2000" dirty="0"/>
          </a:p>
          <a:p>
            <a:r>
              <a:rPr lang="en-GB" sz="2000" dirty="0"/>
              <a:t>Similarly, breakdown of plant and equipment or general contractor delay is </a:t>
            </a:r>
            <a:r>
              <a:rPr lang="en-GB" sz="2000" b="1" dirty="0"/>
              <a:t>not</a:t>
            </a:r>
            <a:r>
              <a:rPr lang="en-GB" sz="2000" dirty="0"/>
              <a:t> a force majeure.</a:t>
            </a:r>
          </a:p>
          <a:p>
            <a:pPr marL="0" indent="0">
              <a:buNone/>
            </a:pPr>
            <a:endParaRPr lang="en-GB" sz="2000" dirty="0"/>
          </a:p>
          <a:p>
            <a:r>
              <a:rPr lang="en-GB" sz="2000" dirty="0"/>
              <a:t>Prolonged force majeure (i.e. 6-12 months) is a termination event.</a:t>
            </a:r>
          </a:p>
          <a:p>
            <a:endParaRPr lang="en-GB" dirty="0"/>
          </a:p>
        </p:txBody>
      </p:sp>
    </p:spTree>
    <p:extLst>
      <p:ext uri="{BB962C8B-B14F-4D97-AF65-F5344CB8AC3E}">
        <p14:creationId xmlns:p14="http://schemas.microsoft.com/office/powerpoint/2010/main" val="567000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Change in Law</a:t>
            </a:r>
          </a:p>
        </p:txBody>
      </p:sp>
      <p:sp>
        <p:nvSpPr>
          <p:cNvPr id="3" name="Text Placeholder 2"/>
          <p:cNvSpPr>
            <a:spLocks noGrp="1"/>
          </p:cNvSpPr>
          <p:nvPr>
            <p:ph type="body" sz="quarter" idx="12"/>
          </p:nvPr>
        </p:nvSpPr>
        <p:spPr/>
        <p:txBody>
          <a:bodyPr>
            <a:normAutofit/>
          </a:bodyPr>
          <a:lstStyle/>
          <a:p>
            <a:r>
              <a:rPr lang="en-GB" sz="2000" dirty="0"/>
              <a:t>Change in Law is an introduction of a new law / modification of an existing law / changes in interpretation of a law / lapse of a permit </a:t>
            </a:r>
            <a:r>
              <a:rPr lang="en-GB" sz="2000" b="1" dirty="0"/>
              <a:t>after</a:t>
            </a:r>
            <a:r>
              <a:rPr lang="en-GB" sz="2000" dirty="0"/>
              <a:t> the signature date which:</a:t>
            </a:r>
          </a:p>
          <a:p>
            <a:pPr lvl="1"/>
            <a:r>
              <a:rPr lang="en-GB" sz="1600" dirty="0"/>
              <a:t>adversely affects </a:t>
            </a:r>
            <a:r>
              <a:rPr lang="en-GB" sz="1600" dirty="0" err="1"/>
              <a:t>ProjectCo’s</a:t>
            </a:r>
            <a:r>
              <a:rPr lang="en-GB" sz="1600" dirty="0"/>
              <a:t> performance / renders performance impossible; </a:t>
            </a:r>
          </a:p>
          <a:p>
            <a:pPr lvl="1"/>
            <a:r>
              <a:rPr lang="en-GB" sz="1600" dirty="0"/>
              <a:t>adversely affects </a:t>
            </a:r>
            <a:r>
              <a:rPr lang="en-GB" sz="1600" dirty="0" err="1"/>
              <a:t>ProjectCo’s</a:t>
            </a:r>
            <a:r>
              <a:rPr lang="en-GB" sz="1600" dirty="0"/>
              <a:t> revenue stream;</a:t>
            </a:r>
          </a:p>
          <a:p>
            <a:pPr lvl="1"/>
            <a:r>
              <a:rPr lang="en-GB" sz="1600" dirty="0"/>
              <a:t>requires </a:t>
            </a:r>
            <a:r>
              <a:rPr lang="en-GB" sz="1600" dirty="0" err="1"/>
              <a:t>ProjectCo</a:t>
            </a:r>
            <a:r>
              <a:rPr lang="en-GB" sz="1600" dirty="0"/>
              <a:t> to incur one-off capex / ongoing </a:t>
            </a:r>
            <a:r>
              <a:rPr lang="en-GB" sz="1600" dirty="0" err="1"/>
              <a:t>opex</a:t>
            </a:r>
            <a:r>
              <a:rPr lang="en-GB" sz="1600" dirty="0"/>
              <a:t> increase; or </a:t>
            </a:r>
          </a:p>
          <a:p>
            <a:pPr lvl="1"/>
            <a:r>
              <a:rPr lang="en-GB" sz="1600" dirty="0"/>
              <a:t>conversely reduces </a:t>
            </a:r>
            <a:r>
              <a:rPr lang="en-GB" sz="1600" dirty="0" err="1"/>
              <a:t>ProjectCo’s</a:t>
            </a:r>
            <a:r>
              <a:rPr lang="en-GB" sz="1600" dirty="0"/>
              <a:t> capex or </a:t>
            </a:r>
            <a:r>
              <a:rPr lang="en-GB" sz="1600" dirty="0" err="1"/>
              <a:t>opex</a:t>
            </a:r>
            <a:r>
              <a:rPr lang="en-GB" sz="1600" dirty="0"/>
              <a:t>.</a:t>
            </a:r>
          </a:p>
          <a:p>
            <a:pPr marL="342900" lvl="1" indent="-342900">
              <a:buFont typeface="Arial" panose="020B0604020202020204" pitchFamily="34" charset="0"/>
              <a:buChar char="•"/>
            </a:pPr>
            <a:r>
              <a:rPr lang="en-GB" sz="2000" dirty="0"/>
              <a:t>Change in Law may have a positive or negative effect on a project’s economics.  </a:t>
            </a:r>
            <a:r>
              <a:rPr lang="en-GB" sz="2000" dirty="0" err="1"/>
              <a:t>ProjectCo</a:t>
            </a:r>
            <a:r>
              <a:rPr lang="en-GB" sz="2000" dirty="0"/>
              <a:t> should be in no better or worse position due to a Change in Law.</a:t>
            </a:r>
          </a:p>
          <a:p>
            <a:pPr marL="342900" lvl="1" indent="-342900">
              <a:buFont typeface="Arial" panose="020B0604020202020204" pitchFamily="34" charset="0"/>
              <a:buChar char="•"/>
            </a:pPr>
            <a:r>
              <a:rPr lang="en-GB" sz="2000" dirty="0"/>
              <a:t>Materiality thresholds?  Change in Law affecting Funders?</a:t>
            </a:r>
          </a:p>
          <a:p>
            <a:pPr marL="342900" lvl="1" indent="-342900">
              <a:buFont typeface="Arial" panose="020B0604020202020204" pitchFamily="34" charset="0"/>
              <a:buChar char="•"/>
            </a:pPr>
            <a:r>
              <a:rPr lang="en-GB" sz="2000" dirty="0"/>
              <a:t>Change in Law is a Political Event (time relief)  but also a standalone event (revenue and costs relief).</a:t>
            </a:r>
          </a:p>
          <a:p>
            <a:pPr marL="342900" lvl="1" indent="-342900">
              <a:buFont typeface="Arial" panose="020B0604020202020204" pitchFamily="34" charset="0"/>
              <a:buChar char="•"/>
            </a:pPr>
            <a:r>
              <a:rPr lang="en-GB" sz="2000" dirty="0" err="1"/>
              <a:t>ProjectCo</a:t>
            </a:r>
            <a:r>
              <a:rPr lang="en-GB" sz="2000" dirty="0"/>
              <a:t> should be entitled to either direct compensation or an increase in the tariff, or a reduction of the tariff.</a:t>
            </a:r>
          </a:p>
        </p:txBody>
      </p:sp>
    </p:spTree>
    <p:extLst>
      <p:ext uri="{BB962C8B-B14F-4D97-AF65-F5344CB8AC3E}">
        <p14:creationId xmlns:p14="http://schemas.microsoft.com/office/powerpoint/2010/main" val="1702290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rPr>
              <a:t>Performance</a:t>
            </a:r>
          </a:p>
        </p:txBody>
      </p:sp>
      <p:sp>
        <p:nvSpPr>
          <p:cNvPr id="3" name="Text Placeholder 2"/>
          <p:cNvSpPr>
            <a:spLocks noGrp="1"/>
          </p:cNvSpPr>
          <p:nvPr>
            <p:ph type="body" sz="quarter" idx="12"/>
          </p:nvPr>
        </p:nvSpPr>
        <p:spPr/>
        <p:txBody>
          <a:bodyPr>
            <a:normAutofit/>
          </a:bodyPr>
          <a:lstStyle/>
          <a:p>
            <a:r>
              <a:rPr lang="en-GB" sz="2000" dirty="0"/>
              <a:t>During the operating period each party must operate and maintain its assets in accordance with law, permits and good industry practice.</a:t>
            </a:r>
          </a:p>
          <a:p>
            <a:pPr marL="0" indent="0">
              <a:buNone/>
            </a:pPr>
            <a:endParaRPr lang="en-GB" sz="2000" dirty="0"/>
          </a:p>
          <a:p>
            <a:r>
              <a:rPr lang="en-GB" sz="2000" dirty="0"/>
              <a:t>The regime for performance testing depends on the project specifics and the </a:t>
            </a:r>
            <a:r>
              <a:rPr lang="en-GB" sz="2000" dirty="0" err="1"/>
              <a:t>Offtaker’s</a:t>
            </a:r>
            <a:r>
              <a:rPr lang="en-GB" sz="2000" dirty="0"/>
              <a:t> requirements for that project.</a:t>
            </a:r>
          </a:p>
          <a:p>
            <a:pPr marL="0" indent="0">
              <a:buNone/>
            </a:pPr>
            <a:endParaRPr lang="en-GB" sz="2000" dirty="0"/>
          </a:p>
          <a:p>
            <a:r>
              <a:rPr lang="en-GB" sz="2000" dirty="0"/>
              <a:t>Generally no output guarantees for renewables – instead </a:t>
            </a:r>
            <a:r>
              <a:rPr lang="en-GB" sz="2000" b="1" dirty="0"/>
              <a:t>availability</a:t>
            </a:r>
            <a:r>
              <a:rPr lang="en-GB" sz="2000" dirty="0"/>
              <a:t> or </a:t>
            </a:r>
            <a:r>
              <a:rPr lang="en-GB" sz="2000" b="1" dirty="0"/>
              <a:t>performance ratio </a:t>
            </a:r>
            <a:r>
              <a:rPr lang="en-GB" sz="2000" dirty="0"/>
              <a:t>testing.</a:t>
            </a:r>
          </a:p>
          <a:p>
            <a:pPr marL="0" indent="0">
              <a:buNone/>
            </a:pPr>
            <a:endParaRPr lang="en-GB" sz="2000" dirty="0"/>
          </a:p>
          <a:p>
            <a:r>
              <a:rPr lang="en-GB" sz="2000" dirty="0"/>
              <a:t>Testing against </a:t>
            </a:r>
            <a:r>
              <a:rPr lang="en-GB" sz="2000" b="1" dirty="0"/>
              <a:t>forecast</a:t>
            </a:r>
            <a:r>
              <a:rPr lang="en-GB" sz="2000" dirty="0"/>
              <a:t>? Accuracy of forecasting is improving (e.g. Kenya).</a:t>
            </a:r>
          </a:p>
          <a:p>
            <a:endParaRPr lang="en-GB" sz="2000" dirty="0"/>
          </a:p>
          <a:p>
            <a:r>
              <a:rPr lang="en-GB" sz="2000" dirty="0"/>
              <a:t>Capped LDs for failure to meet required thresholds; </a:t>
            </a:r>
            <a:r>
              <a:rPr lang="en-GB" sz="2000" dirty="0" err="1"/>
              <a:t>ProjectCo</a:t>
            </a:r>
            <a:r>
              <a:rPr lang="en-GB" sz="2000" dirty="0"/>
              <a:t> event of default if </a:t>
            </a:r>
            <a:r>
              <a:rPr lang="en-GB" sz="2000" dirty="0" err="1"/>
              <a:t>unremedied</a:t>
            </a:r>
            <a:r>
              <a:rPr lang="en-GB" sz="2000" dirty="0"/>
              <a:t> prolonged failure.  Force majeure, political events and </a:t>
            </a:r>
            <a:r>
              <a:rPr lang="en-GB" sz="2000" dirty="0" err="1"/>
              <a:t>Offtaker</a:t>
            </a:r>
            <a:r>
              <a:rPr lang="en-GB" sz="2000" dirty="0"/>
              <a:t> or Government breach must be excluded from testing.</a:t>
            </a:r>
          </a:p>
          <a:p>
            <a:endParaRPr lang="en-GB" sz="2000" dirty="0"/>
          </a:p>
        </p:txBody>
      </p:sp>
    </p:spTree>
    <p:extLst>
      <p:ext uri="{BB962C8B-B14F-4D97-AF65-F5344CB8AC3E}">
        <p14:creationId xmlns:p14="http://schemas.microsoft.com/office/powerpoint/2010/main" val="433548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Taxes and incentives – the fiscal regime</a:t>
            </a:r>
          </a:p>
        </p:txBody>
      </p:sp>
      <p:graphicFrame>
        <p:nvGraphicFramePr>
          <p:cNvPr id="5" name="Diagram 4">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128050579"/>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3167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Events of default</a:t>
            </a:r>
          </a:p>
        </p:txBody>
      </p:sp>
      <p:graphicFrame>
        <p:nvGraphicFramePr>
          <p:cNvPr id="6" name="Diagram 5">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619418899"/>
              </p:ext>
            </p:extLst>
          </p:nvPr>
        </p:nvGraphicFramePr>
        <p:xfrm>
          <a:off x="467544" y="1052736"/>
          <a:ext cx="828092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79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Dispute resolution and governing law</a:t>
            </a:r>
          </a:p>
        </p:txBody>
      </p:sp>
      <p:sp>
        <p:nvSpPr>
          <p:cNvPr id="4" name="Rectangle 3"/>
          <p:cNvSpPr/>
          <p:nvPr/>
        </p:nvSpPr>
        <p:spPr>
          <a:xfrm>
            <a:off x="1027120" y="1772816"/>
            <a:ext cx="21767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Escalation</a:t>
            </a:r>
          </a:p>
        </p:txBody>
      </p:sp>
      <p:sp>
        <p:nvSpPr>
          <p:cNvPr id="5" name="Rectangle 4"/>
          <p:cNvSpPr/>
          <p:nvPr/>
        </p:nvSpPr>
        <p:spPr>
          <a:xfrm>
            <a:off x="5148064" y="1196752"/>
            <a:ext cx="21767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Expert Determination</a:t>
            </a:r>
          </a:p>
        </p:txBody>
      </p:sp>
      <p:sp>
        <p:nvSpPr>
          <p:cNvPr id="6" name="Rectangle 5"/>
          <p:cNvSpPr/>
          <p:nvPr/>
        </p:nvSpPr>
        <p:spPr>
          <a:xfrm>
            <a:off x="5148064" y="2675240"/>
            <a:ext cx="21767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Arbitration</a:t>
            </a:r>
          </a:p>
        </p:txBody>
      </p:sp>
      <p:cxnSp>
        <p:nvCxnSpPr>
          <p:cNvPr id="8" name="Straight Arrow Connector 7">
            <a:extLst>
              <a:ext uri="{C183D7F6-B498-43B3-948B-1728B52AA6E4}">
                <adec:decorative xmlns:adec="http://schemas.microsoft.com/office/drawing/2017/decorative" val="1"/>
              </a:ext>
            </a:extLst>
          </p:cNvPr>
          <p:cNvCxnSpPr/>
          <p:nvPr/>
        </p:nvCxnSpPr>
        <p:spPr>
          <a:xfrm flipV="1">
            <a:off x="3347864" y="1653952"/>
            <a:ext cx="1656184" cy="334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C183D7F6-B498-43B3-948B-1728B52AA6E4}">
                <adec:decorative xmlns:adec="http://schemas.microsoft.com/office/drawing/2017/decorative" val="1"/>
              </a:ext>
            </a:extLst>
          </p:cNvPr>
          <p:cNvCxnSpPr/>
          <p:nvPr/>
        </p:nvCxnSpPr>
        <p:spPr>
          <a:xfrm>
            <a:off x="3347864" y="2492896"/>
            <a:ext cx="165618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55576" y="4077072"/>
            <a:ext cx="7488832" cy="2031325"/>
          </a:xfrm>
          <a:prstGeom prst="rect">
            <a:avLst/>
          </a:prstGeom>
          <a:noFill/>
        </p:spPr>
        <p:txBody>
          <a:bodyPr wrap="square" rtlCol="0">
            <a:spAutoFit/>
          </a:bodyPr>
          <a:lstStyle/>
          <a:p>
            <a:r>
              <a:rPr lang="en-GB" dirty="0"/>
              <a:t>International arbitration (ICC, </a:t>
            </a:r>
            <a:r>
              <a:rPr lang="en-GB" dirty="0" err="1"/>
              <a:t>LCIA</a:t>
            </a:r>
            <a:r>
              <a:rPr lang="en-GB" dirty="0"/>
              <a:t>, </a:t>
            </a:r>
            <a:r>
              <a:rPr lang="en-GB" dirty="0" err="1"/>
              <a:t>UNCITRAL</a:t>
            </a:r>
            <a:r>
              <a:rPr lang="en-GB" dirty="0"/>
              <a:t>) with a foreign seat is essential, however the arbitration may be located in close physical proximity (e.g. Johannesburg or Mauritius).</a:t>
            </a:r>
          </a:p>
          <a:p>
            <a:endParaRPr lang="en-GB" dirty="0"/>
          </a:p>
          <a:p>
            <a:r>
              <a:rPr lang="en-GB" dirty="0"/>
              <a:t>Local governing law of the PPA and IA is generally acceptable.</a:t>
            </a:r>
          </a:p>
          <a:p>
            <a:endParaRPr lang="en-GB" dirty="0"/>
          </a:p>
          <a:p>
            <a:r>
              <a:rPr lang="en-GB" dirty="0"/>
              <a:t>There must be a waiver of sovereign immunity by the </a:t>
            </a:r>
            <a:r>
              <a:rPr lang="en-GB" dirty="0" err="1"/>
              <a:t>Offtaker</a:t>
            </a:r>
            <a:r>
              <a:rPr lang="en-GB" dirty="0"/>
              <a:t>.</a:t>
            </a:r>
          </a:p>
        </p:txBody>
      </p:sp>
    </p:spTree>
    <p:extLst>
      <p:ext uri="{BB962C8B-B14F-4D97-AF65-F5344CB8AC3E}">
        <p14:creationId xmlns:p14="http://schemas.microsoft.com/office/powerpoint/2010/main" val="1844294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custDataLst>
              <p:tags r:id="rId2"/>
            </p:custDataLst>
          </p:nvPr>
        </p:nvSpPr>
        <p:spPr>
          <a:xfrm>
            <a:off x="358775" y="431800"/>
            <a:ext cx="8424000" cy="503238"/>
          </a:xfrm>
        </p:spPr>
        <p:txBody>
          <a:bodyPr>
            <a:noAutofit/>
          </a:bodyPr>
          <a:lstStyle/>
          <a:p>
            <a:r>
              <a:rPr lang="en-GB" sz="3600" dirty="0">
                <a:solidFill>
                  <a:srgbClr val="FF0000"/>
                </a:solidFill>
              </a:rPr>
              <a:t>Example - Egypt</a:t>
            </a:r>
          </a:p>
        </p:txBody>
      </p:sp>
      <p:sp>
        <p:nvSpPr>
          <p:cNvPr id="9" name="Slide Number Placeholder 8"/>
          <p:cNvSpPr>
            <a:spLocks noGrp="1"/>
          </p:cNvSpPr>
          <p:nvPr>
            <p:ph type="sldNum" sz="quarter" idx="11"/>
            <p:custDataLst>
              <p:tags r:id="rId3"/>
            </p:custDataLst>
          </p:nvPr>
        </p:nvSpPr>
        <p:spPr/>
        <p:txBody>
          <a:bodyPr/>
          <a:lstStyle/>
          <a:p>
            <a:fld id="{56E3EF9F-6447-4352-9D67-5AAB50718BD2}" type="slidenum">
              <a:rPr lang="en-GB" smtClean="0"/>
              <a:pPr/>
              <a:t>27</a:t>
            </a:fld>
            <a:endParaRPr lang="en-GB" dirty="0"/>
          </a:p>
        </p:txBody>
      </p:sp>
      <p:sp>
        <p:nvSpPr>
          <p:cNvPr id="3" name="Rectangle 2"/>
          <p:cNvSpPr/>
          <p:nvPr/>
        </p:nvSpPr>
        <p:spPr>
          <a:xfrm>
            <a:off x="366396" y="1124744"/>
            <a:ext cx="8439467" cy="1186656"/>
          </a:xfrm>
          <a:prstGeom prst="rect">
            <a:avLst/>
          </a:prstGeom>
          <a:solidFill>
            <a:schemeClr val="accent1">
              <a:lumMod val="75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bg1"/>
                </a:solidFill>
              </a:rPr>
              <a:t>Onshore seat of arbitration was the rationale for the international financial community not to support Round 1 of the Feed-in Tariff Programme (2015/16). All precedent transactions in Egypt had employed a London seat of arbitration. The tariff for Round 1 was $c13.34/kWh</a:t>
            </a:r>
          </a:p>
          <a:p>
            <a:pPr marL="171450" indent="-171450">
              <a:buFont typeface="Arial" panose="020B0604020202020204" pitchFamily="34" charset="0"/>
              <a:buChar char="•"/>
            </a:pPr>
            <a:r>
              <a:rPr lang="en-GB" sz="1200" dirty="0">
                <a:solidFill>
                  <a:schemeClr val="bg1"/>
                </a:solidFill>
              </a:rPr>
              <a:t>Egyptian Electricity Transmission Company wanted to use the Rules of the Cairo Regional Centre for International Commercial Arbitration (</a:t>
            </a:r>
            <a:r>
              <a:rPr lang="en-GB" sz="1200" dirty="0" err="1">
                <a:solidFill>
                  <a:schemeClr val="bg1"/>
                </a:solidFill>
              </a:rPr>
              <a:t>CRCICA</a:t>
            </a:r>
            <a:r>
              <a:rPr lang="en-GB" sz="1200" dirty="0">
                <a:solidFill>
                  <a:schemeClr val="bg1"/>
                </a:solidFill>
              </a:rPr>
              <a:t>) to settle disputes under the project agreements</a:t>
            </a:r>
          </a:p>
          <a:p>
            <a:pPr marL="171450" indent="-171450">
              <a:buFont typeface="Arial" panose="020B0604020202020204" pitchFamily="34" charset="0"/>
              <a:buChar char="•"/>
            </a:pPr>
            <a:r>
              <a:rPr lang="en-GB" sz="1200" dirty="0">
                <a:solidFill>
                  <a:schemeClr val="bg1"/>
                </a:solidFill>
              </a:rPr>
              <a:t>Seat of arbitration and location of any physical hearings was to be Cairo, to reduce dispute resolution costs for </a:t>
            </a:r>
            <a:r>
              <a:rPr lang="en-GB" sz="1200" dirty="0" err="1">
                <a:solidFill>
                  <a:schemeClr val="bg1"/>
                </a:solidFill>
              </a:rPr>
              <a:t>EETC</a:t>
            </a:r>
            <a:endParaRPr lang="en-GB" sz="1200" dirty="0">
              <a:solidFill>
                <a:schemeClr val="bg1"/>
              </a:solidFill>
            </a:endParaRPr>
          </a:p>
        </p:txBody>
      </p:sp>
      <p:grpSp>
        <p:nvGrpSpPr>
          <p:cNvPr id="8" name="Group 7" descr="image depicting flow from challenge risk (top), bias (middle), and other factors (bottom), to final solution (box on right side covering all levels)"/>
          <p:cNvGrpSpPr/>
          <p:nvPr/>
        </p:nvGrpSpPr>
        <p:grpSpPr>
          <a:xfrm>
            <a:off x="366396" y="2370666"/>
            <a:ext cx="8439468" cy="3886202"/>
            <a:chOff x="366395" y="1517570"/>
            <a:chExt cx="8439468" cy="4682194"/>
          </a:xfrm>
        </p:grpSpPr>
        <p:sp>
          <p:nvSpPr>
            <p:cNvPr id="10" name="TextBox 9"/>
            <p:cNvSpPr txBox="1"/>
            <p:nvPr/>
          </p:nvSpPr>
          <p:spPr>
            <a:xfrm>
              <a:off x="1532467" y="1517570"/>
              <a:ext cx="3208866" cy="1487897"/>
            </a:xfrm>
            <a:prstGeom prst="chevron">
              <a:avLst>
                <a:gd name="adj" fmla="val 22776"/>
              </a:avLst>
            </a:prstGeom>
            <a:solidFill>
              <a:schemeClr val="accent6">
                <a:lumMod val="20000"/>
                <a:lumOff val="8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Egyptian law does not permit re-examination of merits </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Annulment available for lack of jurisdiction (i.e. no arbitration agreement) or procedural impropriety, or contrary to previous Egyptian court decision or contrary to public policy</a:t>
              </a:r>
            </a:p>
          </p:txBody>
        </p:sp>
        <p:sp>
          <p:nvSpPr>
            <p:cNvPr id="11" name="Pentagon 10"/>
            <p:cNvSpPr/>
            <p:nvPr/>
          </p:nvSpPr>
          <p:spPr>
            <a:xfrm>
              <a:off x="366395" y="1518798"/>
              <a:ext cx="1394672" cy="1486670"/>
            </a:xfrm>
            <a:prstGeom prst="homePlate">
              <a:avLst>
                <a:gd name="adj" fmla="val 2326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600"/>
                </a:spcBef>
                <a:spcAft>
                  <a:spcPts val="0"/>
                </a:spcAft>
              </a:pPr>
              <a:r>
                <a:rPr lang="en-GB" sz="1600" dirty="0">
                  <a:solidFill>
                    <a:schemeClr val="bg1"/>
                  </a:solidFill>
                  <a:latin typeface="+mj-lt"/>
                </a:rPr>
                <a:t>Challenge risk</a:t>
              </a:r>
            </a:p>
          </p:txBody>
        </p:sp>
        <p:sp>
          <p:nvSpPr>
            <p:cNvPr id="12" name="TextBox 11"/>
            <p:cNvSpPr txBox="1"/>
            <p:nvPr/>
          </p:nvSpPr>
          <p:spPr>
            <a:xfrm>
              <a:off x="1532467" y="3110680"/>
              <a:ext cx="3208866" cy="1480024"/>
            </a:xfrm>
            <a:prstGeom prst="chevron">
              <a:avLst>
                <a:gd name="adj" fmla="val 23395"/>
              </a:avLst>
            </a:prstGeom>
            <a:solidFill>
              <a:schemeClr val="accent6">
                <a:lumMod val="20000"/>
                <a:lumOff val="8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Concern that courts could intervene and exercise jurisdiction in a biased manner</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Making an award that prefers </a:t>
              </a:r>
              <a:r>
                <a:rPr lang="en-GB" sz="1000" dirty="0" err="1">
                  <a:latin typeface="+mn-lt"/>
                </a:rPr>
                <a:t>EETC</a:t>
              </a:r>
              <a:r>
                <a:rPr lang="en-GB" sz="1000" dirty="0">
                  <a:latin typeface="+mn-lt"/>
                </a:rPr>
                <a:t> to the project company</a:t>
              </a:r>
            </a:p>
          </p:txBody>
        </p:sp>
        <p:sp>
          <p:nvSpPr>
            <p:cNvPr id="13" name="Pentagon 12"/>
            <p:cNvSpPr/>
            <p:nvPr/>
          </p:nvSpPr>
          <p:spPr>
            <a:xfrm>
              <a:off x="366395" y="3110682"/>
              <a:ext cx="1394672" cy="1480024"/>
            </a:xfrm>
            <a:prstGeom prst="homePlate">
              <a:avLst>
                <a:gd name="adj" fmla="val 2326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600"/>
                </a:spcBef>
                <a:spcAft>
                  <a:spcPts val="0"/>
                </a:spcAft>
              </a:pPr>
              <a:r>
                <a:rPr lang="en-GB" sz="1600" dirty="0">
                  <a:latin typeface="+mj-lt"/>
                </a:rPr>
                <a:t>Bias</a:t>
              </a:r>
            </a:p>
          </p:txBody>
        </p:sp>
        <p:sp>
          <p:nvSpPr>
            <p:cNvPr id="14" name="TextBox 13"/>
            <p:cNvSpPr txBox="1"/>
            <p:nvPr/>
          </p:nvSpPr>
          <p:spPr>
            <a:xfrm>
              <a:off x="1532467" y="4702564"/>
              <a:ext cx="3208866" cy="1497200"/>
            </a:xfrm>
            <a:prstGeom prst="chevron">
              <a:avLst>
                <a:gd name="adj" fmla="val 23395"/>
              </a:avLst>
            </a:prstGeom>
            <a:solidFill>
              <a:schemeClr val="accent6">
                <a:lumMod val="20000"/>
                <a:lumOff val="8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Precedent for use of Paris seat of arbitration</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Fee caps for arbitrators disincentives properly qualified arbitrators</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Difference between </a:t>
              </a:r>
              <a:r>
                <a:rPr lang="en-GB" sz="1000" dirty="0" err="1">
                  <a:latin typeface="+mn-lt"/>
                </a:rPr>
                <a:t>CRCICA</a:t>
              </a:r>
              <a:r>
                <a:rPr lang="en-GB" sz="1000" dirty="0">
                  <a:latin typeface="+mn-lt"/>
                </a:rPr>
                <a:t> Rules and other institutional rules (no time limit for award; no expedited procedure; no consolidation)</a:t>
              </a:r>
            </a:p>
          </p:txBody>
        </p:sp>
        <p:sp>
          <p:nvSpPr>
            <p:cNvPr id="15" name="Pentagon 14"/>
            <p:cNvSpPr/>
            <p:nvPr/>
          </p:nvSpPr>
          <p:spPr>
            <a:xfrm>
              <a:off x="366395" y="4702567"/>
              <a:ext cx="1394672" cy="1497197"/>
            </a:xfrm>
            <a:prstGeom prst="homePlate">
              <a:avLst>
                <a:gd name="adj" fmla="val 2326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600"/>
                </a:spcBef>
                <a:spcAft>
                  <a:spcPts val="0"/>
                </a:spcAft>
              </a:pPr>
              <a:r>
                <a:rPr lang="en-GB" sz="1600" dirty="0">
                  <a:latin typeface="+mj-lt"/>
                </a:rPr>
                <a:t>Other factors</a:t>
              </a:r>
            </a:p>
          </p:txBody>
        </p:sp>
        <p:sp>
          <p:nvSpPr>
            <p:cNvPr id="16" name="TextBox 15"/>
            <p:cNvSpPr txBox="1"/>
            <p:nvPr/>
          </p:nvSpPr>
          <p:spPr>
            <a:xfrm>
              <a:off x="7680325" y="2218689"/>
              <a:ext cx="1125538" cy="3981075"/>
            </a:xfrm>
            <a:prstGeom prst="rect">
              <a:avLst/>
            </a:prstGeom>
            <a:solidFill>
              <a:srgbClr val="FFE5E5"/>
            </a:solidFill>
          </p:spPr>
          <p:txBody>
            <a:bodyPr wrap="square" lIns="90000" tIns="180000" rtlCol="0" anchor="t" anchorCtr="0">
              <a:noAutofit/>
            </a:bodyPr>
            <a:lstStyle/>
            <a:p>
              <a:pPr marL="171450" indent="-171450">
                <a:buFont typeface="Arial" panose="020B0604020202020204" pitchFamily="34" charset="0"/>
                <a:buChar char="•"/>
              </a:pPr>
              <a:r>
                <a:rPr lang="en-GB" sz="1200" dirty="0"/>
                <a:t>In Round 2 the seat of arbitration was Paris, France.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The tariff for Round 2 was $c8.4/kWh</a:t>
              </a:r>
            </a:p>
            <a:p>
              <a:endParaRPr lang="en-GB" sz="1100" dirty="0"/>
            </a:p>
          </p:txBody>
        </p:sp>
        <p:sp>
          <p:nvSpPr>
            <p:cNvPr id="17" name="Rectangle 16"/>
            <p:cNvSpPr/>
            <p:nvPr/>
          </p:nvSpPr>
          <p:spPr>
            <a:xfrm>
              <a:off x="7680325" y="1517571"/>
              <a:ext cx="1125536" cy="69989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600"/>
                </a:spcBef>
                <a:spcAft>
                  <a:spcPts val="0"/>
                </a:spcAft>
              </a:pPr>
              <a:r>
                <a:rPr lang="en-GB" sz="1400" dirty="0">
                  <a:latin typeface="+mj-lt"/>
                </a:rPr>
                <a:t>Final solution</a:t>
              </a:r>
            </a:p>
          </p:txBody>
        </p:sp>
      </p:grpSp>
      <p:sp>
        <p:nvSpPr>
          <p:cNvPr id="18" name="TextBox 17"/>
          <p:cNvSpPr txBox="1"/>
          <p:nvPr/>
        </p:nvSpPr>
        <p:spPr>
          <a:xfrm>
            <a:off x="4505326" y="5014198"/>
            <a:ext cx="3175000" cy="1242670"/>
          </a:xfrm>
          <a:prstGeom prst="chevron">
            <a:avLst>
              <a:gd name="adj" fmla="val 23395"/>
            </a:avLst>
          </a:prstGeom>
          <a:solidFill>
            <a:schemeClr val="accent6">
              <a:lumMod val="40000"/>
              <a:lumOff val="6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Production sharing contracts have all used Cairo seat and </a:t>
            </a:r>
            <a:r>
              <a:rPr lang="en-GB" sz="1000" dirty="0" err="1">
                <a:latin typeface="+mn-lt"/>
              </a:rPr>
              <a:t>CRCICA</a:t>
            </a:r>
            <a:r>
              <a:rPr lang="en-GB" sz="1000" dirty="0">
                <a:latin typeface="+mn-lt"/>
              </a:rPr>
              <a:t> Rules</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2010 rules relaxed fees to attract higher calibre arbitrators for large disputes</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Rules are based on </a:t>
            </a:r>
            <a:r>
              <a:rPr lang="en-GB" sz="1000" dirty="0" err="1">
                <a:latin typeface="+mn-lt"/>
              </a:rPr>
              <a:t>UNCITRAL</a:t>
            </a:r>
            <a:r>
              <a:rPr lang="en-GB" sz="1000" dirty="0">
                <a:latin typeface="+mn-lt"/>
              </a:rPr>
              <a:t> – not viewed as materially deficient</a:t>
            </a:r>
          </a:p>
        </p:txBody>
      </p:sp>
      <p:sp>
        <p:nvSpPr>
          <p:cNvPr id="19" name="TextBox 18"/>
          <p:cNvSpPr txBox="1"/>
          <p:nvPr/>
        </p:nvSpPr>
        <p:spPr>
          <a:xfrm>
            <a:off x="4498974" y="3692940"/>
            <a:ext cx="3175000" cy="1228416"/>
          </a:xfrm>
          <a:prstGeom prst="chevron">
            <a:avLst>
              <a:gd name="adj" fmla="val 23395"/>
            </a:avLst>
          </a:prstGeom>
          <a:solidFill>
            <a:schemeClr val="accent6">
              <a:lumMod val="40000"/>
              <a:lumOff val="6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Egyptian courts have historically demonstrated independence from the State</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E.g. Court decision to nullify a maritime border treaty with Saudi Arabia</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Recognised by academics as generally respecting the rule of law</a:t>
            </a:r>
          </a:p>
        </p:txBody>
      </p:sp>
      <p:sp>
        <p:nvSpPr>
          <p:cNvPr id="20" name="TextBox 19"/>
          <p:cNvSpPr txBox="1"/>
          <p:nvPr/>
        </p:nvSpPr>
        <p:spPr>
          <a:xfrm>
            <a:off x="4505326" y="2370666"/>
            <a:ext cx="3175000" cy="1234949"/>
          </a:xfrm>
          <a:prstGeom prst="chevron">
            <a:avLst>
              <a:gd name="adj" fmla="val 23395"/>
            </a:avLst>
          </a:prstGeom>
          <a:solidFill>
            <a:schemeClr val="accent6">
              <a:lumMod val="40000"/>
              <a:lumOff val="60000"/>
            </a:schemeClr>
          </a:solidFill>
        </p:spPr>
        <p:txBody>
          <a:bodyPr wrap="square" lIns="180000" rIns="180000" rtlCol="0" anchor="ctr" anchorCtr="0">
            <a:noAutofit/>
          </a:bodyPr>
          <a:lstStyle/>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Conditions for annulment are similar to other jurisdictions</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E.g. no / invalid arbitration agreement; failure to follow procedures; right to a fair hearing</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Public policy is a general caveat</a:t>
            </a:r>
          </a:p>
          <a:p>
            <a:pPr marL="182563" indent="-182563" fontAlgn="auto">
              <a:spcBef>
                <a:spcPts val="0"/>
              </a:spcBef>
              <a:spcAft>
                <a:spcPts val="0"/>
              </a:spcAft>
              <a:buClr>
                <a:schemeClr val="accent6"/>
              </a:buClr>
              <a:buFont typeface="Wingdings 2" panose="05020102010507070707" pitchFamily="18" charset="2"/>
              <a:buChar char=""/>
              <a:defRPr/>
            </a:pPr>
            <a:r>
              <a:rPr lang="en-GB" sz="1000" dirty="0">
                <a:latin typeface="+mn-lt"/>
              </a:rPr>
              <a:t>Appeal on point of law is common grounds for challenge</a:t>
            </a:r>
          </a:p>
        </p:txBody>
      </p:sp>
      <p:sp>
        <p:nvSpPr>
          <p:cNvPr id="21" name="Footer Placeholder 3"/>
          <p:cNvSpPr>
            <a:spLocks noGrp="1"/>
          </p:cNvSpPr>
          <p:nvPr>
            <p:ph type="ftr" sz="quarter" idx="13"/>
            <p:custDataLst>
              <p:tags r:id="rId4"/>
            </p:custDataLst>
          </p:nvPr>
        </p:nvSpPr>
        <p:spPr>
          <a:xfrm>
            <a:off x="582613" y="6529388"/>
            <a:ext cx="5220000" cy="179387"/>
          </a:xfrm>
        </p:spPr>
        <p:txBody>
          <a:bodyPr/>
          <a:lstStyle/>
          <a:p>
            <a:r>
              <a:rPr lang="en-GB" dirty="0"/>
              <a:t>Bank Audi Training 2018</a:t>
            </a:r>
          </a:p>
        </p:txBody>
      </p:sp>
    </p:spTree>
    <p:custDataLst>
      <p:tags r:id="rId1"/>
    </p:custDataLst>
    <p:extLst>
      <p:ext uri="{BB962C8B-B14F-4D97-AF65-F5344CB8AC3E}">
        <p14:creationId xmlns:p14="http://schemas.microsoft.com/office/powerpoint/2010/main" val="475545173"/>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Direct agreements</a:t>
            </a:r>
          </a:p>
        </p:txBody>
      </p:sp>
      <p:sp>
        <p:nvSpPr>
          <p:cNvPr id="3" name="Text Placeholder 2"/>
          <p:cNvSpPr>
            <a:spLocks noGrp="1"/>
          </p:cNvSpPr>
          <p:nvPr>
            <p:ph type="body" sz="quarter" idx="12"/>
          </p:nvPr>
        </p:nvSpPr>
        <p:spPr/>
        <p:txBody>
          <a:bodyPr/>
          <a:lstStyle/>
          <a:p>
            <a:pPr lvl="0"/>
            <a:endParaRPr lang="en-GB" sz="2000" dirty="0"/>
          </a:p>
          <a:p>
            <a:pPr lvl="0"/>
            <a:endParaRPr lang="en-GB" sz="2000" dirty="0"/>
          </a:p>
          <a:p>
            <a:pPr lvl="0"/>
            <a:endParaRPr lang="en-GB" sz="2000" dirty="0"/>
          </a:p>
          <a:p>
            <a:pPr lvl="0"/>
            <a:endParaRPr lang="en-GB" sz="2000" dirty="0"/>
          </a:p>
          <a:p>
            <a:pPr marL="0" lvl="0" indent="0">
              <a:buNone/>
            </a:pPr>
            <a:endParaRPr lang="en-GB" sz="2000" dirty="0"/>
          </a:p>
          <a:p>
            <a:pPr lvl="0"/>
            <a:r>
              <a:rPr lang="en-GB" sz="2000" dirty="0"/>
              <a:t>The primary purpose of a direct agreement is for the Lenders to step-in to </a:t>
            </a:r>
            <a:r>
              <a:rPr lang="en-GB" sz="2000" dirty="0" err="1"/>
              <a:t>ProjectCo’s</a:t>
            </a:r>
            <a:r>
              <a:rPr lang="en-GB" sz="2000" dirty="0"/>
              <a:t> shoes following a </a:t>
            </a:r>
            <a:r>
              <a:rPr lang="en-GB" sz="2000" dirty="0" err="1"/>
              <a:t>ProjectCo</a:t>
            </a:r>
            <a:r>
              <a:rPr lang="en-GB" sz="2000" dirty="0"/>
              <a:t> default under either the PPA or the finance documents.  The Lenders’ and the </a:t>
            </a:r>
            <a:r>
              <a:rPr lang="en-GB" sz="2000" dirty="0" err="1"/>
              <a:t>Offtaker’s</a:t>
            </a:r>
            <a:r>
              <a:rPr lang="en-GB" sz="2000" dirty="0"/>
              <a:t> interests are therefore </a:t>
            </a:r>
            <a:r>
              <a:rPr lang="en-GB" sz="2000" b="1" dirty="0"/>
              <a:t>aligned</a:t>
            </a:r>
            <a:r>
              <a:rPr lang="en-GB" sz="2000" dirty="0"/>
              <a:t>.</a:t>
            </a:r>
          </a:p>
          <a:p>
            <a:pPr lvl="0"/>
            <a:r>
              <a:rPr lang="en-GB" sz="2000" dirty="0"/>
              <a:t>Direct agreements may also be used by Lenders as a tool to amend the PPA (where the Lenders were mandated after the PPA was signed).  In this situation the direct agreement operates as a form of amendment agreement.  </a:t>
            </a:r>
          </a:p>
          <a:p>
            <a:pPr lvl="0"/>
            <a:r>
              <a:rPr lang="en-GB" sz="2000" dirty="0"/>
              <a:t>The PPA must include an ability for </a:t>
            </a:r>
            <a:r>
              <a:rPr lang="en-GB" sz="2000" dirty="0" err="1"/>
              <a:t>ProjectCo</a:t>
            </a:r>
            <a:r>
              <a:rPr lang="en-GB" sz="2000" dirty="0"/>
              <a:t> to assign its rights by way of security / charge its interest in the PPA to the Lenders.</a:t>
            </a:r>
          </a:p>
          <a:p>
            <a:pPr marL="0" indent="0">
              <a:buNone/>
            </a:pPr>
            <a:endParaRPr lang="en-GB" dirty="0"/>
          </a:p>
        </p:txBody>
      </p:sp>
      <p:sp>
        <p:nvSpPr>
          <p:cNvPr id="4" name="Rectangle 3"/>
          <p:cNvSpPr/>
          <p:nvPr/>
        </p:nvSpPr>
        <p:spPr>
          <a:xfrm>
            <a:off x="1025382" y="1052736"/>
            <a:ext cx="145838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Lenders</a:t>
            </a:r>
          </a:p>
        </p:txBody>
      </p:sp>
      <p:sp>
        <p:nvSpPr>
          <p:cNvPr id="5" name="Rectangle 4"/>
          <p:cNvSpPr/>
          <p:nvPr/>
        </p:nvSpPr>
        <p:spPr>
          <a:xfrm>
            <a:off x="3581994" y="1988840"/>
            <a:ext cx="145838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ProjectCo</a:t>
            </a:r>
            <a:endParaRPr lang="en-GB" dirty="0"/>
          </a:p>
        </p:txBody>
      </p:sp>
      <p:sp>
        <p:nvSpPr>
          <p:cNvPr id="6" name="Rectangle 5"/>
          <p:cNvSpPr/>
          <p:nvPr/>
        </p:nvSpPr>
        <p:spPr>
          <a:xfrm>
            <a:off x="6228184" y="1045377"/>
            <a:ext cx="145838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Offtaker</a:t>
            </a:r>
            <a:endParaRPr lang="en-GB" dirty="0"/>
          </a:p>
        </p:txBody>
      </p:sp>
      <p:cxnSp>
        <p:nvCxnSpPr>
          <p:cNvPr id="8" name="Straight Arrow Connector 7" descr="double sided arrow from offtaker to lender "/>
          <p:cNvCxnSpPr/>
          <p:nvPr/>
        </p:nvCxnSpPr>
        <p:spPr>
          <a:xfrm>
            <a:off x="2627784" y="1333409"/>
            <a:ext cx="3528392" cy="735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descr="double headed arrow from lender to projectco"/>
          <p:cNvCxnSpPr/>
          <p:nvPr/>
        </p:nvCxnSpPr>
        <p:spPr>
          <a:xfrm>
            <a:off x="1835696" y="1772816"/>
            <a:ext cx="1584176" cy="5040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descr="double headed arrow from projectco to offtaker"/>
          <p:cNvCxnSpPr/>
          <p:nvPr/>
        </p:nvCxnSpPr>
        <p:spPr>
          <a:xfrm flipV="1">
            <a:off x="5292080" y="1844824"/>
            <a:ext cx="1584176" cy="42740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4175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rPr>
              <a:t>PPA approval and execution</a:t>
            </a:r>
          </a:p>
        </p:txBody>
      </p:sp>
      <p:graphicFrame>
        <p:nvGraphicFramePr>
          <p:cNvPr id="4" name="Diagram 3" descr="circle flow chart"/>
          <p:cNvGraphicFramePr/>
          <p:nvPr>
            <p:extLst>
              <p:ext uri="{D42A27DB-BD31-4B8C-83A1-F6EECF244321}">
                <p14:modId xmlns:p14="http://schemas.microsoft.com/office/powerpoint/2010/main" val="2234629600"/>
              </p:ext>
            </p:extLst>
          </p:nvPr>
        </p:nvGraphicFramePr>
        <p:xfrm>
          <a:off x="358775" y="1044000"/>
          <a:ext cx="8424000" cy="50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6353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600" dirty="0"/>
            </a:br>
            <a:r>
              <a:rPr lang="en-GB" sz="3600" dirty="0">
                <a:solidFill>
                  <a:srgbClr val="FF0000"/>
                </a:solidFill>
              </a:rPr>
              <a:t>Renewable </a:t>
            </a:r>
            <a:r>
              <a:rPr lang="en-GB" sz="3600" dirty="0" err="1">
                <a:solidFill>
                  <a:srgbClr val="FF0000"/>
                </a:solidFill>
              </a:rPr>
              <a:t>IPP</a:t>
            </a:r>
            <a:r>
              <a:rPr lang="en-GB" sz="3600" dirty="0">
                <a:solidFill>
                  <a:srgbClr val="FF0000"/>
                </a:solidFill>
              </a:rPr>
              <a:t> structure</a:t>
            </a:r>
            <a:br>
              <a:rPr lang="en-GB" dirty="0">
                <a:solidFill>
                  <a:srgbClr val="FF0000"/>
                </a:solidFill>
              </a:rPr>
            </a:br>
            <a:endParaRPr lang="en-GB" dirty="0">
              <a:solidFill>
                <a:srgbClr val="FF0000"/>
              </a:solidFill>
            </a:endParaRPr>
          </a:p>
        </p:txBody>
      </p:sp>
      <p:sp>
        <p:nvSpPr>
          <p:cNvPr id="4" name="Rounded Rectangle 3"/>
          <p:cNvSpPr/>
          <p:nvPr/>
        </p:nvSpPr>
        <p:spPr>
          <a:xfrm>
            <a:off x="3486875" y="3775599"/>
            <a:ext cx="1739265" cy="458965"/>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400" dirty="0" err="1"/>
              <a:t>ProjectCo</a:t>
            </a:r>
            <a:endParaRPr lang="en-GB" sz="1400" dirty="0"/>
          </a:p>
        </p:txBody>
      </p:sp>
      <p:sp>
        <p:nvSpPr>
          <p:cNvPr id="5" name="Rounded Rectangle 4"/>
          <p:cNvSpPr/>
          <p:nvPr/>
        </p:nvSpPr>
        <p:spPr>
          <a:xfrm>
            <a:off x="1250954" y="5421912"/>
            <a:ext cx="1739265" cy="466585"/>
          </a:xfrm>
          <a:prstGeom prst="roundRect">
            <a:avLst/>
          </a:prstGeom>
          <a:solidFill>
            <a:schemeClr val="accent1">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sz="1400" dirty="0"/>
              <a:t>EPC Contractor</a:t>
            </a:r>
          </a:p>
        </p:txBody>
      </p:sp>
      <p:sp>
        <p:nvSpPr>
          <p:cNvPr id="6" name="Rounded Rectangle 5"/>
          <p:cNvSpPr/>
          <p:nvPr/>
        </p:nvSpPr>
        <p:spPr>
          <a:xfrm>
            <a:off x="6779180" y="3775600"/>
            <a:ext cx="1739265" cy="458964"/>
          </a:xfrm>
          <a:prstGeom prst="roundRect">
            <a:avLst/>
          </a:prstGeom>
          <a:solidFill>
            <a:srgbClr val="C0000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dirty="0" err="1"/>
              <a:t>Offtaker</a:t>
            </a:r>
            <a:endParaRPr lang="en-GB" sz="1400" dirty="0"/>
          </a:p>
        </p:txBody>
      </p:sp>
      <p:cxnSp>
        <p:nvCxnSpPr>
          <p:cNvPr id="7" name="Straight Arrow Connector 6" descr="a flow chart depicting how Lenders, Sponsors, Government, Offtakers, Operators, Land Owners, and EPC contractors all relate to the ProjectCo, in the center of the diagram"/>
          <p:cNvCxnSpPr/>
          <p:nvPr/>
        </p:nvCxnSpPr>
        <p:spPr>
          <a:xfrm flipV="1">
            <a:off x="1979712" y="4234564"/>
            <a:ext cx="1584176" cy="11873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C183D7F6-B498-43B3-948B-1728B52AA6E4}">
                <adec:decorative xmlns:adec="http://schemas.microsoft.com/office/drawing/2017/decorative" val="1"/>
              </a:ext>
            </a:extLst>
          </p:cNvPr>
          <p:cNvCxnSpPr/>
          <p:nvPr/>
        </p:nvCxnSpPr>
        <p:spPr>
          <a:xfrm>
            <a:off x="5251244" y="4149080"/>
            <a:ext cx="154559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5731495" y="5374038"/>
            <a:ext cx="1739265" cy="462775"/>
          </a:xfrm>
          <a:prstGeom prst="roundRect">
            <a:avLst/>
          </a:prstGeom>
          <a:solidFill>
            <a:schemeClr val="accent1">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400" dirty="0"/>
              <a:t>Operator</a:t>
            </a:r>
          </a:p>
        </p:txBody>
      </p:sp>
      <p:sp>
        <p:nvSpPr>
          <p:cNvPr id="10" name="Rounded Rectangle 9"/>
          <p:cNvSpPr/>
          <p:nvPr/>
        </p:nvSpPr>
        <p:spPr>
          <a:xfrm>
            <a:off x="3443535" y="2126377"/>
            <a:ext cx="1739265" cy="4665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400" dirty="0"/>
              <a:t>Sponsors</a:t>
            </a:r>
          </a:p>
        </p:txBody>
      </p:sp>
      <p:cxnSp>
        <p:nvCxnSpPr>
          <p:cNvPr id="11" name="Straight Arrow Connector 10">
            <a:extLst>
              <a:ext uri="{C183D7F6-B498-43B3-948B-1728B52AA6E4}">
                <adec:decorative xmlns:adec="http://schemas.microsoft.com/office/drawing/2017/decorative" val="1"/>
              </a:ext>
            </a:extLst>
          </p:cNvPr>
          <p:cNvCxnSpPr/>
          <p:nvPr/>
        </p:nvCxnSpPr>
        <p:spPr>
          <a:xfrm flipH="1">
            <a:off x="5226140" y="3921678"/>
            <a:ext cx="1523374" cy="0"/>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511979" y="6034717"/>
            <a:ext cx="1739265" cy="462775"/>
          </a:xfrm>
          <a:prstGeom prst="roundRect">
            <a:avLst/>
          </a:prstGeom>
          <a:solidFill>
            <a:srgbClr val="C0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400" dirty="0">
                <a:solidFill>
                  <a:schemeClr val="bg1"/>
                </a:solidFill>
              </a:rPr>
              <a:t>Land Owner</a:t>
            </a:r>
          </a:p>
        </p:txBody>
      </p:sp>
      <p:cxnSp>
        <p:nvCxnSpPr>
          <p:cNvPr id="13" name="Straight Arrow Connector 12">
            <a:extLst>
              <a:ext uri="{C183D7F6-B498-43B3-948B-1728B52AA6E4}">
                <adec:decorative xmlns:adec="http://schemas.microsoft.com/office/drawing/2017/decorative" val="1"/>
              </a:ext>
            </a:extLst>
          </p:cNvPr>
          <p:cNvCxnSpPr/>
          <p:nvPr/>
        </p:nvCxnSpPr>
        <p:spPr>
          <a:xfrm flipH="1" flipV="1">
            <a:off x="4211960" y="4234564"/>
            <a:ext cx="1" cy="178131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C183D7F6-B498-43B3-948B-1728B52AA6E4}">
                <adec:decorative xmlns:adec="http://schemas.microsoft.com/office/drawing/2017/decorative" val="1"/>
              </a:ext>
            </a:extLst>
          </p:cNvPr>
          <p:cNvCxnSpPr/>
          <p:nvPr/>
        </p:nvCxnSpPr>
        <p:spPr>
          <a:xfrm>
            <a:off x="4165104" y="2611915"/>
            <a:ext cx="0" cy="1163685"/>
          </a:xfrm>
          <a:prstGeom prst="line">
            <a:avLst/>
          </a:prstGeom>
          <a:ln w="190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08475" y="2753989"/>
            <a:ext cx="1007007" cy="400110"/>
          </a:xfrm>
          <a:prstGeom prst="rect">
            <a:avLst/>
          </a:prstGeom>
          <a:noFill/>
        </p:spPr>
        <p:txBody>
          <a:bodyPr wrap="none" rtlCol="0">
            <a:spAutoFit/>
          </a:bodyPr>
          <a:lstStyle/>
          <a:p>
            <a:r>
              <a:rPr lang="en-GB" sz="1000" dirty="0"/>
              <a:t>Shareholders </a:t>
            </a:r>
          </a:p>
          <a:p>
            <a:r>
              <a:rPr lang="en-GB" sz="1000" dirty="0"/>
              <a:t>Agreement</a:t>
            </a:r>
          </a:p>
        </p:txBody>
      </p:sp>
      <p:sp>
        <p:nvSpPr>
          <p:cNvPr id="16" name="TextBox 15"/>
          <p:cNvSpPr txBox="1"/>
          <p:nvPr/>
        </p:nvSpPr>
        <p:spPr>
          <a:xfrm>
            <a:off x="5355036" y="4225735"/>
            <a:ext cx="1338006" cy="246221"/>
          </a:xfrm>
          <a:prstGeom prst="rect">
            <a:avLst/>
          </a:prstGeom>
          <a:noFill/>
        </p:spPr>
        <p:txBody>
          <a:bodyPr wrap="square" rtlCol="0">
            <a:spAutoFit/>
          </a:bodyPr>
          <a:lstStyle/>
          <a:p>
            <a:pPr algn="ctr"/>
            <a:r>
              <a:rPr lang="en-GB" sz="1000" dirty="0"/>
              <a:t>PPA</a:t>
            </a:r>
          </a:p>
        </p:txBody>
      </p:sp>
      <p:sp>
        <p:nvSpPr>
          <p:cNvPr id="17" name="TextBox 16"/>
          <p:cNvSpPr txBox="1"/>
          <p:nvPr/>
        </p:nvSpPr>
        <p:spPr>
          <a:xfrm>
            <a:off x="1826255" y="4714213"/>
            <a:ext cx="965329" cy="246221"/>
          </a:xfrm>
          <a:prstGeom prst="rect">
            <a:avLst/>
          </a:prstGeom>
          <a:noFill/>
        </p:spPr>
        <p:txBody>
          <a:bodyPr wrap="none" rtlCol="0">
            <a:spAutoFit/>
          </a:bodyPr>
          <a:lstStyle/>
          <a:p>
            <a:r>
              <a:rPr lang="en-GB" sz="1000" dirty="0"/>
              <a:t>EPC Contract</a:t>
            </a:r>
          </a:p>
        </p:txBody>
      </p:sp>
      <p:sp>
        <p:nvSpPr>
          <p:cNvPr id="18" name="TextBox 17"/>
          <p:cNvSpPr txBox="1"/>
          <p:nvPr/>
        </p:nvSpPr>
        <p:spPr>
          <a:xfrm>
            <a:off x="6125418" y="4681190"/>
            <a:ext cx="1135247" cy="246221"/>
          </a:xfrm>
          <a:prstGeom prst="rect">
            <a:avLst/>
          </a:prstGeom>
          <a:noFill/>
        </p:spPr>
        <p:txBody>
          <a:bodyPr wrap="none" rtlCol="0">
            <a:spAutoFit/>
          </a:bodyPr>
          <a:lstStyle/>
          <a:p>
            <a:r>
              <a:rPr lang="en-GB" sz="1000" dirty="0" err="1"/>
              <a:t>O&amp;M</a:t>
            </a:r>
            <a:r>
              <a:rPr lang="en-GB" sz="1000" dirty="0"/>
              <a:t> Agreement</a:t>
            </a:r>
          </a:p>
        </p:txBody>
      </p:sp>
      <p:sp>
        <p:nvSpPr>
          <p:cNvPr id="19" name="TextBox 18"/>
          <p:cNvSpPr txBox="1"/>
          <p:nvPr/>
        </p:nvSpPr>
        <p:spPr>
          <a:xfrm>
            <a:off x="4562359" y="5157193"/>
            <a:ext cx="530915" cy="246221"/>
          </a:xfrm>
          <a:prstGeom prst="rect">
            <a:avLst/>
          </a:prstGeom>
          <a:noFill/>
        </p:spPr>
        <p:txBody>
          <a:bodyPr wrap="none" rtlCol="0">
            <a:spAutoFit/>
          </a:bodyPr>
          <a:lstStyle/>
          <a:p>
            <a:r>
              <a:rPr lang="en-GB" sz="1000" dirty="0"/>
              <a:t>Lease</a:t>
            </a:r>
          </a:p>
        </p:txBody>
      </p:sp>
      <p:sp>
        <p:nvSpPr>
          <p:cNvPr id="20" name="Rounded Rectangle 19"/>
          <p:cNvSpPr/>
          <p:nvPr/>
        </p:nvSpPr>
        <p:spPr>
          <a:xfrm>
            <a:off x="6552612" y="2204864"/>
            <a:ext cx="1739265" cy="466586"/>
          </a:xfrm>
          <a:prstGeom prst="roundRect">
            <a:avLst/>
          </a:prstGeom>
          <a:solidFill>
            <a:srgbClr val="C00000"/>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dirty="0">
                <a:solidFill>
                  <a:schemeClr val="bg1"/>
                </a:solidFill>
              </a:rPr>
              <a:t>Government</a:t>
            </a:r>
          </a:p>
        </p:txBody>
      </p:sp>
      <p:cxnSp>
        <p:nvCxnSpPr>
          <p:cNvPr id="21" name="Straight Arrow Connector 20">
            <a:extLst>
              <a:ext uri="{C183D7F6-B498-43B3-948B-1728B52AA6E4}">
                <adec:decorative xmlns:adec="http://schemas.microsoft.com/office/drawing/2017/decorative" val="1"/>
              </a:ext>
            </a:extLst>
          </p:cNvPr>
          <p:cNvCxnSpPr/>
          <p:nvPr/>
        </p:nvCxnSpPr>
        <p:spPr>
          <a:xfrm flipV="1">
            <a:off x="5016311" y="2438157"/>
            <a:ext cx="1536301" cy="1329830"/>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33359" y="2954044"/>
            <a:ext cx="1722439" cy="400110"/>
          </a:xfrm>
          <a:prstGeom prst="rect">
            <a:avLst/>
          </a:prstGeom>
          <a:noFill/>
        </p:spPr>
        <p:txBody>
          <a:bodyPr wrap="square" rtlCol="0">
            <a:spAutoFit/>
          </a:bodyPr>
          <a:lstStyle/>
          <a:p>
            <a:r>
              <a:rPr lang="en-GB" sz="1000" dirty="0"/>
              <a:t>Implementation </a:t>
            </a:r>
          </a:p>
          <a:p>
            <a:r>
              <a:rPr lang="en-GB" sz="1000" dirty="0"/>
              <a:t>Agreement </a:t>
            </a:r>
          </a:p>
        </p:txBody>
      </p:sp>
      <p:cxnSp>
        <p:nvCxnSpPr>
          <p:cNvPr id="23" name="Straight Arrow Connector 22">
            <a:extLst>
              <a:ext uri="{C183D7F6-B498-43B3-948B-1728B52AA6E4}">
                <adec:decorative xmlns:adec="http://schemas.microsoft.com/office/drawing/2017/decorative" val="1"/>
              </a:ext>
            </a:extLst>
          </p:cNvPr>
          <p:cNvCxnSpPr/>
          <p:nvPr/>
        </p:nvCxnSpPr>
        <p:spPr>
          <a:xfrm flipH="1" flipV="1">
            <a:off x="5097028" y="4225736"/>
            <a:ext cx="1504099" cy="114830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C183D7F6-B498-43B3-948B-1728B52AA6E4}">
                <adec:decorative xmlns:adec="http://schemas.microsoft.com/office/drawing/2017/decorative" val="1"/>
              </a:ext>
            </a:extLst>
          </p:cNvPr>
          <p:cNvCxnSpPr/>
          <p:nvPr/>
        </p:nvCxnSpPr>
        <p:spPr>
          <a:xfrm flipV="1">
            <a:off x="4418931" y="2592964"/>
            <a:ext cx="0" cy="1165173"/>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971600" y="2145329"/>
            <a:ext cx="1739265" cy="4665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400" dirty="0"/>
              <a:t>Lenders</a:t>
            </a:r>
          </a:p>
        </p:txBody>
      </p:sp>
      <p:cxnSp>
        <p:nvCxnSpPr>
          <p:cNvPr id="26" name="Straight Arrow Connector 25">
            <a:extLst>
              <a:ext uri="{C183D7F6-B498-43B3-948B-1728B52AA6E4}">
                <adec:decorative xmlns:adec="http://schemas.microsoft.com/office/drawing/2017/decorative" val="1"/>
              </a:ext>
            </a:extLst>
          </p:cNvPr>
          <p:cNvCxnSpPr/>
          <p:nvPr/>
        </p:nvCxnSpPr>
        <p:spPr>
          <a:xfrm>
            <a:off x="1979712" y="2611915"/>
            <a:ext cx="1507163" cy="1279182"/>
          </a:xfrm>
          <a:prstGeom prst="straightConnector1">
            <a:avLst/>
          </a:prstGeom>
          <a:ln w="25400"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C183D7F6-B498-43B3-948B-1728B52AA6E4}">
                <adec:decorative xmlns:adec="http://schemas.microsoft.com/office/drawing/2017/decorative" val="1"/>
              </a:ext>
            </a:extLst>
          </p:cNvPr>
          <p:cNvCxnSpPr/>
          <p:nvPr/>
        </p:nvCxnSpPr>
        <p:spPr>
          <a:xfrm flipH="1" flipV="1">
            <a:off x="1710401" y="2611915"/>
            <a:ext cx="1764317" cy="1452701"/>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C183D7F6-B498-43B3-948B-1728B52AA6E4}">
                <adec:decorative xmlns:adec="http://schemas.microsoft.com/office/drawing/2017/decorative" val="1"/>
              </a:ext>
            </a:extLst>
          </p:cNvPr>
          <p:cNvCxnSpPr/>
          <p:nvPr/>
        </p:nvCxnSpPr>
        <p:spPr>
          <a:xfrm>
            <a:off x="4932040" y="4225736"/>
            <a:ext cx="1440160" cy="1148302"/>
          </a:xfrm>
          <a:prstGeom prst="line">
            <a:avLst/>
          </a:prstGeom>
          <a:ln w="25400">
            <a:solidFill>
              <a:srgbClr val="00B05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C183D7F6-B498-43B3-948B-1728B52AA6E4}">
                <adec:decorative xmlns:adec="http://schemas.microsoft.com/office/drawing/2017/decorative" val="1"/>
              </a:ext>
            </a:extLst>
          </p:cNvPr>
          <p:cNvCxnSpPr/>
          <p:nvPr/>
        </p:nvCxnSpPr>
        <p:spPr>
          <a:xfrm>
            <a:off x="4427984" y="4262663"/>
            <a:ext cx="32032" cy="1772054"/>
          </a:xfrm>
          <a:prstGeom prst="line">
            <a:avLst/>
          </a:prstGeom>
          <a:ln w="25400">
            <a:solidFill>
              <a:srgbClr val="00B05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C183D7F6-B498-43B3-948B-1728B52AA6E4}">
                <adec:decorative xmlns:adec="http://schemas.microsoft.com/office/drawing/2017/decorative" val="1"/>
              </a:ext>
            </a:extLst>
          </p:cNvPr>
          <p:cNvCxnSpPr/>
          <p:nvPr/>
        </p:nvCxnSpPr>
        <p:spPr>
          <a:xfrm flipH="1">
            <a:off x="2308920" y="4262663"/>
            <a:ext cx="1470992" cy="1140751"/>
          </a:xfrm>
          <a:prstGeom prst="line">
            <a:avLst/>
          </a:prstGeom>
          <a:ln w="254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09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b="1" dirty="0"/>
              <a:t>Any Questions?</a:t>
            </a:r>
          </a:p>
        </p:txBody>
      </p:sp>
    </p:spTree>
    <p:custDataLst>
      <p:tags r:id="rId1"/>
    </p:custDataLst>
    <p:extLst>
      <p:ext uri="{BB962C8B-B14F-4D97-AF65-F5344CB8AC3E}">
        <p14:creationId xmlns:p14="http://schemas.microsoft.com/office/powerpoint/2010/main" val="233876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600" dirty="0"/>
            </a:br>
            <a:r>
              <a:rPr lang="en-GB" sz="3600" dirty="0">
                <a:solidFill>
                  <a:srgbClr val="FF0000"/>
                </a:solidFill>
              </a:rPr>
              <a:t>What is ‘bankability’?</a:t>
            </a:r>
            <a:br>
              <a:rPr lang="en-GB" dirty="0"/>
            </a:br>
            <a:endParaRPr lang="en-GB" dirty="0"/>
          </a:p>
        </p:txBody>
      </p:sp>
      <p:sp>
        <p:nvSpPr>
          <p:cNvPr id="3" name="Text Placeholder 2"/>
          <p:cNvSpPr>
            <a:spLocks noGrp="1"/>
          </p:cNvSpPr>
          <p:nvPr>
            <p:ph type="body" sz="quarter" idx="12"/>
          </p:nvPr>
        </p:nvSpPr>
        <p:spPr/>
        <p:txBody>
          <a:bodyPr/>
          <a:lstStyle/>
          <a:p>
            <a:r>
              <a:rPr lang="en-GB" sz="2000" dirty="0"/>
              <a:t>If a contract is ‘bankable’ it means that it is sufficiently robust to enable a project to reach financial close.</a:t>
            </a:r>
          </a:p>
          <a:p>
            <a:pPr marL="0" indent="0">
              <a:buNone/>
            </a:pPr>
            <a:endParaRPr lang="en-GB" sz="2000" dirty="0"/>
          </a:p>
          <a:p>
            <a:r>
              <a:rPr lang="en-GB" sz="2000" dirty="0"/>
              <a:t>The PPA is crucial to bankability as it is </a:t>
            </a:r>
            <a:r>
              <a:rPr lang="en-GB" sz="2000" b="1" dirty="0"/>
              <a:t>the</a:t>
            </a:r>
            <a:r>
              <a:rPr lang="en-GB" sz="2000" dirty="0"/>
              <a:t> source of revenue for </a:t>
            </a:r>
            <a:r>
              <a:rPr lang="en-GB" sz="2000" dirty="0" err="1"/>
              <a:t>ProjectCo</a:t>
            </a:r>
            <a:r>
              <a:rPr lang="en-GB" sz="2000" dirty="0"/>
              <a:t>.  If no revenues flow under the PPA then there are no funds to repay Funders and to pay operating expenses.</a:t>
            </a:r>
          </a:p>
          <a:p>
            <a:pPr marL="0" indent="0">
              <a:buNone/>
            </a:pPr>
            <a:endParaRPr lang="en-GB" sz="2000" dirty="0"/>
          </a:p>
          <a:p>
            <a:r>
              <a:rPr lang="en-GB" sz="2000" dirty="0"/>
              <a:t>The concept of bankability is </a:t>
            </a:r>
            <a:r>
              <a:rPr lang="en-GB" sz="2000" b="1" dirty="0"/>
              <a:t>fluid</a:t>
            </a:r>
            <a:r>
              <a:rPr lang="en-GB" sz="2000" dirty="0"/>
              <a:t> and </a:t>
            </a:r>
            <a:r>
              <a:rPr lang="en-GB" sz="2000" b="1" dirty="0"/>
              <a:t>evolves</a:t>
            </a:r>
            <a:r>
              <a:rPr lang="en-GB" sz="2000" dirty="0"/>
              <a:t> as power markets evolve and new technologies become known.  </a:t>
            </a:r>
          </a:p>
          <a:p>
            <a:endParaRPr lang="en-GB" sz="2000" dirty="0"/>
          </a:p>
          <a:p>
            <a:pPr lvl="0"/>
            <a:r>
              <a:rPr lang="en-GB" sz="2000" dirty="0"/>
              <a:t>As project finance is usually focused on a single </a:t>
            </a:r>
            <a:r>
              <a:rPr lang="en-GB" sz="2000" dirty="0" err="1"/>
              <a:t>SPV</a:t>
            </a:r>
            <a:r>
              <a:rPr lang="en-GB" sz="2000" dirty="0"/>
              <a:t> and a single Plant, the quality of the project documentation in supporting </a:t>
            </a:r>
            <a:r>
              <a:rPr lang="en-GB" sz="2000" dirty="0" err="1"/>
              <a:t>ProjectCo’s</a:t>
            </a:r>
            <a:r>
              <a:rPr lang="en-GB" sz="2000" dirty="0"/>
              <a:t> ability to repay debt and operate the Plant is crucial. </a:t>
            </a:r>
          </a:p>
          <a:p>
            <a:endParaRPr lang="en-GB" sz="2000" dirty="0"/>
          </a:p>
          <a:p>
            <a:endParaRPr lang="en-GB" sz="2000" dirty="0"/>
          </a:p>
        </p:txBody>
      </p:sp>
    </p:spTree>
    <p:extLst>
      <p:ext uri="{BB962C8B-B14F-4D97-AF65-F5344CB8AC3E}">
        <p14:creationId xmlns:p14="http://schemas.microsoft.com/office/powerpoint/2010/main" val="2744712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solidFill>
                  <a:srgbClr val="FF0000"/>
                </a:solidFill>
              </a:rPr>
              <a:t>Why is project finance necessary?</a:t>
            </a:r>
          </a:p>
        </p:txBody>
      </p:sp>
      <p:sp>
        <p:nvSpPr>
          <p:cNvPr id="3" name="Text Placeholder 2"/>
          <p:cNvSpPr>
            <a:spLocks noGrp="1"/>
          </p:cNvSpPr>
          <p:nvPr>
            <p:ph type="body" sz="quarter" idx="12"/>
          </p:nvPr>
        </p:nvSpPr>
        <p:spPr/>
        <p:txBody>
          <a:bodyPr/>
          <a:lstStyle/>
          <a:p>
            <a:r>
              <a:rPr lang="en-GB" sz="2000" dirty="0"/>
              <a:t>Project finance is required by Sponsors to raise non-recourse or limited recourse debt.</a:t>
            </a:r>
          </a:p>
          <a:p>
            <a:endParaRPr lang="en-GB" sz="2000" dirty="0"/>
          </a:p>
          <a:p>
            <a:r>
              <a:rPr lang="en-GB" sz="2000" dirty="0"/>
              <a:t>The usage of project finance enables the transfer of technology risk to the private sector and takes the financing burden away from Government.</a:t>
            </a:r>
          </a:p>
          <a:p>
            <a:endParaRPr lang="en-GB" sz="2000" dirty="0"/>
          </a:p>
          <a:p>
            <a:r>
              <a:rPr lang="en-GB" sz="2000" dirty="0"/>
              <a:t>Establishing a robust framework for </a:t>
            </a:r>
            <a:r>
              <a:rPr lang="en-GB" sz="2000" dirty="0" err="1"/>
              <a:t>IPPs</a:t>
            </a:r>
            <a:r>
              <a:rPr lang="en-GB" sz="2000" dirty="0"/>
              <a:t> is a strong move towards a liberalised and self-supporting power sector.</a:t>
            </a:r>
          </a:p>
          <a:p>
            <a:pPr marL="0" indent="0">
              <a:buNone/>
            </a:pPr>
            <a:endParaRPr lang="en-GB" sz="2000" dirty="0"/>
          </a:p>
          <a:p>
            <a:pPr marL="0" indent="0" algn="ctr">
              <a:buNone/>
            </a:pPr>
            <a:r>
              <a:rPr lang="en-GB" sz="2000" i="1" dirty="0">
                <a:solidFill>
                  <a:srgbClr val="0070C0"/>
                </a:solidFill>
              </a:rPr>
              <a:t>“The availability of permanent financing (i.e. debt with a grace period equal to the construction period plus a repayment period of at least 10 years) on reasonable terms and conditions is a key pre-requisite to attract long-term investment from the private sector into the power sector in Sub-Saharan Africa”</a:t>
            </a:r>
          </a:p>
          <a:p>
            <a:endParaRPr lang="en-GB" sz="2000" dirty="0"/>
          </a:p>
          <a:p>
            <a:endParaRPr lang="en-GB" sz="2000" dirty="0"/>
          </a:p>
          <a:p>
            <a:endParaRPr lang="en-GB" dirty="0"/>
          </a:p>
        </p:txBody>
      </p:sp>
    </p:spTree>
    <p:extLst>
      <p:ext uri="{BB962C8B-B14F-4D97-AF65-F5344CB8AC3E}">
        <p14:creationId xmlns:p14="http://schemas.microsoft.com/office/powerpoint/2010/main" val="147216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Term and milestones</a:t>
            </a:r>
          </a:p>
        </p:txBody>
      </p:sp>
      <p:grpSp>
        <p:nvGrpSpPr>
          <p:cNvPr id="5" name="Group 4" descr="flow chart indicating that the development period comes first, and takes 18+ months. It is followed by financial close, which feeds into the construction period, 12-36 months, followed by the commercial operations date, and then the operating period, usually between 20-30 years"/>
          <p:cNvGrpSpPr/>
          <p:nvPr/>
        </p:nvGrpSpPr>
        <p:grpSpPr>
          <a:xfrm>
            <a:off x="359440" y="2946185"/>
            <a:ext cx="8422669" cy="1235629"/>
            <a:chOff x="359440" y="2946185"/>
            <a:chExt cx="8422669" cy="1235629"/>
          </a:xfrm>
        </p:grpSpPr>
        <p:sp>
          <p:nvSpPr>
            <p:cNvPr id="6" name="Freeform 5"/>
            <p:cNvSpPr/>
            <p:nvPr/>
          </p:nvSpPr>
          <p:spPr>
            <a:xfrm>
              <a:off x="359440" y="2946185"/>
              <a:ext cx="2862336" cy="1235629"/>
            </a:xfrm>
            <a:custGeom>
              <a:avLst/>
              <a:gdLst>
                <a:gd name="connsiteX0" fmla="*/ 0 w 2862336"/>
                <a:gd name="connsiteY0" fmla="*/ 0 h 1235629"/>
                <a:gd name="connsiteX1" fmla="*/ 2244522 w 2862336"/>
                <a:gd name="connsiteY1" fmla="*/ 0 h 1235629"/>
                <a:gd name="connsiteX2" fmla="*/ 2862336 w 2862336"/>
                <a:gd name="connsiteY2" fmla="*/ 617815 h 1235629"/>
                <a:gd name="connsiteX3" fmla="*/ 2244522 w 2862336"/>
                <a:gd name="connsiteY3" fmla="*/ 1235629 h 1235629"/>
                <a:gd name="connsiteX4" fmla="*/ 0 w 2862336"/>
                <a:gd name="connsiteY4" fmla="*/ 1235629 h 1235629"/>
                <a:gd name="connsiteX5" fmla="*/ 617815 w 2862336"/>
                <a:gd name="connsiteY5" fmla="*/ 617815 h 1235629"/>
                <a:gd name="connsiteX6" fmla="*/ 0 w 2862336"/>
                <a:gd name="connsiteY6" fmla="*/ 0 h 12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336" h="1235629">
                  <a:moveTo>
                    <a:pt x="0" y="0"/>
                  </a:moveTo>
                  <a:lnTo>
                    <a:pt x="2244522" y="0"/>
                  </a:lnTo>
                  <a:lnTo>
                    <a:pt x="2862336" y="617815"/>
                  </a:lnTo>
                  <a:lnTo>
                    <a:pt x="2244522" y="1235629"/>
                  </a:lnTo>
                  <a:lnTo>
                    <a:pt x="0" y="1235629"/>
                  </a:lnTo>
                  <a:lnTo>
                    <a:pt x="617815" y="617815"/>
                  </a:lnTo>
                  <a:lnTo>
                    <a:pt x="0" y="0"/>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97825" tIns="26670" rIns="644484" bIns="26670" numCol="1" spcCol="1270" anchor="ctr" anchorCtr="0">
              <a:noAutofit/>
            </a:bodyPr>
            <a:lstStyle/>
            <a:p>
              <a:pPr lvl="0" algn="ctr" defTabSz="889000">
                <a:lnSpc>
                  <a:spcPct val="90000"/>
                </a:lnSpc>
                <a:spcBef>
                  <a:spcPct val="0"/>
                </a:spcBef>
                <a:spcAft>
                  <a:spcPct val="35000"/>
                </a:spcAft>
              </a:pPr>
              <a:r>
                <a:rPr lang="en-GB" sz="2000" kern="1200" dirty="0"/>
                <a:t>Development Period</a:t>
              </a:r>
            </a:p>
            <a:p>
              <a:pPr lvl="0" algn="ctr" defTabSz="889000">
                <a:lnSpc>
                  <a:spcPct val="90000"/>
                </a:lnSpc>
                <a:spcBef>
                  <a:spcPct val="0"/>
                </a:spcBef>
                <a:spcAft>
                  <a:spcPct val="35000"/>
                </a:spcAft>
              </a:pPr>
              <a:r>
                <a:rPr lang="en-GB" sz="1600" dirty="0"/>
                <a:t>(18 + months) </a:t>
              </a:r>
              <a:endParaRPr lang="en-GB" sz="1600" kern="1200" dirty="0"/>
            </a:p>
          </p:txBody>
        </p:sp>
        <p:sp>
          <p:nvSpPr>
            <p:cNvPr id="7" name="Freeform 6"/>
            <p:cNvSpPr/>
            <p:nvPr/>
          </p:nvSpPr>
          <p:spPr>
            <a:xfrm>
              <a:off x="2912868" y="2946185"/>
              <a:ext cx="3089074" cy="1235629"/>
            </a:xfrm>
            <a:custGeom>
              <a:avLst/>
              <a:gdLst>
                <a:gd name="connsiteX0" fmla="*/ 0 w 3089074"/>
                <a:gd name="connsiteY0" fmla="*/ 0 h 1235629"/>
                <a:gd name="connsiteX1" fmla="*/ 2471260 w 3089074"/>
                <a:gd name="connsiteY1" fmla="*/ 0 h 1235629"/>
                <a:gd name="connsiteX2" fmla="*/ 3089074 w 3089074"/>
                <a:gd name="connsiteY2" fmla="*/ 617815 h 1235629"/>
                <a:gd name="connsiteX3" fmla="*/ 2471260 w 3089074"/>
                <a:gd name="connsiteY3" fmla="*/ 1235629 h 1235629"/>
                <a:gd name="connsiteX4" fmla="*/ 0 w 3089074"/>
                <a:gd name="connsiteY4" fmla="*/ 1235629 h 1235629"/>
                <a:gd name="connsiteX5" fmla="*/ 617815 w 3089074"/>
                <a:gd name="connsiteY5" fmla="*/ 617815 h 1235629"/>
                <a:gd name="connsiteX6" fmla="*/ 0 w 3089074"/>
                <a:gd name="connsiteY6" fmla="*/ 0 h 12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89074" h="1235629">
                  <a:moveTo>
                    <a:pt x="0" y="0"/>
                  </a:moveTo>
                  <a:lnTo>
                    <a:pt x="2471260" y="0"/>
                  </a:lnTo>
                  <a:lnTo>
                    <a:pt x="3089074" y="617815"/>
                  </a:lnTo>
                  <a:lnTo>
                    <a:pt x="2471260" y="1235629"/>
                  </a:lnTo>
                  <a:lnTo>
                    <a:pt x="0" y="1235629"/>
                  </a:lnTo>
                  <a:lnTo>
                    <a:pt x="617815" y="617815"/>
                  </a:lnTo>
                  <a:lnTo>
                    <a:pt x="0" y="0"/>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827" tIns="32004" rIns="649818" bIns="32004" numCol="1" spcCol="1270" anchor="ctr" anchorCtr="0">
              <a:noAutofit/>
            </a:bodyPr>
            <a:lstStyle/>
            <a:p>
              <a:pPr lvl="0" algn="ctr" defTabSz="1066800">
                <a:lnSpc>
                  <a:spcPct val="90000"/>
                </a:lnSpc>
                <a:spcBef>
                  <a:spcPct val="0"/>
                </a:spcBef>
                <a:spcAft>
                  <a:spcPct val="35000"/>
                </a:spcAft>
              </a:pPr>
              <a:r>
                <a:rPr lang="en-GB" sz="2400" kern="1200" dirty="0"/>
                <a:t>Construction Period</a:t>
              </a:r>
            </a:p>
            <a:p>
              <a:pPr lvl="0" algn="ctr" defTabSz="1066800">
                <a:lnSpc>
                  <a:spcPct val="90000"/>
                </a:lnSpc>
                <a:spcBef>
                  <a:spcPct val="0"/>
                </a:spcBef>
                <a:spcAft>
                  <a:spcPct val="35000"/>
                </a:spcAft>
              </a:pPr>
              <a:r>
                <a:rPr lang="en-GB" sz="1400" dirty="0"/>
                <a:t>(@12 – 36 months)</a:t>
              </a:r>
              <a:endParaRPr lang="en-GB" sz="1400" kern="1200" dirty="0"/>
            </a:p>
          </p:txBody>
        </p:sp>
        <p:sp>
          <p:nvSpPr>
            <p:cNvPr id="8" name="Freeform 7"/>
            <p:cNvSpPr/>
            <p:nvPr/>
          </p:nvSpPr>
          <p:spPr>
            <a:xfrm>
              <a:off x="5693035" y="2946185"/>
              <a:ext cx="3089074" cy="1235629"/>
            </a:xfrm>
            <a:custGeom>
              <a:avLst/>
              <a:gdLst>
                <a:gd name="connsiteX0" fmla="*/ 0 w 3089074"/>
                <a:gd name="connsiteY0" fmla="*/ 0 h 1235629"/>
                <a:gd name="connsiteX1" fmla="*/ 2471260 w 3089074"/>
                <a:gd name="connsiteY1" fmla="*/ 0 h 1235629"/>
                <a:gd name="connsiteX2" fmla="*/ 3089074 w 3089074"/>
                <a:gd name="connsiteY2" fmla="*/ 617815 h 1235629"/>
                <a:gd name="connsiteX3" fmla="*/ 2471260 w 3089074"/>
                <a:gd name="connsiteY3" fmla="*/ 1235629 h 1235629"/>
                <a:gd name="connsiteX4" fmla="*/ 0 w 3089074"/>
                <a:gd name="connsiteY4" fmla="*/ 1235629 h 1235629"/>
                <a:gd name="connsiteX5" fmla="*/ 617815 w 3089074"/>
                <a:gd name="connsiteY5" fmla="*/ 617815 h 1235629"/>
                <a:gd name="connsiteX6" fmla="*/ 0 w 3089074"/>
                <a:gd name="connsiteY6" fmla="*/ 0 h 12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89074" h="1235629">
                  <a:moveTo>
                    <a:pt x="0" y="0"/>
                  </a:moveTo>
                  <a:lnTo>
                    <a:pt x="2471260" y="0"/>
                  </a:lnTo>
                  <a:lnTo>
                    <a:pt x="3089074" y="617815"/>
                  </a:lnTo>
                  <a:lnTo>
                    <a:pt x="2471260" y="1235629"/>
                  </a:lnTo>
                  <a:lnTo>
                    <a:pt x="0" y="1235629"/>
                  </a:lnTo>
                  <a:lnTo>
                    <a:pt x="617815" y="617815"/>
                  </a:lnTo>
                  <a:lnTo>
                    <a:pt x="0" y="0"/>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827" tIns="32004" rIns="649818" bIns="32004" numCol="1" spcCol="1270" anchor="ctr" anchorCtr="0">
              <a:noAutofit/>
            </a:bodyPr>
            <a:lstStyle/>
            <a:p>
              <a:pPr lvl="0" algn="ctr" defTabSz="1066800">
                <a:lnSpc>
                  <a:spcPct val="90000"/>
                </a:lnSpc>
                <a:spcBef>
                  <a:spcPct val="0"/>
                </a:spcBef>
                <a:spcAft>
                  <a:spcPct val="35000"/>
                </a:spcAft>
              </a:pPr>
              <a:r>
                <a:rPr lang="en-GB" sz="2400" kern="1200" dirty="0"/>
                <a:t>Operating Period</a:t>
              </a:r>
            </a:p>
            <a:p>
              <a:pPr lvl="0" algn="ctr" defTabSz="1066800">
                <a:lnSpc>
                  <a:spcPct val="90000"/>
                </a:lnSpc>
                <a:spcBef>
                  <a:spcPct val="0"/>
                </a:spcBef>
                <a:spcAft>
                  <a:spcPct val="35000"/>
                </a:spcAft>
              </a:pPr>
              <a:r>
                <a:rPr lang="en-GB" sz="1600" dirty="0"/>
                <a:t>(20 – 30 years)</a:t>
              </a:r>
              <a:endParaRPr lang="en-GB" sz="1600" kern="1200" dirty="0"/>
            </a:p>
          </p:txBody>
        </p:sp>
      </p:grpSp>
      <p:sp>
        <p:nvSpPr>
          <p:cNvPr id="10" name="TextBox 9"/>
          <p:cNvSpPr txBox="1"/>
          <p:nvPr/>
        </p:nvSpPr>
        <p:spPr>
          <a:xfrm>
            <a:off x="467544" y="4437112"/>
            <a:ext cx="2160240" cy="2123658"/>
          </a:xfrm>
          <a:prstGeom prst="rect">
            <a:avLst/>
          </a:prstGeom>
          <a:noFill/>
          <a:ln>
            <a:solidFill>
              <a:schemeClr val="tx1"/>
            </a:solidFill>
          </a:ln>
        </p:spPr>
        <p:txBody>
          <a:bodyPr wrap="square" rtlCol="0">
            <a:spAutoFit/>
          </a:bodyPr>
          <a:lstStyle/>
          <a:p>
            <a:r>
              <a:rPr lang="en-GB" sz="1200" dirty="0"/>
              <a:t>Permitting / authorisations</a:t>
            </a:r>
          </a:p>
          <a:p>
            <a:r>
              <a:rPr lang="en-GB" sz="1200" dirty="0"/>
              <a:t>Contracting (PPA, IA, EPC, </a:t>
            </a:r>
            <a:r>
              <a:rPr lang="en-GB" sz="1200" dirty="0" err="1"/>
              <a:t>O&amp;M</a:t>
            </a:r>
            <a:r>
              <a:rPr lang="en-GB" sz="1200" dirty="0"/>
              <a:t> </a:t>
            </a:r>
            <a:r>
              <a:rPr lang="en-GB" sz="1200" dirty="0" err="1"/>
              <a:t>etc</a:t>
            </a:r>
            <a:r>
              <a:rPr lang="en-GB" sz="1200" dirty="0"/>
              <a:t>)</a:t>
            </a:r>
          </a:p>
          <a:p>
            <a:r>
              <a:rPr lang="en-GB" sz="1200" dirty="0"/>
              <a:t>Financing</a:t>
            </a:r>
          </a:p>
          <a:p>
            <a:r>
              <a:rPr lang="en-GB" sz="1200" dirty="0"/>
              <a:t>Studies</a:t>
            </a:r>
          </a:p>
          <a:p>
            <a:r>
              <a:rPr lang="en-GB" sz="1200" dirty="0" err="1"/>
              <a:t>ESIA</a:t>
            </a:r>
            <a:endParaRPr lang="en-GB" sz="1200" dirty="0"/>
          </a:p>
          <a:p>
            <a:r>
              <a:rPr lang="en-GB" sz="1200" dirty="0"/>
              <a:t>CPs</a:t>
            </a:r>
          </a:p>
          <a:p>
            <a:r>
              <a:rPr lang="en-GB" sz="1200" dirty="0"/>
              <a:t>Advisers </a:t>
            </a:r>
          </a:p>
          <a:p>
            <a:r>
              <a:rPr lang="en-GB" sz="1200" dirty="0"/>
              <a:t>Land</a:t>
            </a:r>
          </a:p>
          <a:p>
            <a:r>
              <a:rPr lang="en-GB" sz="1200" b="1" dirty="0"/>
              <a:t>Equity risk period</a:t>
            </a:r>
          </a:p>
          <a:p>
            <a:endParaRPr lang="en-GB" sz="1200" dirty="0"/>
          </a:p>
        </p:txBody>
      </p:sp>
      <p:sp>
        <p:nvSpPr>
          <p:cNvPr id="11" name="TextBox 10"/>
          <p:cNvSpPr txBox="1"/>
          <p:nvPr/>
        </p:nvSpPr>
        <p:spPr>
          <a:xfrm>
            <a:off x="2987824" y="4437112"/>
            <a:ext cx="2376264" cy="1569660"/>
          </a:xfrm>
          <a:prstGeom prst="rect">
            <a:avLst/>
          </a:prstGeom>
          <a:noFill/>
          <a:ln>
            <a:solidFill>
              <a:schemeClr val="tx1"/>
            </a:solidFill>
          </a:ln>
        </p:spPr>
        <p:txBody>
          <a:bodyPr wrap="square" rtlCol="0">
            <a:spAutoFit/>
          </a:bodyPr>
          <a:lstStyle/>
          <a:p>
            <a:r>
              <a:rPr lang="en-GB" sz="1200" dirty="0"/>
              <a:t>Construction completion risk</a:t>
            </a:r>
          </a:p>
          <a:p>
            <a:r>
              <a:rPr lang="en-GB" sz="1200" dirty="0"/>
              <a:t>EPC contractor support</a:t>
            </a:r>
          </a:p>
          <a:p>
            <a:r>
              <a:rPr lang="en-GB" sz="1200" dirty="0"/>
              <a:t>PPA performance bond</a:t>
            </a:r>
          </a:p>
          <a:p>
            <a:r>
              <a:rPr lang="en-GB" sz="1200" dirty="0"/>
              <a:t>Testing and commissioning</a:t>
            </a:r>
          </a:p>
          <a:p>
            <a:r>
              <a:rPr lang="en-GB" sz="1200" dirty="0"/>
              <a:t>Interconnection</a:t>
            </a:r>
          </a:p>
          <a:p>
            <a:r>
              <a:rPr lang="en-GB" sz="1200" dirty="0"/>
              <a:t>Deemed completion</a:t>
            </a:r>
          </a:p>
          <a:p>
            <a:r>
              <a:rPr lang="en-GB" sz="1200" b="1" dirty="0"/>
              <a:t>EPC &amp; </a:t>
            </a:r>
            <a:r>
              <a:rPr lang="en-GB" sz="1200" b="1" dirty="0" err="1"/>
              <a:t>ProjectCo</a:t>
            </a:r>
            <a:r>
              <a:rPr lang="en-GB" sz="1200" b="1" dirty="0"/>
              <a:t> primary obligations	</a:t>
            </a:r>
          </a:p>
        </p:txBody>
      </p:sp>
      <p:cxnSp>
        <p:nvCxnSpPr>
          <p:cNvPr id="13" name="Straight Arrow Connector 12">
            <a:extLst>
              <a:ext uri="{C183D7F6-B498-43B3-948B-1728B52AA6E4}">
                <adec:decorative xmlns:adec="http://schemas.microsoft.com/office/drawing/2017/decorative" val="1"/>
              </a:ext>
            </a:extLst>
          </p:cNvPr>
          <p:cNvCxnSpPr/>
          <p:nvPr/>
        </p:nvCxnSpPr>
        <p:spPr>
          <a:xfrm>
            <a:off x="2780853" y="2060848"/>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C183D7F6-B498-43B3-948B-1728B52AA6E4}">
                <adec:decorative xmlns:adec="http://schemas.microsoft.com/office/drawing/2017/decorative" val="1"/>
              </a:ext>
            </a:extLst>
          </p:cNvPr>
          <p:cNvCxnSpPr/>
          <p:nvPr/>
        </p:nvCxnSpPr>
        <p:spPr>
          <a:xfrm>
            <a:off x="5580112" y="2154097"/>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24128" y="4437112"/>
            <a:ext cx="2376264" cy="1015663"/>
          </a:xfrm>
          <a:prstGeom prst="rect">
            <a:avLst/>
          </a:prstGeom>
          <a:noFill/>
          <a:ln>
            <a:solidFill>
              <a:schemeClr val="tx1"/>
            </a:solidFill>
          </a:ln>
        </p:spPr>
        <p:txBody>
          <a:bodyPr wrap="square" rtlCol="0">
            <a:spAutoFit/>
          </a:bodyPr>
          <a:lstStyle/>
          <a:p>
            <a:r>
              <a:rPr lang="en-GB" sz="1200" dirty="0" err="1"/>
              <a:t>O&amp;M</a:t>
            </a:r>
            <a:r>
              <a:rPr lang="en-GB" sz="1200" dirty="0"/>
              <a:t> obligations</a:t>
            </a:r>
          </a:p>
          <a:p>
            <a:r>
              <a:rPr lang="en-GB" sz="1200" dirty="0" err="1"/>
              <a:t>Offtaker</a:t>
            </a:r>
            <a:r>
              <a:rPr lang="en-GB" sz="1200" dirty="0"/>
              <a:t> credit support effective</a:t>
            </a:r>
          </a:p>
          <a:p>
            <a:r>
              <a:rPr lang="en-GB" sz="1200" dirty="0"/>
              <a:t>Reserve accounts</a:t>
            </a:r>
          </a:p>
          <a:p>
            <a:r>
              <a:rPr lang="en-GB" sz="1200" b="1" dirty="0" err="1"/>
              <a:t>ProjectCo</a:t>
            </a:r>
            <a:r>
              <a:rPr lang="en-GB" sz="1200" b="1" dirty="0"/>
              <a:t>, </a:t>
            </a:r>
            <a:r>
              <a:rPr lang="en-GB" sz="1200" b="1" dirty="0" err="1"/>
              <a:t>O&amp;M</a:t>
            </a:r>
            <a:r>
              <a:rPr lang="en-GB" sz="1200" b="1" dirty="0"/>
              <a:t> and </a:t>
            </a:r>
            <a:r>
              <a:rPr lang="en-GB" sz="1200" b="1" dirty="0" err="1"/>
              <a:t>Offtaker</a:t>
            </a:r>
            <a:r>
              <a:rPr lang="en-GB" sz="1200" b="1" dirty="0"/>
              <a:t> primary obligations</a:t>
            </a:r>
          </a:p>
        </p:txBody>
      </p:sp>
      <p:sp>
        <p:nvSpPr>
          <p:cNvPr id="16" name="TextBox 15"/>
          <p:cNvSpPr txBox="1"/>
          <p:nvPr/>
        </p:nvSpPr>
        <p:spPr>
          <a:xfrm>
            <a:off x="2069722" y="1451035"/>
            <a:ext cx="1404156" cy="769441"/>
          </a:xfrm>
          <a:prstGeom prst="rect">
            <a:avLst/>
          </a:prstGeom>
          <a:noFill/>
          <a:ln>
            <a:noFill/>
          </a:ln>
        </p:spPr>
        <p:txBody>
          <a:bodyPr wrap="square" rtlCol="0">
            <a:spAutoFit/>
          </a:bodyPr>
          <a:lstStyle/>
          <a:p>
            <a:pPr algn="ctr"/>
            <a:r>
              <a:rPr lang="en-GB" sz="1600" dirty="0"/>
              <a:t>Financial Close</a:t>
            </a:r>
          </a:p>
          <a:p>
            <a:endParaRPr lang="en-GB" sz="1200" dirty="0"/>
          </a:p>
        </p:txBody>
      </p:sp>
      <p:sp>
        <p:nvSpPr>
          <p:cNvPr id="17" name="TextBox 16"/>
          <p:cNvSpPr txBox="1"/>
          <p:nvPr/>
        </p:nvSpPr>
        <p:spPr>
          <a:xfrm>
            <a:off x="4878034" y="1358467"/>
            <a:ext cx="1404156" cy="1015663"/>
          </a:xfrm>
          <a:prstGeom prst="rect">
            <a:avLst/>
          </a:prstGeom>
          <a:noFill/>
          <a:ln>
            <a:noFill/>
          </a:ln>
        </p:spPr>
        <p:txBody>
          <a:bodyPr wrap="square" rtlCol="0">
            <a:spAutoFit/>
          </a:bodyPr>
          <a:lstStyle/>
          <a:p>
            <a:pPr algn="ctr"/>
            <a:r>
              <a:rPr lang="en-GB" sz="1600" dirty="0"/>
              <a:t>Commercial Operations Date</a:t>
            </a:r>
          </a:p>
          <a:p>
            <a:endParaRPr lang="en-GB" sz="1200" dirty="0"/>
          </a:p>
        </p:txBody>
      </p:sp>
    </p:spTree>
    <p:extLst>
      <p:ext uri="{BB962C8B-B14F-4D97-AF65-F5344CB8AC3E}">
        <p14:creationId xmlns:p14="http://schemas.microsoft.com/office/powerpoint/2010/main" val="2816655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Construction and commissioning</a:t>
            </a:r>
          </a:p>
        </p:txBody>
      </p:sp>
      <p:sp>
        <p:nvSpPr>
          <p:cNvPr id="3" name="Text Placeholder 2"/>
          <p:cNvSpPr>
            <a:spLocks noGrp="1"/>
          </p:cNvSpPr>
          <p:nvPr>
            <p:ph type="body" sz="quarter" idx="12"/>
          </p:nvPr>
        </p:nvSpPr>
        <p:spPr>
          <a:xfrm>
            <a:off x="358775" y="1044000"/>
            <a:ext cx="8424000" cy="4473232"/>
          </a:xfrm>
        </p:spPr>
        <p:txBody>
          <a:bodyPr>
            <a:normAutofit/>
          </a:bodyPr>
          <a:lstStyle/>
          <a:p>
            <a:r>
              <a:rPr lang="en-GB" sz="2000" dirty="0" err="1"/>
              <a:t>ProjectCo</a:t>
            </a:r>
            <a:r>
              <a:rPr lang="en-GB" sz="2000" dirty="0"/>
              <a:t> will construct the Plant in accordance with laws, permits and good industry practice.</a:t>
            </a:r>
          </a:p>
          <a:p>
            <a:pPr marL="0" indent="0">
              <a:buNone/>
            </a:pPr>
            <a:endParaRPr lang="en-GB" sz="2000" dirty="0"/>
          </a:p>
          <a:p>
            <a:r>
              <a:rPr lang="en-GB" sz="2000" dirty="0" err="1"/>
              <a:t>ProjectCo</a:t>
            </a:r>
            <a:r>
              <a:rPr lang="en-GB" sz="2000" dirty="0"/>
              <a:t> will provide and maintain the Performance Bond.</a:t>
            </a:r>
          </a:p>
          <a:p>
            <a:pPr marL="0" indent="0">
              <a:buNone/>
            </a:pPr>
            <a:endParaRPr lang="en-GB" sz="2000" dirty="0"/>
          </a:p>
          <a:p>
            <a:r>
              <a:rPr lang="en-GB" sz="2000" dirty="0"/>
              <a:t>The </a:t>
            </a:r>
            <a:r>
              <a:rPr lang="en-GB" sz="2000" dirty="0" err="1"/>
              <a:t>Offtaker</a:t>
            </a:r>
            <a:r>
              <a:rPr lang="en-GB" sz="2000" dirty="0"/>
              <a:t> must have sufficient notice of synchronisation and commissioning for scheduling reasons.  Monthly construction reports.</a:t>
            </a:r>
          </a:p>
          <a:p>
            <a:pPr marL="0" indent="0">
              <a:buNone/>
            </a:pPr>
            <a:endParaRPr lang="en-GB" sz="2000" dirty="0"/>
          </a:p>
          <a:p>
            <a:r>
              <a:rPr lang="en-GB" sz="2000" dirty="0"/>
              <a:t>Pass through to EPC contractor.</a:t>
            </a:r>
          </a:p>
          <a:p>
            <a:endParaRPr lang="en-GB" sz="2000" dirty="0"/>
          </a:p>
          <a:p>
            <a:r>
              <a:rPr lang="en-GB" sz="2000" dirty="0"/>
              <a:t>The role of the Independent Engineer is essential as the Independent  Engineer will certify COD by issuance of a certificate to both parties.</a:t>
            </a:r>
          </a:p>
          <a:p>
            <a:pPr marL="0" indent="0">
              <a:buNone/>
            </a:pPr>
            <a:endParaRPr lang="en-GB" sz="2000" dirty="0"/>
          </a:p>
        </p:txBody>
      </p:sp>
    </p:spTree>
    <p:extLst>
      <p:ext uri="{BB962C8B-B14F-4D97-AF65-F5344CB8AC3E}">
        <p14:creationId xmlns:p14="http://schemas.microsoft.com/office/powerpoint/2010/main" val="832518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Commercial Operations Date</a:t>
            </a:r>
          </a:p>
        </p:txBody>
      </p:sp>
      <p:sp>
        <p:nvSpPr>
          <p:cNvPr id="5" name="Text Placeholder 4"/>
          <p:cNvSpPr>
            <a:spLocks noGrp="1"/>
          </p:cNvSpPr>
          <p:nvPr>
            <p:ph type="body" sz="quarter" idx="12"/>
          </p:nvPr>
        </p:nvSpPr>
        <p:spPr>
          <a:xfrm>
            <a:off x="352728" y="1555368"/>
            <a:ext cx="1872207"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sz="1800" dirty="0">
                <a:solidFill>
                  <a:schemeClr val="bg1"/>
                </a:solidFill>
              </a:rPr>
              <a:t>Anticipated COD</a:t>
            </a:r>
          </a:p>
        </p:txBody>
      </p:sp>
      <p:sp>
        <p:nvSpPr>
          <p:cNvPr id="6" name="Rectangle 5"/>
          <p:cNvSpPr/>
          <p:nvPr/>
        </p:nvSpPr>
        <p:spPr>
          <a:xfrm>
            <a:off x="3279214" y="1556792"/>
            <a:ext cx="187220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Required COD</a:t>
            </a:r>
          </a:p>
        </p:txBody>
      </p:sp>
      <p:sp>
        <p:nvSpPr>
          <p:cNvPr id="7" name="Rectangle 6"/>
          <p:cNvSpPr/>
          <p:nvPr/>
        </p:nvSpPr>
        <p:spPr>
          <a:xfrm>
            <a:off x="6286341" y="1556792"/>
            <a:ext cx="1728192"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Longstop COD</a:t>
            </a:r>
          </a:p>
        </p:txBody>
      </p:sp>
      <p:sp>
        <p:nvSpPr>
          <p:cNvPr id="8" name="TextBox 7"/>
          <p:cNvSpPr txBox="1"/>
          <p:nvPr/>
        </p:nvSpPr>
        <p:spPr>
          <a:xfrm>
            <a:off x="496744" y="2700788"/>
            <a:ext cx="1584176" cy="1384995"/>
          </a:xfrm>
          <a:prstGeom prst="rect">
            <a:avLst/>
          </a:prstGeom>
          <a:noFill/>
        </p:spPr>
        <p:txBody>
          <a:bodyPr wrap="square" rtlCol="0">
            <a:spAutoFit/>
          </a:bodyPr>
          <a:lstStyle/>
          <a:p>
            <a:pPr algn="ctr"/>
            <a:r>
              <a:rPr lang="en-GB" sz="1400" dirty="0"/>
              <a:t>Programmed COD from time to time (floating).  Base date for deemed completion?</a:t>
            </a:r>
          </a:p>
        </p:txBody>
      </p:sp>
      <p:sp>
        <p:nvSpPr>
          <p:cNvPr id="9" name="TextBox 8"/>
          <p:cNvSpPr txBox="1"/>
          <p:nvPr/>
        </p:nvSpPr>
        <p:spPr>
          <a:xfrm>
            <a:off x="3279214" y="2700788"/>
            <a:ext cx="1872208" cy="1169551"/>
          </a:xfrm>
          <a:prstGeom prst="rect">
            <a:avLst/>
          </a:prstGeom>
          <a:noFill/>
        </p:spPr>
        <p:txBody>
          <a:bodyPr wrap="square" rtlCol="0">
            <a:spAutoFit/>
          </a:bodyPr>
          <a:lstStyle/>
          <a:p>
            <a:pPr algn="ctr"/>
            <a:r>
              <a:rPr lang="en-GB" sz="1400" dirty="0"/>
              <a:t>Fixed ‘x’ months from Effective Date.  </a:t>
            </a:r>
          </a:p>
          <a:p>
            <a:pPr algn="ctr"/>
            <a:r>
              <a:rPr lang="en-GB" sz="1400" dirty="0"/>
              <a:t>Triggers Delay liquidated damages (</a:t>
            </a:r>
            <a:r>
              <a:rPr lang="en-GB" sz="1400" b="1" dirty="0"/>
              <a:t>LDs</a:t>
            </a:r>
            <a:r>
              <a:rPr lang="en-GB" sz="1400" dirty="0"/>
              <a:t>)</a:t>
            </a:r>
          </a:p>
        </p:txBody>
      </p:sp>
      <p:sp>
        <p:nvSpPr>
          <p:cNvPr id="10" name="TextBox 9"/>
          <p:cNvSpPr txBox="1"/>
          <p:nvPr/>
        </p:nvSpPr>
        <p:spPr>
          <a:xfrm>
            <a:off x="6358349" y="2700788"/>
            <a:ext cx="1656184" cy="1169551"/>
          </a:xfrm>
          <a:prstGeom prst="rect">
            <a:avLst/>
          </a:prstGeom>
          <a:noFill/>
        </p:spPr>
        <p:txBody>
          <a:bodyPr wrap="square" rtlCol="0">
            <a:spAutoFit/>
          </a:bodyPr>
          <a:lstStyle/>
          <a:p>
            <a:pPr algn="ctr"/>
            <a:r>
              <a:rPr lang="en-GB" sz="1400" dirty="0"/>
              <a:t>Fixed ‘x’ months from Required COD.   </a:t>
            </a:r>
          </a:p>
          <a:p>
            <a:pPr algn="ctr"/>
            <a:r>
              <a:rPr lang="en-GB" sz="1400" dirty="0"/>
              <a:t>Triggers default and termination</a:t>
            </a:r>
          </a:p>
        </p:txBody>
      </p:sp>
      <p:sp>
        <p:nvSpPr>
          <p:cNvPr id="12" name="TextBox 11"/>
          <p:cNvSpPr txBox="1"/>
          <p:nvPr/>
        </p:nvSpPr>
        <p:spPr>
          <a:xfrm>
            <a:off x="611560" y="4437112"/>
            <a:ext cx="7632848" cy="1477328"/>
          </a:xfrm>
          <a:prstGeom prst="rect">
            <a:avLst/>
          </a:prstGeom>
          <a:noFill/>
        </p:spPr>
        <p:txBody>
          <a:bodyPr wrap="square" rtlCol="0">
            <a:spAutoFit/>
          </a:bodyPr>
          <a:lstStyle/>
          <a:p>
            <a:r>
              <a:rPr lang="en-GB" b="1" dirty="0"/>
              <a:t>Delay LDs: </a:t>
            </a:r>
            <a:r>
              <a:rPr lang="en-GB" dirty="0"/>
              <a:t>payable by </a:t>
            </a:r>
            <a:r>
              <a:rPr lang="en-GB" dirty="0" err="1"/>
              <a:t>ProjectCo</a:t>
            </a:r>
            <a:r>
              <a:rPr lang="en-GB" dirty="0"/>
              <a:t> for each day of delay.  Must be based on the </a:t>
            </a:r>
            <a:r>
              <a:rPr lang="en-GB" dirty="0" err="1"/>
              <a:t>Offtaker’s</a:t>
            </a:r>
            <a:r>
              <a:rPr lang="en-GB" dirty="0"/>
              <a:t> wasted costs and losses.  Capped.</a:t>
            </a:r>
          </a:p>
          <a:p>
            <a:endParaRPr lang="en-GB" dirty="0"/>
          </a:p>
          <a:p>
            <a:r>
              <a:rPr lang="en-GB" b="1" dirty="0"/>
              <a:t>Capacity shortfall LDs: </a:t>
            </a:r>
            <a:r>
              <a:rPr lang="en-GB" dirty="0"/>
              <a:t>payable by </a:t>
            </a:r>
            <a:r>
              <a:rPr lang="en-GB" dirty="0" err="1"/>
              <a:t>ProjectCo</a:t>
            </a:r>
            <a:r>
              <a:rPr lang="en-GB" dirty="0"/>
              <a:t> for failing to achieve contracted capacity. Based on </a:t>
            </a:r>
            <a:r>
              <a:rPr lang="en-GB" dirty="0" err="1"/>
              <a:t>Offtaker’s</a:t>
            </a:r>
            <a:r>
              <a:rPr lang="en-GB" dirty="0"/>
              <a:t> loss.  Capped.</a:t>
            </a:r>
          </a:p>
        </p:txBody>
      </p:sp>
    </p:spTree>
    <p:extLst>
      <p:ext uri="{BB962C8B-B14F-4D97-AF65-F5344CB8AC3E}">
        <p14:creationId xmlns:p14="http://schemas.microsoft.com/office/powerpoint/2010/main" val="3539822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solidFill>
                  <a:srgbClr val="FF0000"/>
                </a:solidFill>
              </a:rPr>
              <a:t>Interconnection</a:t>
            </a:r>
          </a:p>
        </p:txBody>
      </p:sp>
      <p:sp>
        <p:nvSpPr>
          <p:cNvPr id="4" name="Rectangle 3" descr="picture showing the structure of interconnection arrangements"/>
          <p:cNvSpPr/>
          <p:nvPr/>
        </p:nvSpPr>
        <p:spPr>
          <a:xfrm>
            <a:off x="2267743" y="1264159"/>
            <a:ext cx="1581179" cy="144476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C183D7F6-B498-43B3-948B-1728B52AA6E4}">
                <adec:decorative xmlns:adec="http://schemas.microsoft.com/office/drawing/2017/decorative" val="1"/>
              </a:ext>
            </a:extLst>
          </p:cNvPr>
          <p:cNvCxnSpPr/>
          <p:nvPr/>
        </p:nvCxnSpPr>
        <p:spPr>
          <a:xfrm>
            <a:off x="7249005" y="1067756"/>
            <a:ext cx="38371" cy="2001204"/>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C183D7F6-B498-43B3-948B-1728B52AA6E4}">
                <adec:decorative xmlns:adec="http://schemas.microsoft.com/office/drawing/2017/decorative" val="1"/>
              </a:ext>
            </a:extLst>
          </p:cNvPr>
          <p:cNvCxnSpPr>
            <a:stCxn id="4" idx="3"/>
          </p:cNvCxnSpPr>
          <p:nvPr/>
        </p:nvCxnSpPr>
        <p:spPr>
          <a:xfrm flipV="1">
            <a:off x="3848922" y="1624200"/>
            <a:ext cx="723078" cy="3623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C183D7F6-B498-43B3-948B-1728B52AA6E4}">
                <adec:decorative xmlns:adec="http://schemas.microsoft.com/office/drawing/2017/decorative" val="1"/>
              </a:ext>
            </a:extLst>
          </p:cNvPr>
          <p:cNvCxnSpPr/>
          <p:nvPr/>
        </p:nvCxnSpPr>
        <p:spPr>
          <a:xfrm>
            <a:off x="4572000" y="1624199"/>
            <a:ext cx="20162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C183D7F6-B498-43B3-948B-1728B52AA6E4}">
                <adec:decorative xmlns:adec="http://schemas.microsoft.com/office/drawing/2017/decorative" val="1"/>
              </a:ext>
            </a:extLst>
          </p:cNvPr>
          <p:cNvCxnSpPr/>
          <p:nvPr/>
        </p:nvCxnSpPr>
        <p:spPr>
          <a:xfrm>
            <a:off x="6575422" y="1624199"/>
            <a:ext cx="692768" cy="44415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Multiply 25">
            <a:extLst>
              <a:ext uri="{C183D7F6-B498-43B3-948B-1728B52AA6E4}">
                <adec:decorative xmlns:adec="http://schemas.microsoft.com/office/drawing/2017/decorative" val="1"/>
              </a:ext>
            </a:extLst>
          </p:cNvPr>
          <p:cNvSpPr/>
          <p:nvPr/>
        </p:nvSpPr>
        <p:spPr>
          <a:xfrm>
            <a:off x="3594768" y="1805370"/>
            <a:ext cx="518264" cy="329150"/>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Multiply 26">
            <a:extLst>
              <a:ext uri="{C183D7F6-B498-43B3-948B-1728B52AA6E4}">
                <adec:decorative xmlns:adec="http://schemas.microsoft.com/office/drawing/2017/decorative" val="1"/>
              </a:ext>
            </a:extLst>
          </p:cNvPr>
          <p:cNvSpPr/>
          <p:nvPr/>
        </p:nvSpPr>
        <p:spPr>
          <a:xfrm>
            <a:off x="7028244" y="1888954"/>
            <a:ext cx="518264" cy="274675"/>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Isosceles Triangle 27">
            <a:extLst>
              <a:ext uri="{C183D7F6-B498-43B3-948B-1728B52AA6E4}">
                <adec:decorative xmlns:adec="http://schemas.microsoft.com/office/drawing/2017/decorative" val="1"/>
              </a:ext>
            </a:extLst>
          </p:cNvPr>
          <p:cNvSpPr/>
          <p:nvPr/>
        </p:nvSpPr>
        <p:spPr>
          <a:xfrm>
            <a:off x="4849300" y="1643820"/>
            <a:ext cx="288032" cy="576064"/>
          </a:xfrm>
          <a:prstGeom prst="triangl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Isosceles Triangle 28">
            <a:extLst>
              <a:ext uri="{C183D7F6-B498-43B3-948B-1728B52AA6E4}">
                <adec:decorative xmlns:adec="http://schemas.microsoft.com/office/drawing/2017/decorative" val="1"/>
              </a:ext>
            </a:extLst>
          </p:cNvPr>
          <p:cNvSpPr/>
          <p:nvPr/>
        </p:nvSpPr>
        <p:spPr>
          <a:xfrm>
            <a:off x="6057247" y="1643820"/>
            <a:ext cx="288032" cy="576064"/>
          </a:xfrm>
          <a:prstGeom prst="triangl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755576" y="3573016"/>
            <a:ext cx="7704856" cy="2862322"/>
          </a:xfrm>
          <a:prstGeom prst="rect">
            <a:avLst/>
          </a:prstGeom>
          <a:noFill/>
        </p:spPr>
        <p:txBody>
          <a:bodyPr wrap="square" rtlCol="0">
            <a:spAutoFit/>
          </a:bodyPr>
          <a:lstStyle/>
          <a:p>
            <a:pPr marL="285750" indent="-285750">
              <a:buFont typeface="Arial" panose="020B0604020202020204" pitchFamily="34" charset="0"/>
              <a:buChar char="•"/>
            </a:pPr>
            <a:r>
              <a:rPr lang="en-GB" dirty="0"/>
              <a:t>The structure of interconnection arrangements must be clear from an early stage as this structuring will impact the tariff and may cause delay – </a:t>
            </a:r>
            <a:r>
              <a:rPr lang="en-GB" dirty="0" err="1"/>
              <a:t>Offtaker</a:t>
            </a:r>
            <a:r>
              <a:rPr lang="en-GB" dirty="0"/>
              <a:t> to construct?  </a:t>
            </a:r>
            <a:r>
              <a:rPr lang="en-GB" dirty="0" err="1"/>
              <a:t>ProjectCo</a:t>
            </a:r>
            <a:r>
              <a:rPr lang="en-GB" dirty="0"/>
              <a:t> to construct?  Both?</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a:t>Offtaker</a:t>
            </a:r>
            <a:r>
              <a:rPr lang="en-GB" dirty="0"/>
              <a:t> must accept the commissioning energy and take necessary steps to enable interconnection and commissioning to take place.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Failure of </a:t>
            </a:r>
            <a:r>
              <a:rPr lang="en-GB" dirty="0" err="1"/>
              <a:t>Offtaker</a:t>
            </a:r>
            <a:r>
              <a:rPr lang="en-GB" dirty="0"/>
              <a:t> = deemed completion.</a:t>
            </a:r>
          </a:p>
          <a:p>
            <a:endParaRPr lang="en-GB" dirty="0"/>
          </a:p>
          <a:p>
            <a:endParaRPr lang="en-GB" dirty="0"/>
          </a:p>
        </p:txBody>
      </p:sp>
    </p:spTree>
    <p:extLst>
      <p:ext uri="{BB962C8B-B14F-4D97-AF65-F5344CB8AC3E}">
        <p14:creationId xmlns:p14="http://schemas.microsoft.com/office/powerpoint/2010/main" val="20330407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12.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i=&quot;http://www.w3.org/2001/XMLSchema-instance&quot; xmlns:xsd=&quot;http://www.w3.org/2001/XMLSchema&quot;&gt;&#10;  &lt;Timer&gt;30&lt;/Timer&gt;&#10;  &lt;Answer /&gt;&#10;  &lt;Point&gt;10&lt;/Point&gt;&#10;  &lt;ID&gt;c2ddfa47-ac31-4a94-a03c-70cd14cb2175&lt;/ID&gt;&#10;  &lt;No&gt;0&lt;/No&gt;&#10;  &lt;Options&gt;&#10;    &lt;Option&gt;&#10;      &lt;IsCorrect&gt;false&lt;/IsCorrect&gt;&#10;      &lt;ID&gt;1&lt;/ID&gt;&#10;      &lt;Text /&gt;&#10;      &lt;Point&gt;1&lt;/Point&gt;&#10;    &lt;/Option&gt;&#10;    &lt;Option&gt;&#10;      &lt;IsCorrect&gt;false&lt;/IsCorrect&gt;&#10;      &lt;ID&gt;2&lt;/ID&gt;&#10;      &lt;Text /&gt;&#10;      &lt;Point&gt;2&lt;/Point&gt;&#10;    &lt;/Option&gt;&#10;  &lt;/Options&gt;&#10;  &lt;Type&gt;2&lt;/Type&gt;&#10;  &lt;Mode&gt;0&lt;/Mode&gt;&#10;  &lt;FOption&gt;0&lt;/FOption&gt;&#10;&lt;/Question&gt;"/>
</p:tagLst>
</file>

<file path=ppt/tags/tag2.xml><?xml version="1.0" encoding="utf-8"?>
<p:tagLst xmlns:a="http://schemas.openxmlformats.org/drawingml/2006/main" xmlns:r="http://schemas.openxmlformats.org/officeDocument/2006/relationships" xmlns:p="http://schemas.openxmlformats.org/presentationml/2006/main">
  <p:tag name="MS_PLACEHOLDERID" val="placeholderID7_41271.6"/>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PICTURESUBFOLDER" val="Full_width"/>
  <p:tag name="MSOBJECTKEEPASPECTRATIOOFFWIDTH" val="False"/>
  <p:tag name="MSOBJECTKEEPASPECTRATIOOFFHEIGHT" val="True"/>
  <p:tag name="MSOBJECTGROWSLEFT" val="False"/>
  <p:tag name="MSOBJECTGROWSUP" val="False"/>
  <p:tag name="MSOBJECTZORDERPOSITION" val="0"/>
  <p:tag name="MSOBJECTHASSHADOW" val="False"/>
  <p:tag name="MSOBJECTSCALEPICTURE" val="True"/>
  <p:tag name="PLACEHOLDERAUTOMATIONTAG" val="Text_Chart_Picture_Or_Text"/>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5.xml><?xml version="1.0" encoding="utf-8"?>
<p:tagLst xmlns:a="http://schemas.openxmlformats.org/drawingml/2006/main" xmlns:r="http://schemas.openxmlformats.org/officeDocument/2006/relationships" xmlns:p="http://schemas.openxmlformats.org/presentationml/2006/main">
  <p:tag name="MS_PLACEHOLDERID" val="placeholderID1_41382.51"/>
</p:tagLst>
</file>

<file path=ppt/tags/tag6.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i=&quot;http://www.w3.org/2001/XMLSchema-instance&quot; xmlns:xsd=&quot;http://www.w3.org/2001/XMLSchema&quot;&gt;&#10;  &lt;Timer&gt;30&lt;/Timer&gt;&#10;  &lt;Answer /&gt;&#10;  &lt;Point&gt;10&lt;/Point&gt;&#10;  &lt;ID&gt;e62312a3-6770-407e-9b56-2c249042930a&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7.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i=&quot;http://www.w3.org/2001/XMLSchema-instance&quot; xmlns:xsd=&quot;http://www.w3.org/2001/XMLSchema&quot;&gt;&#10;  &lt;Timer&gt;30&lt;/Timer&gt;&#10;  &lt;Answer /&gt;&#10;  &lt;Point&gt;10&lt;/Point&gt;&#10;  &lt;ID&gt;11031a71-5ac2-49de-b797-38a5721dac08&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8.xml><?xml version="1.0" encoding="utf-8"?>
<p:tagLst xmlns:a="http://schemas.openxmlformats.org/drawingml/2006/main" xmlns:r="http://schemas.openxmlformats.org/officeDocument/2006/relationships" xmlns:p="http://schemas.openxmlformats.org/presentationml/2006/main">
  <p:tag name="AUTOMATIONTAG" val="Standard slide"/>
  <p:tag name="SLIDETOCOUTLINELEVEL" val="2"/>
  <p:tag name="SLIDEGROUP" val="Content"/>
  <p:tag name="SLIDEGROUPTYPE" val="Content"/>
  <p:tag name="SLIDETITLE" val="Standard slide"/>
</p:tagLst>
</file>

<file path=ppt/tags/tag9.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heme/theme1.xml><?xml version="1.0" encoding="utf-8"?>
<a:theme xmlns:a="http://schemas.openxmlformats.org/drawingml/2006/main" name="Power Africa USEA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1487</TotalTime>
  <Words>2734</Words>
  <Application>Microsoft Office PowerPoint</Application>
  <PresentationFormat>On-screen Show (4:3)</PresentationFormat>
  <Paragraphs>296</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Gill Sans MT</vt:lpstr>
      <vt:lpstr>Wingdings</vt:lpstr>
      <vt:lpstr>Wingdings 2</vt:lpstr>
      <vt:lpstr>Power Africa USEA Powerpoint Template</vt:lpstr>
      <vt:lpstr>Principles of bankable PPAs</vt:lpstr>
      <vt:lpstr>What is a power purchase agreement?</vt:lpstr>
      <vt:lpstr> Renewable IPP structure </vt:lpstr>
      <vt:lpstr> What is ‘bankability’? </vt:lpstr>
      <vt:lpstr>Why is project finance necessary?</vt:lpstr>
      <vt:lpstr>Term and milestones</vt:lpstr>
      <vt:lpstr>Construction and commissioning</vt:lpstr>
      <vt:lpstr>Commercial Operations Date</vt:lpstr>
      <vt:lpstr>Interconnection</vt:lpstr>
      <vt:lpstr>Sale and purchase of power</vt:lpstr>
      <vt:lpstr>Tariff</vt:lpstr>
      <vt:lpstr>Metering and invoicing</vt:lpstr>
      <vt:lpstr>Liquidity support</vt:lpstr>
      <vt:lpstr>Liquidity support counter-indemnity structure</vt:lpstr>
      <vt:lpstr>Currency and foreign exchange</vt:lpstr>
      <vt:lpstr>Convertibility protections</vt:lpstr>
      <vt:lpstr>Deemed energy</vt:lpstr>
      <vt:lpstr>Means of limiting deemed energy</vt:lpstr>
      <vt:lpstr>Risk allocation</vt:lpstr>
      <vt:lpstr>Risk allocation – PPA / IA</vt:lpstr>
      <vt:lpstr>Consequences of force majeure</vt:lpstr>
      <vt:lpstr>Change in Law</vt:lpstr>
      <vt:lpstr>Performance</vt:lpstr>
      <vt:lpstr>Taxes and incentives – the fiscal regime</vt:lpstr>
      <vt:lpstr>Events of default</vt:lpstr>
      <vt:lpstr>Dispute resolution and governing law</vt:lpstr>
      <vt:lpstr>Example - Egypt</vt:lpstr>
      <vt:lpstr>Direct agreements</vt:lpstr>
      <vt:lpstr>PPA approval and execution</vt:lpstr>
      <vt:lpstr>PowerPoint Presentation</vt:lpstr>
    </vt:vector>
  </TitlesOfParts>
  <Company>Norton Rose Fulbright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Kiwelu, Laura</dc:creator>
  <cp:lastModifiedBy>Bradley, Bridget</cp:lastModifiedBy>
  <cp:revision>84</cp:revision>
  <dcterms:created xsi:type="dcterms:W3CDTF">2019-07-09T11:53:55Z</dcterms:created>
  <dcterms:modified xsi:type="dcterms:W3CDTF">2020-07-08T17:12:14Z</dcterms:modified>
</cp:coreProperties>
</file>